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6" r:id="rId2"/>
    <p:sldId id="270" r:id="rId3"/>
    <p:sldId id="271" r:id="rId4"/>
    <p:sldId id="257" r:id="rId5"/>
    <p:sldId id="259" r:id="rId6"/>
    <p:sldId id="261" r:id="rId7"/>
    <p:sldId id="264" r:id="rId8"/>
    <p:sldId id="275" r:id="rId9"/>
    <p:sldId id="276" r:id="rId10"/>
    <p:sldId id="277" r:id="rId11"/>
    <p:sldId id="278" r:id="rId12"/>
    <p:sldId id="279" r:id="rId13"/>
    <p:sldId id="280" r:id="rId14"/>
    <p:sldId id="258" r:id="rId15"/>
    <p:sldId id="267" r:id="rId16"/>
    <p:sldId id="274" r:id="rId17"/>
    <p:sldId id="282" r:id="rId18"/>
    <p:sldId id="281" r:id="rId19"/>
    <p:sldId id="273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7B09B9-4F00-41B7-9719-7F126490D917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13B0CF-CBCE-4AEA-A03B-3B2A729DC8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536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3B0CF-CBCE-4AEA-A03B-3B2A729DC848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2024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3B0CF-CBCE-4AEA-A03B-3B2A729DC848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2024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3B0CF-CBCE-4AEA-A03B-3B2A729DC848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20241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3B0CF-CBCE-4AEA-A03B-3B2A729DC848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2024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3B0CF-CBCE-4AEA-A03B-3B2A729DC848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2024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3B0CF-CBCE-4AEA-A03B-3B2A729DC848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2024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3B0CF-CBCE-4AEA-A03B-3B2A729DC848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2024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BEF4B3A-FA1C-4A99-8D6C-7BDB25773B5D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dmo.cz/cz/inv/brand/pqrs/476/3794/" TargetMode="External"/><Relationship Id="rId2" Type="http://schemas.openxmlformats.org/officeDocument/2006/relationships/hyperlink" Target="http://www.fme.vutbr.cz/opory/pdf/TI_TO-2cast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naradi-sv.cz/czech/brh_20.php" TargetMode="External"/><Relationship Id="rId4" Type="http://schemas.openxmlformats.org/officeDocument/2006/relationships/hyperlink" Target="http://stroje.hyperinzerce.cz/kovoobrabeci-brusky/inzerat/6445698-hrotova-bruska-bhu-32-650-po-go-nabidka-slovensko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16016" y="3212976"/>
            <a:ext cx="3313355" cy="2494248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Broušení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17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materiálu</a:t>
            </a:r>
            <a:r>
              <a:rPr lang="cs-CZ" sz="2200" b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cs-CZ" sz="220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03_02_32_INOVACE-</a:t>
            </a:r>
            <a:r>
              <a:rPr lang="cs-CZ" smtClean="0">
                <a:latin typeface="Arial" pitchFamily="34" charset="0"/>
                <a:cs typeface="Arial" pitchFamily="34" charset="0"/>
              </a:rPr>
              <a:t>15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5299075"/>
            <a:ext cx="3168650" cy="785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487166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2"/>
          <p:cNvSpPr txBox="1">
            <a:spLocks noChangeArrowheads="1"/>
          </p:cNvSpPr>
          <p:nvPr/>
        </p:nvSpPr>
        <p:spPr bwMode="auto">
          <a:xfrm>
            <a:off x="509011" y="369888"/>
            <a:ext cx="8210550" cy="954107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dirty="0" smtClean="0"/>
              <a:t>Broušení</a:t>
            </a:r>
          </a:p>
          <a:p>
            <a:pPr algn="ctr"/>
            <a:endParaRPr lang="cs-CZ" sz="28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Předmět: Technologie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2.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Jméno autora: Ing. Leopold </a:t>
            </a:r>
            <a:r>
              <a:rPr lang="cs-CZ" sz="22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Voharek</a:t>
            </a:r>
            <a:endParaRPr lang="cs-CZ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Ing. Leopold Voharek </a:t>
            </a:r>
            <a:endParaRPr lang="cs-CZ" sz="14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Anotace: objasnění základních pojmů broušení jako třískového obrábění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Klíčová 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slova: broušení, brusivo, pojivo, brusky, </a:t>
            </a:r>
            <a:r>
              <a:rPr lang="cs-CZ" sz="2200" b="1" dirty="0" err="1" smtClean="0">
                <a:solidFill>
                  <a:srgbClr val="000000"/>
                </a:solidFill>
                <a:cs typeface="Arial" charset="0"/>
              </a:rPr>
              <a:t>proušní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 rovinné, broušení </a:t>
            </a:r>
            <a:r>
              <a:rPr lang="cs-CZ" sz="2200" b="1" dirty="0" err="1" smtClean="0">
                <a:solidFill>
                  <a:srgbClr val="000000"/>
                </a:solidFill>
                <a:cs typeface="Arial" charset="0"/>
              </a:rPr>
              <a:t>nakulato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endParaRPr lang="cs-CZ" dirty="0">
              <a:cs typeface="Arial" charset="0"/>
            </a:endParaRPr>
          </a:p>
        </p:txBody>
      </p:sp>
      <p:pic>
        <p:nvPicPr>
          <p:cNvPr id="7174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0163" y="333375"/>
            <a:ext cx="10779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54942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7528800" cy="576064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484784"/>
            <a:ext cx="7920880" cy="4752528"/>
          </a:xfrm>
        </p:spPr>
        <p:txBody>
          <a:bodyPr>
            <a:normAutofit lnSpcReduction="10000"/>
          </a:bodyPr>
          <a:lstStyle/>
          <a:p>
            <a:pPr marL="68580" indent="0" algn="ctr">
              <a:buNone/>
            </a:pPr>
            <a:r>
              <a:rPr lang="cs-CZ" sz="2800" b="1" u="sng" dirty="0">
                <a:latin typeface="Arial" pitchFamily="34" charset="0"/>
                <a:cs typeface="Arial" pitchFamily="34" charset="0"/>
              </a:rPr>
              <a:t>Broušení</a:t>
            </a:r>
            <a:r>
              <a:rPr lang="cs-CZ" sz="2800" dirty="0"/>
              <a:t> </a:t>
            </a:r>
            <a:endParaRPr lang="cs-CZ" sz="2800" dirty="0" smtClean="0"/>
          </a:p>
          <a:p>
            <a:pPr marL="6858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je technologická operace třískového obrábění,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při níž se materiál ubírá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mnohobřitým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nástrojem a mění se jeho tvar a povrch materiálu.</a:t>
            </a:r>
          </a:p>
          <a:p>
            <a:pPr marL="68580" indent="0">
              <a:buNone/>
            </a:pPr>
            <a:endParaRPr lang="cs-CZ" sz="2800" dirty="0">
              <a:latin typeface="Arial" pitchFamily="34" charset="0"/>
              <a:cs typeface="Arial" pitchFamily="34" charset="0"/>
            </a:endParaRPr>
          </a:p>
          <a:p>
            <a:pPr marL="68580" indent="0"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6858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Ruční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>
                <a:latin typeface="Arial" pitchFamily="34" charset="0"/>
                <a:cs typeface="Arial" pitchFamily="34" charset="0"/>
              </a:rPr>
              <a:t>broušení patří mezi nejstarší způsoby obrábění,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strojové</a:t>
            </a:r>
            <a:r>
              <a:rPr lang="cs-CZ" dirty="0">
                <a:latin typeface="Arial" pitchFamily="34" charset="0"/>
                <a:cs typeface="Arial" pitchFamily="34" charset="0"/>
              </a:rPr>
              <a:t> broušení se používá k obrábění kovů, keramiky, skla, ale také dřeva a umělých hmot. Brousit lze i ty nejtvrdší materiály a při strojovém broušení lze dosahovat vysoké přesnosti a velmi kvalitního povrchu.</a:t>
            </a:r>
            <a:endParaRPr lang="cs-CZ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9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268760"/>
            <a:ext cx="7848872" cy="504056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Broušení jako dokončovací operace má tyto hlavní přednosti: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velkou </a:t>
            </a:r>
            <a:r>
              <a:rPr lang="cs-CZ" dirty="0">
                <a:latin typeface="Arial" pitchFamily="34" charset="0"/>
                <a:cs typeface="Arial" pitchFamily="34" charset="0"/>
              </a:rPr>
              <a:t>přesnost (1 až 3 </a:t>
            </a:r>
            <a:r>
              <a:rPr lang="el-GR" dirty="0">
                <a:latin typeface="Arial" pitchFamily="34" charset="0"/>
                <a:cs typeface="Arial" pitchFamily="34" charset="0"/>
              </a:rPr>
              <a:t>μ</a:t>
            </a:r>
            <a:r>
              <a:rPr lang="cs-CZ" dirty="0">
                <a:latin typeface="Arial" pitchFamily="34" charset="0"/>
                <a:cs typeface="Arial" pitchFamily="34" charset="0"/>
              </a:rPr>
              <a:t>m), správnost geometrických tvarů (kruhovitost 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pod </a:t>
            </a:r>
            <a:r>
              <a:rPr lang="el-GR" dirty="0" smtClean="0">
                <a:latin typeface="Arial" pitchFamily="34" charset="0"/>
                <a:cs typeface="Arial" pitchFamily="34" charset="0"/>
              </a:rPr>
              <a:t>0,2 </a:t>
            </a:r>
            <a:r>
              <a:rPr lang="el-GR" dirty="0">
                <a:latin typeface="Arial" pitchFamily="34" charset="0"/>
                <a:cs typeface="Arial" pitchFamily="34" charset="0"/>
              </a:rPr>
              <a:t>μ</a:t>
            </a:r>
            <a:r>
              <a:rPr lang="cs-CZ" dirty="0">
                <a:latin typeface="Arial" pitchFamily="34" charset="0"/>
                <a:cs typeface="Arial" pitchFamily="34" charset="0"/>
              </a:rPr>
              <a:t>m) a malou drsnost obrobené plochy (</a:t>
            </a:r>
            <a:r>
              <a:rPr lang="cs-CZ" b="1" i="1" dirty="0" err="1">
                <a:latin typeface="Arial" pitchFamily="34" charset="0"/>
                <a:cs typeface="Arial" pitchFamily="34" charset="0"/>
              </a:rPr>
              <a:t>Ra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>
                <a:latin typeface="Arial" pitchFamily="34" charset="0"/>
                <a:cs typeface="Arial" pitchFamily="34" charset="0"/>
              </a:rPr>
              <a:t>= 0,8 až 0,2 </a:t>
            </a:r>
            <a:r>
              <a:rPr lang="el-GR" dirty="0">
                <a:latin typeface="Arial" pitchFamily="34" charset="0"/>
                <a:cs typeface="Arial" pitchFamily="34" charset="0"/>
              </a:rPr>
              <a:t>μ</a:t>
            </a:r>
            <a:r>
              <a:rPr lang="cs-CZ" dirty="0">
                <a:latin typeface="Arial" pitchFamily="34" charset="0"/>
                <a:cs typeface="Arial" pitchFamily="34" charset="0"/>
              </a:rPr>
              <a:t>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),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broušením </a:t>
            </a:r>
            <a:r>
              <a:rPr lang="cs-CZ" dirty="0">
                <a:latin typeface="Arial" pitchFamily="34" charset="0"/>
                <a:cs typeface="Arial" pitchFamily="34" charset="0"/>
              </a:rPr>
              <a:t>lze obrábět i velmi tvrdý materiál (kalenou ocel, slinuté karbidy,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tvrzenou litinu </a:t>
            </a:r>
            <a:r>
              <a:rPr lang="cs-CZ" dirty="0">
                <a:latin typeface="Arial" pitchFamily="34" charset="0"/>
                <a:cs typeface="Arial" pitchFamily="34" charset="0"/>
              </a:rPr>
              <a:t>atd.),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broušením </a:t>
            </a:r>
            <a:r>
              <a:rPr lang="cs-CZ" dirty="0">
                <a:latin typeface="Arial" pitchFamily="34" charset="0"/>
                <a:cs typeface="Arial" pitchFamily="34" charset="0"/>
              </a:rPr>
              <a:t>se dají na součásti obrábět velké plochy najednou, zejména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při rovinném </a:t>
            </a:r>
            <a:r>
              <a:rPr lang="cs-CZ" dirty="0">
                <a:latin typeface="Arial" pitchFamily="34" charset="0"/>
                <a:cs typeface="Arial" pitchFamily="34" charset="0"/>
              </a:rPr>
              <a:t>broušení čelním,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broušení </a:t>
            </a:r>
            <a:r>
              <a:rPr lang="cs-CZ" dirty="0">
                <a:latin typeface="Arial" pitchFamily="34" charset="0"/>
                <a:cs typeface="Arial" pitchFamily="34" charset="0"/>
              </a:rPr>
              <a:t>je velmi produktivní, jak ukazuje velikost plochy součásti, obrobené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za jednotku času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11560" y="692696"/>
            <a:ext cx="75288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1113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 txBox="1">
            <a:spLocks/>
          </p:cNvSpPr>
          <p:nvPr/>
        </p:nvSpPr>
        <p:spPr>
          <a:xfrm>
            <a:off x="611560" y="548680"/>
            <a:ext cx="7528800" cy="6480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18" name="Obdélník 17"/>
          <p:cNvSpPr/>
          <p:nvPr/>
        </p:nvSpPr>
        <p:spPr>
          <a:xfrm>
            <a:off x="755576" y="1340768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611560" y="1340768"/>
            <a:ext cx="792088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>
                <a:latin typeface="Arial" pitchFamily="34" charset="0"/>
                <a:cs typeface="Arial" pitchFamily="34" charset="0"/>
              </a:rPr>
              <a:t>Brousicí nástroje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Brousicí nástroj se skládá z brusných zrn, pojiva a pórů. Brusná zrna tvoří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řezné klíny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póry mají funkci zubových mezer, ve kterých se hromadí třísky a pojivo spojuje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brusná zrna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dohromady, čímž tvoří pevné těleso různých tvarů a velikostí. Podle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geometrického 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tvaru </a:t>
            </a:r>
            <a:r>
              <a:rPr lang="pl-PL" sz="2000" dirty="0">
                <a:latin typeface="Arial" pitchFamily="34" charset="0"/>
                <a:cs typeface="Arial" pitchFamily="34" charset="0"/>
              </a:rPr>
              <a:t>rozdělujeme brousicí nástroje na: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• kotouče (nejčastěji požívané),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• segmenty,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• kameny.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Brusné nástroje posuzujeme podle: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• druhu brusného materiálu,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• zrnitosti brusiva,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• tvrdosti nástroje,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• struktury nástroje,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• druhu pojiva.</a:t>
            </a:r>
          </a:p>
        </p:txBody>
      </p:sp>
    </p:spTree>
    <p:extLst>
      <p:ext uri="{BB962C8B-B14F-4D97-AF65-F5344CB8AC3E}">
        <p14:creationId xmlns:p14="http://schemas.microsoft.com/office/powerpoint/2010/main" val="293368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11560" y="692696"/>
            <a:ext cx="75288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55580" y="1328175"/>
            <a:ext cx="68407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Brusivo</a:t>
            </a:r>
          </a:p>
          <a:p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290597"/>
              </p:ext>
            </p:extLst>
          </p:nvPr>
        </p:nvGraphicFramePr>
        <p:xfrm>
          <a:off x="1475656" y="2348880"/>
          <a:ext cx="6096000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Korund                              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Diamant                       DT</a:t>
                      </a:r>
                      <a:endParaRPr lang="cs-CZ" dirty="0"/>
                    </a:p>
                  </a:txBody>
                  <a:tcPr/>
                </a:tc>
              </a:tr>
              <a:tr h="278973">
                <a:tc>
                  <a:txBody>
                    <a:bodyPr/>
                    <a:lstStyle/>
                    <a:p>
                      <a:r>
                        <a:rPr lang="cs-CZ" dirty="0" smtClean="0"/>
                        <a:t>Karbid Křemíku                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Nitrid Boritý                  BN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Karbid Boru                    BC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Kubický nitrid boru     CBN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971600" y="4149080"/>
            <a:ext cx="70567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Příklady užití: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Korund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materiály dávající dlouhou jiskru, velké plochy a profily, broušení nástrojů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Karbid křemíku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materiály dávající krátkou jiskru, např. šedá litina, tvrzená litina, nástroje ze slinutých karbidů</a:t>
            </a:r>
          </a:p>
          <a:p>
            <a:r>
              <a:rPr lang="cs-CZ" sz="2000" b="1" dirty="0" err="1" smtClean="0">
                <a:latin typeface="Arial" pitchFamily="34" charset="0"/>
                <a:cs typeface="Arial" pitchFamily="34" charset="0"/>
              </a:rPr>
              <a:t>Kubrický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nitrid boru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nástrojová ocel, broušení nástrojů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Diaman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t: nástroje ze slinutých karbidů, přesné broušení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624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11560" y="692696"/>
            <a:ext cx="75288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55580" y="1328175"/>
            <a:ext cx="68407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Pojivo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Látka spojující zrna brusiva</a:t>
            </a:r>
          </a:p>
          <a:p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200942"/>
              </p:ext>
            </p:extLst>
          </p:nvPr>
        </p:nvGraphicFramePr>
        <p:xfrm>
          <a:off x="1475656" y="2348880"/>
          <a:ext cx="6096000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Keramické                      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silikátové                      S</a:t>
                      </a:r>
                      <a:endParaRPr lang="cs-CZ" dirty="0"/>
                    </a:p>
                  </a:txBody>
                  <a:tcPr/>
                </a:tc>
              </a:tr>
              <a:tr h="278973">
                <a:tc>
                  <a:txBody>
                    <a:bodyPr/>
                    <a:lstStyle/>
                    <a:p>
                      <a:r>
                        <a:rPr lang="cs-CZ" dirty="0" smtClean="0"/>
                        <a:t>Pryžové                            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Pryžové zesílené vláknem RF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 umělé pryskyřice          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 um. pryskyřice zesílené vláknem                      BF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Magneziové                MG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Šelakové                       E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835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11560" y="692696"/>
            <a:ext cx="75288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268760"/>
            <a:ext cx="799288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>
                <a:latin typeface="Arial" pitchFamily="34" charset="0"/>
                <a:cs typeface="Arial" pitchFamily="34" charset="0"/>
              </a:rPr>
              <a:t>Tvrdost kotouče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Jedná se o vlastnost, která charakterizuje odpor brusných zrn proti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vylomení z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nástroje, vyjadřuje tedy míru houževnatosti a pružnosti pojivových můstků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mezi jednotlivými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zrny brusiva. S tím souvisí uvolňování otupených brusných zrn, a to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především u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měkkých kotoučů, u kterých se uvolňují snadněji než u tvrdých.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501008"/>
            <a:ext cx="5499310" cy="2932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928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5.hyperinzerce.cz/x-cz/inz/6445/6445698-hrotova-bruska-bhu-32-650-po-go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224230"/>
            <a:ext cx="4791612" cy="319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611560" y="692696"/>
            <a:ext cx="75288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2" name="Obdélník 1"/>
          <p:cNvSpPr/>
          <p:nvPr/>
        </p:nvSpPr>
        <p:spPr>
          <a:xfrm>
            <a:off x="640516" y="1124744"/>
            <a:ext cx="7920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>
                <a:latin typeface="Arial" pitchFamily="34" charset="0"/>
                <a:cs typeface="Arial" pitchFamily="34" charset="0"/>
              </a:rPr>
              <a:t>Brousicí stroje – brusky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Podle účelu a způsobu práce existují různé brusky.</a:t>
            </a: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Hrotové brusky </a:t>
            </a:r>
            <a:r>
              <a:rPr lang="cs-CZ" dirty="0">
                <a:latin typeface="Arial" pitchFamily="34" charset="0"/>
                <a:cs typeface="Arial" pitchFamily="34" charset="0"/>
              </a:rPr>
              <a:t>– používají se především pro broušení válcových rotačních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obrobků upnutých </a:t>
            </a:r>
            <a:r>
              <a:rPr lang="cs-CZ" dirty="0">
                <a:latin typeface="Arial" pitchFamily="34" charset="0"/>
                <a:cs typeface="Arial" pitchFamily="34" charset="0"/>
              </a:rPr>
              <a:t>mezi hroty. Umožňují brousit kužele, čelní rovinné plochy a s použitím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přídavného zařízení </a:t>
            </a:r>
            <a:r>
              <a:rPr lang="cs-CZ" dirty="0">
                <a:latin typeface="Arial" pitchFamily="34" charset="0"/>
                <a:cs typeface="Arial" pitchFamily="34" charset="0"/>
              </a:rPr>
              <a:t>i otvory. Nejrozšířenější jsou univerzální hrotové brusky, které se skládají z lože,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na kterém </a:t>
            </a:r>
            <a:r>
              <a:rPr lang="cs-CZ" dirty="0">
                <a:latin typeface="Arial" pitchFamily="34" charset="0"/>
                <a:cs typeface="Arial" pitchFamily="34" charset="0"/>
              </a:rPr>
              <a:t>je umístěn pohyblivý stůl s pracovním vřeteníkem na obrobek. Stůl má 2 části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ze </a:t>
            </a:r>
            <a:r>
              <a:rPr lang="cs-CZ" dirty="0">
                <a:latin typeface="Arial" pitchFamily="34" charset="0"/>
                <a:cs typeface="Arial" pitchFamily="34" charset="0"/>
              </a:rPr>
              <a:t>kterých horní je možné natáčet, což se využívá při broušení táhlých kuželů.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72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11560" y="692696"/>
            <a:ext cx="75288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2" name="Obdélník 1"/>
          <p:cNvSpPr/>
          <p:nvPr/>
        </p:nvSpPr>
        <p:spPr>
          <a:xfrm>
            <a:off x="640516" y="1124744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>
                <a:latin typeface="Arial" pitchFamily="34" charset="0"/>
                <a:cs typeface="Arial" pitchFamily="34" charset="0"/>
              </a:rPr>
              <a:t>Brousicí stroje – </a:t>
            </a: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brusky</a:t>
            </a:r>
            <a:endParaRPr lang="cs-CZ" sz="2400" b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40516" y="1586409"/>
            <a:ext cx="79208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Bezhroté brusky </a:t>
            </a:r>
            <a:r>
              <a:rPr lang="cs-CZ" dirty="0">
                <a:latin typeface="Arial" pitchFamily="34" charset="0"/>
                <a:cs typeface="Arial" pitchFamily="34" charset="0"/>
              </a:rPr>
              <a:t>– mají 2 vřeteníky, a to vřeteník, na kterém je brusný kotouč a podávací vřeteník. Každý vřeteník má svůj vlastní elektromotor. Brusný vřeteník je pevně spojený se stojanem a má konstantní otáčky. Podávací vřeteník je uložený posuvně, má měnitelné otáčky a je sklopný, aby byla možná mimoběžnost os proti ose brusného kotouče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http://common.mylivepage.net/global/imag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common.mylivepage.net/global/imag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8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common.mylivepage.net/global/imag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682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data:image/jpeg;base64,/9j/4AAQSkZJRgABAQAAAQABAAD/2wCEAAkGBxQSEhUTExQVFhUWGSAaGBgYGB4cIBwhGiAYGh4hGhwcHiggHyEmJxofITEtJSotMC4uICAzODMsNygtLisBCgoKBQUFDgUFDisZExkrKysrKysrKysrKysrKysrKysrKysrKysrKysrKysrKysrKysrKysrKysrKysrKysrK//AABEIAG4AsAMBIgACEQEDEQH/xAAbAAACAwEBAQAAAAAAAAAAAAAABQMEBgIBB//EAEQQAAIBAwIEAwQEDAUCBwAAAAECAwAREgQhBRMxQQYiUSMyYXEUQoGRBxUzUmJyc4KSobHCNDVTosEkQxZUY5Sy0dP/xAAUAQEAAAAAAAAAAAAAAAAAAAAA/8QAFBEBAAAAAAAAAAAAAAAAAAAAAP/aAAwDAQACEQMRAD8A+41nNJ4sWWIyxwyMAyKVyjDAyHEZKXuhBtcNYi/TrWjpXFwKJcz52Z8ASzljaJi6C5PQFiftNBU1fihY+feKUmCPmMBh5govIEJYAlLrfp7y2vU83HcbjkyNJnhy1wuThzdjljsvx61U0XBtLqFdsHDNzY5VaRslM1uYpGVhfYi3YKR2plreDRS5ZZAs2eSuVIOPL2IO3l2oKul8TwySBFDnIRlWtYMJQGBXf6oZcvTJfWqc/jaFYRNhJi0hjVfIGaytIpUFvNmoBUC7HIbUxm8OadsfJbA5JixGJEfJ8tjsMdvsB6iq68A0sbCMIwzWwGbEWRTH3O3lktt6D0FBZj40GadVilLQAlhYbnfFV3sSwGQ9AVva9UYvGmlbcN5PLlISoRcyAmRLbZb2/VNPNPpVQsRe7kFiTe5Chf6KKX8M8M6bTi0MYTzK2xPVL4/YLn76CDS+KoZJkiW15FyRi8YDDKVLoMrv+SJ8oOxU9664F4ni1UcUkY2lNgA6MVPL5tnwYhTba3W9W4ODxpJzELqxFjZjZhlI4yHexlc/b8Kih8PxpHHErShYbcs8w3UBOWBfqRY9/nQNqKKKAooooKfEOKRQGJZGx5z8tPQtiz7ntsh61R0vifTyCJkLkSgMDgwxDNgpe48uTAgX9D6Vc4rwqLUhVmUOgJuhsQ2SspDD081U28OJmGEkg3u6grZ8ZGmUN5b2Vna2JGxIN6CxFxuJjGATeQAgYna5xGX5puCLH81vSq+k8U6eWMSRszKyRutkNyJi6oALdSUbbtbeudBwaLOV1aQkzBje3lKXOK7e5d2bfe7HeodH4RiiBwklBwhQNddvo2eLAY2uczltY+goGOt41FDGJZckU5dVNxirObjtsh+e3rXMXHYWLgMTgVB2NvO7xLY9/MjD7KVca4ZpotGmke7LcGOJcVaQqwbBQAFAJOJAAAU9hXej8GwKkWYzeOOFQzBWKmF2kyVmW4LMxyO17DpQMvx2mJYJKQH5Y8nvNkynH1sVNXNNqlcsBcFCAwItYlVa33MKR/8Ag6HCVL7Syc1vZQ9c3ks3s/OLuffyI9b3NM9FwvlOWWRsSACmKBbqqoCLKCNlGwNvhQMKKKKDOeLtNqVQ6jQIrakCxVmsJFFzYgixI7XItc77kV3pPE3PRTpoXkcgZK3s1jPdZXYbMDsQAWHpUs8jat2ijYpAhxkkU2LsOqIw6AdGYb32HchtpdMkSLHGqoiiyqosAB6AUCsaDVSby6nl/owIBb5vJkW+YC/KoJ+ELzogZdQWxezc0i1sL7AWrQVTnc86IW2Kvc+lsP60FM8KnXeLVvf0mRZF/kEf/dXB4y8P+LjCL/rRktH83uA0f2ggfnVZk4JFcsmUTEklo2K7nqSB5T9oNRNqpdP+X9rF/qqtmUf+qg2I9WWw9VA3oE2p0WrbXKUY/RCQ5YSdcsXIAB6AwAfETG3equl4VrGiZCXViIQxkdmBkXmc5xhIrCNrpYBh06di6eL6H7WHfSneSNdxGDvzIbfV7so2tuLWIZ8jhgCCCCLgjcEH0NBijp9U0U+JlYcgpGOYA6zCELd2BsbtttYBrmxyBWfiHCNSiqqO8ns5ciuQF2l0rKAhlyICrJbz3tkMhennDDjPqY/0lkHydbf/ACRqaUGZh0sokhMiSugjULgSgRw5LmRTKSQRha7NsrDvv7wIvpxqZNU2CZswZwwAXOUjzNK4IsVtZUtsLdAHuu1iQxtI5sqi5sLk+gAG5J6ADcmskukm1095LokZ3AP5M/mRkbGX8+T6mypuWagm1PiqeZzFoNPmw2aSW6qnS112N9+hKt3tUsPANdIctRxGRf0NNGiAfAs6sW+5a0mk0qRIEjUKq9ABYVNQZvRcBBEgGo1SkSMMhLvfbexGP8qrTcE4hDvp9fzR+Zqo1N/34wtvlj9orR6BieZcWtIw+fTerVB83n1Ky62GTikLRvp0blKPNHclS8p7kbJ0yCWJY7i30aKQMAykFSLgg3BB6EEdag4hoI50wkW46g3IKkdCrDdSOxG9ZLS83h8pQ3eMgtiF/KKN2aNV2WZeroBaQeZQCGFBtqK4gmV1DqQysAVINwQdwQfSu6Apbx3UMEWOM4yTNy1YfVuCWb91QSL7XtTKkqHma9r9NPAoH607MW+0CFf4jQNNHpViRY0FlQAAfAf1qaiigKp6gnnRWtbF79P0LfH7quVUnU86Ig7BXuPX3LUFuiiigURJ9GlCD8hKbKP9N+th+g3b0YW+sLc8I9hK+l6JbmQfqE2dR+oxHyDoKl8S8LOq07xK5jc2Mbg+66kMh+IBApc0DQxaB32ki5cb9/yiCNhf9bE/YKCfVa+OLiEaF1DTwlcb7kxtklh16PL/AA0+rHeJdIdWY9RAnm0vMMczNiGyRkYJZWJF7G+1yotcVoIuIMHCTJyy3usGyRj1tlYEG29iBfe1Am47qnkmxjI9mypHfcGdwTkR3ESee3ct+jWi4fo1hjWNL4qLbm5PqWPck7k9yTWW8LMZpYXN9oDqSCfratzhf9VI2UfA1saAooooKugv7S/+o1unTb0q1SyPXxxFxLKikuxUO4Gwt0ueg+FTHi0A/wC9H0v746G4B6+oIoLtUuLaHnRlQcXByje18XXdT/8AY7gkd67XiUJvaWM2BJ842A6nr0FcpxWA2tNGbtiLODdhbbr13G3xoE3hfXWblFcFkUyIl74OrYzx/JWII9Qx7CtLWQ1jcrUvYH2c8Mw+WpygYfK6lvnWvoI5y1vIFLejEgfeAf6Uh4a830nV2WLO8Vxm1rYHvh6/81oqSgcvXk9tRCAP1oGY2+ZWb/YaC87z7WSL43dh93krp2my2WPH1Ltf7sP+atUUFVWmy3WPH1Dtf7sP+aoy84zRlhECFfEB2N74fobW2pxVLUY8+K98sXt/svf+VB6Hnt7kV+3na3bvh869Lz29yLL0za3fvh8u3rVuigpu8+1ki+N3Yfd5Kzf4SpJhoJiAoAxIZWbMEMLFQE3Ppv1rYUn42c5dNDsS0nMI/RhGRP8AEUH7woPOIJJ9HkRRCkXKYKwc7DGw+qBYD41X8UGY6SfJYwQl0xdicvqW8g3vasf4g8Wvpm1Gihh5kQvHZ3CYZKPybANdRlsGAt6kWAY+F/Fja/VJHPFy7AuiIwZLrbd2NmY77eVQN73NiAt+DmkzfFY7/RNJj5zbG01t8PnWj1suqERMUcLS9laRgvfuEJ9O3rWLl1cuihLQjKSPTvp1DC+T6V7wKQCCc0dztv6VueDcRXUwRzqGUSKGswsRfsQe4oMVwLiHGzqXXV6eHHH2fLYrEbe8SwWR77iwYr36220/0nX/APl9N/7h/wD8ad0UGJk4bqZjIX0+nJJZdtSwtcgm3sOu3WuvxLqwWIiiFxa30i4FizC2WmJuCx7+lanh9vaWv+Ua/wA9qt0GLg4Bqr2ZVAK4sfpF7ixDXH0YbvtkepsNxTCLw8yYMmzK2VuZsSRY3JiJ3AXpbv076Sigw/iYzc6eyx5fR4L+Zupnkxt5d971tYy2+QA9LG/37CslqVEupe1/aTxRixHu6UNKx+WbFT8bVsKApdxvSs6BoxeWJhJGCbXIuCpPbIErfte9MaKCvw/WLNGsiE4sL7ixHqGB3BB2IPQg1YpLq4H08jTwqXjfeaEdb/nxD863vL9awtv7zLQ62OZBJEwZT3H9COoI7g7igsVS1DDnxC25V7H09y9XapzuedELbFXud9rYfZQXKKK5kcKCWIAG5JNgPmaD1jbc9KUcGHOkfVno4CQ/swb5D9c+b4gJ6VAznX+UAjSfWY3Bn+CjryvU/X7eXcvgKD4h4u/x+q/af2JTD8G/+YJ+zf8Atpf4u/x+q/af2JTD8G/+YJ+zf+2g2/iHSMkuaEASlSpbos8e0ZJ7LIPZsfgtutWeDcQVbdRDMxKX6xSEnOJx9U5Xt8ch+bd3qtMsqNG4DKwsQe4NYzWLJo3IlBmhlsrFrWl7LkdlScbDeyy7dGFqDcUVn+G61wgaEnVQdt7Sp+i2dsrdPNZhbfI0w0vGoHIUOFc/9twUf+BwG/lQS8PYHmWFvaNf+VW6q6BieZcWtIw/pVqgKocY1xiTyANK5wiU/WY9L97Ddj6AGuuKcUj06hpDudlUbsx9FXv/AEHU2FZjQQya9+a+0RGOQO2B6xwnvlYZyDYiypt5qBh4V0QNpg2aKvLhc/XBOUsvp7VgDttZVI61pK8RQAAAABsAO3yr2gKKKKApXreCKzmWJ2glPV47eb9ohBV/tFx2IppRQKBNrE96OKYesbGMn9x7j/dVSXiuo5sf/RT2s9xnp9/dtY86tFUTwXdXufKCLdjlbr8rUCwazVv7umWP4yyA2/djyv8AxCvE4GZCG1UhnI3CWxiUj0jucj8XLfC1OaKAooooPh/i7/H6r9p/YlMPwb/5gn7N/wC2l3i8/wDXavYm0lzYE2GKbsR0HxO1MvwaKTr1IBIWJ8iO18QL+l+3yNB9friWJWUqwDKRYgi4PzFd0UGT1ng4o5l0WofTv6e+p+Fjvb4HIDsBXkeu4nHtPoodTbo+nlVSfjhMQF+xzWtooMtpOOaoK5/FuoJzO3N023TYnnVxPq+Kz7RaeDSqerzSCVx8kjul/iWPyNaeCHHLcnJi2/a/apaDLcN8GqG5mqlfUyHrnsv8Pf5E4+iitQBbYV7RQFFFFAUUUUBRRRQFFFFAUUUUGM0vjcyZIIhzIweYC+ysCkdsrdOYxW/orH4Van8TyJLBFylLSPIjkFiBy5II9iFsARKT5yN1x3JFP/xbD5/ZR+0Fn8o8wuxs224uzHf1NcjhcIAURR2AKgYjYMVZgPgSqk+pA9KBV4beKVtSyQqmUjLKTuzshMdyD9XFRbsd7bbnP+GeMpDpI3g0qxCaQXVEmc+aLnXxEZlIB8o2C2sRsRW7i0qKclRQbWuBbqSx/mSfmTVZ+C6cqqmGPFbBRgLDFSi29LKSo+BtQUvxvKdQ0GCp15ZbOz2ANwwXH18t8tr2q5wDWvPpoZnVVaWNXxUkgZgMBcgXtf0qdeHxCQyiNBIer4jLe3fr2FSwQqiqiKFVQFVQLAACwAA6ACgkooooCiiigKKKKAoooo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30" name="Picture 10" descr="https://encrypted-tbn3.gstatic.com/images?q=tbn:ANd9GcRiTSRvNAhUpfrobRsQjk8Saiw9o1PL1KvT92F0lGcROAMmUk31N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445" y="3063737"/>
            <a:ext cx="2603249" cy="3475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2" descr="data:image/jpeg;base64,/9j/4AAQSkZJRgABAQAAAQABAAD/2wCEAAkGBxQSEhUTExQVFhUWGSAaGBgYGB4cIBwhGiAYGh4hGhwcHiggHyEmJxofITEtJSotMC4uICAzODMsNygtLisBCgoKBQUFDgUFDisZExkrKysrKysrKysrKysrKysrKysrKysrKysrKysrKysrKysrKysrKysrKysrKysrKysrK//AABEIAG4AsAMBIgACEQEDEQH/xAAbAAACAwEBAQAAAAAAAAAAAAAABQMEBgIBB//EAEQQAAIBAwIEAwQEDAUCBwAAAAECAwAREgQhBRMxQQYiUSMyYXEUQoGRBxUzUmJyc4KSobHCNDVTosEkQxZUY5Sy0dP/xAAUAQEAAAAAAAAAAAAAAAAAAAAA/8QAFBEBAAAAAAAAAAAAAAAAAAAAAP/aAAwDAQACEQMRAD8A+41nNJ4sWWIyxwyMAyKVyjDAyHEZKXuhBtcNYi/TrWjpXFwKJcz52Z8ASzljaJi6C5PQFiftNBU1fihY+feKUmCPmMBh5govIEJYAlLrfp7y2vU83HcbjkyNJnhy1wuThzdjljsvx61U0XBtLqFdsHDNzY5VaRslM1uYpGVhfYi3YKR2plreDRS5ZZAs2eSuVIOPL2IO3l2oKul8TwySBFDnIRlWtYMJQGBXf6oZcvTJfWqc/jaFYRNhJi0hjVfIGaytIpUFvNmoBUC7HIbUxm8OadsfJbA5JixGJEfJ8tjsMdvsB6iq68A0sbCMIwzWwGbEWRTH3O3lktt6D0FBZj40GadVilLQAlhYbnfFV3sSwGQ9AVva9UYvGmlbcN5PLlISoRcyAmRLbZb2/VNPNPpVQsRe7kFiTe5Chf6KKX8M8M6bTi0MYTzK2xPVL4/YLn76CDS+KoZJkiW15FyRi8YDDKVLoMrv+SJ8oOxU9664F4ni1UcUkY2lNgA6MVPL5tnwYhTba3W9W4ODxpJzELqxFjZjZhlI4yHexlc/b8Kih8PxpHHErShYbcs8w3UBOWBfqRY9/nQNqKKKAooooKfEOKRQGJZGx5z8tPQtiz7ntsh61R0vifTyCJkLkSgMDgwxDNgpe48uTAgX9D6Vc4rwqLUhVmUOgJuhsQ2SspDD081U28OJmGEkg3u6grZ8ZGmUN5b2Vna2JGxIN6CxFxuJjGATeQAgYna5xGX5puCLH81vSq+k8U6eWMSRszKyRutkNyJi6oALdSUbbtbeudBwaLOV1aQkzBje3lKXOK7e5d2bfe7HeodH4RiiBwklBwhQNddvo2eLAY2uczltY+goGOt41FDGJZckU5dVNxirObjtsh+e3rXMXHYWLgMTgVB2NvO7xLY9/MjD7KVca4ZpotGmke7LcGOJcVaQqwbBQAFAJOJAAAU9hXej8GwKkWYzeOOFQzBWKmF2kyVmW4LMxyO17DpQMvx2mJYJKQH5Y8nvNkynH1sVNXNNqlcsBcFCAwItYlVa33MKR/8Ag6HCVL7Syc1vZQ9c3ks3s/OLuffyI9b3NM9FwvlOWWRsSACmKBbqqoCLKCNlGwNvhQMKKKKDOeLtNqVQ6jQIrakCxVmsJFFzYgixI7XItc77kV3pPE3PRTpoXkcgZK3s1jPdZXYbMDsQAWHpUs8jat2ijYpAhxkkU2LsOqIw6AdGYb32HchtpdMkSLHGqoiiyqosAB6AUCsaDVSby6nl/owIBb5vJkW+YC/KoJ+ELzogZdQWxezc0i1sL7AWrQVTnc86IW2Kvc+lsP60FM8KnXeLVvf0mRZF/kEf/dXB4y8P+LjCL/rRktH83uA0f2ggfnVZk4JFcsmUTEklo2K7nqSB5T9oNRNqpdP+X9rF/qqtmUf+qg2I9WWw9VA3oE2p0WrbXKUY/RCQ5YSdcsXIAB6AwAfETG3equl4VrGiZCXViIQxkdmBkXmc5xhIrCNrpYBh06di6eL6H7WHfSneSNdxGDvzIbfV7so2tuLWIZ8jhgCCCCLgjcEH0NBijp9U0U+JlYcgpGOYA6zCELd2BsbtttYBrmxyBWfiHCNSiqqO8ns5ciuQF2l0rKAhlyICrJbz3tkMhennDDjPqY/0lkHydbf/ACRqaUGZh0sokhMiSugjULgSgRw5LmRTKSQRha7NsrDvv7wIvpxqZNU2CZswZwwAXOUjzNK4IsVtZUtsLdAHuu1iQxtI5sqi5sLk+gAG5J6ADcmskukm1095LokZ3AP5M/mRkbGX8+T6mypuWagm1PiqeZzFoNPmw2aSW6qnS112N9+hKt3tUsPANdIctRxGRf0NNGiAfAs6sW+5a0mk0qRIEjUKq9ABYVNQZvRcBBEgGo1SkSMMhLvfbexGP8qrTcE4hDvp9fzR+Zqo1N/34wtvlj9orR6BieZcWtIw+fTerVB83n1Ky62GTikLRvp0blKPNHclS8p7kbJ0yCWJY7i30aKQMAykFSLgg3BB6EEdag4hoI50wkW46g3IKkdCrDdSOxG9ZLS83h8pQ3eMgtiF/KKN2aNV2WZeroBaQeZQCGFBtqK4gmV1DqQysAVINwQdwQfSu6Apbx3UMEWOM4yTNy1YfVuCWb91QSL7XtTKkqHma9r9NPAoH607MW+0CFf4jQNNHpViRY0FlQAAfAf1qaiigKp6gnnRWtbF79P0LfH7quVUnU86Ig7BXuPX3LUFuiiigURJ9GlCD8hKbKP9N+th+g3b0YW+sLc8I9hK+l6JbmQfqE2dR+oxHyDoKl8S8LOq07xK5jc2Mbg+66kMh+IBApc0DQxaB32ki5cb9/yiCNhf9bE/YKCfVa+OLiEaF1DTwlcb7kxtklh16PL/AA0+rHeJdIdWY9RAnm0vMMczNiGyRkYJZWJF7G+1yotcVoIuIMHCTJyy3usGyRj1tlYEG29iBfe1Am47qnkmxjI9mypHfcGdwTkR3ESee3ct+jWi4fo1hjWNL4qLbm5PqWPck7k9yTWW8LMZpYXN9oDqSCfratzhf9VI2UfA1saAooooKugv7S/+o1unTb0q1SyPXxxFxLKikuxUO4Gwt0ueg+FTHi0A/wC9H0v746G4B6+oIoLtUuLaHnRlQcXByje18XXdT/8AY7gkd67XiUJvaWM2BJ842A6nr0FcpxWA2tNGbtiLODdhbbr13G3xoE3hfXWblFcFkUyIl74OrYzx/JWII9Qx7CtLWQ1jcrUvYH2c8Mw+WpygYfK6lvnWvoI5y1vIFLejEgfeAf6Uh4a830nV2WLO8Vxm1rYHvh6/81oqSgcvXk9tRCAP1oGY2+ZWb/YaC87z7WSL43dh93krp2my2WPH1Ltf7sP+atUUFVWmy3WPH1Dtf7sP+aoy84zRlhECFfEB2N74fobW2pxVLUY8+K98sXt/svf+VB6Hnt7kV+3na3bvh869Lz29yLL0za3fvh8u3rVuigpu8+1ki+N3Yfd5Kzf4SpJhoJiAoAxIZWbMEMLFQE3Ppv1rYUn42c5dNDsS0nMI/RhGRP8AEUH7woPOIJJ9HkRRCkXKYKwc7DGw+qBYD41X8UGY6SfJYwQl0xdicvqW8g3vasf4g8Wvpm1Gihh5kQvHZ3CYZKPybANdRlsGAt6kWAY+F/Fja/VJHPFy7AuiIwZLrbd2NmY77eVQN73NiAt+DmkzfFY7/RNJj5zbG01t8PnWj1suqERMUcLS9laRgvfuEJ9O3rWLl1cuihLQjKSPTvp1DC+T6V7wKQCCc0dztv6VueDcRXUwRzqGUSKGswsRfsQe4oMVwLiHGzqXXV6eHHH2fLYrEbe8SwWR77iwYr36220/0nX/APl9N/7h/wD8ad0UGJk4bqZjIX0+nJJZdtSwtcgm3sOu3WuvxLqwWIiiFxa30i4FizC2WmJuCx7+lanh9vaWv+Ua/wA9qt0GLg4Bqr2ZVAK4sfpF7ixDXH0YbvtkepsNxTCLw8yYMmzK2VuZsSRY3JiJ3AXpbv076Sigw/iYzc6eyx5fR4L+Zupnkxt5d971tYy2+QA9LG/37CslqVEupe1/aTxRixHu6UNKx+WbFT8bVsKApdxvSs6BoxeWJhJGCbXIuCpPbIErfte9MaKCvw/WLNGsiE4sL7ixHqGB3BB2IPQg1YpLq4H08jTwqXjfeaEdb/nxD863vL9awtv7zLQ62OZBJEwZT3H9COoI7g7igsVS1DDnxC25V7H09y9XapzuedELbFXud9rYfZQXKKK5kcKCWIAG5JNgPmaD1jbc9KUcGHOkfVno4CQ/swb5D9c+b4gJ6VAznX+UAjSfWY3Bn+CjryvU/X7eXcvgKD4h4u/x+q/af2JTD8G/+YJ+zf8Atpf4u/x+q/af2JTD8G/+YJ+zf+2g2/iHSMkuaEASlSpbos8e0ZJ7LIPZsfgtutWeDcQVbdRDMxKX6xSEnOJx9U5Xt8ch+bd3qtMsqNG4DKwsQe4NYzWLJo3IlBmhlsrFrWl7LkdlScbDeyy7dGFqDcUVn+G61wgaEnVQdt7Sp+i2dsrdPNZhbfI0w0vGoHIUOFc/9twUf+BwG/lQS8PYHmWFvaNf+VW6q6BieZcWtIw/pVqgKocY1xiTyANK5wiU/WY9L97Ddj6AGuuKcUj06hpDudlUbsx9FXv/AEHU2FZjQQya9+a+0RGOQO2B6xwnvlYZyDYiypt5qBh4V0QNpg2aKvLhc/XBOUsvp7VgDttZVI61pK8RQAAAABsAO3yr2gKKKKApXreCKzmWJ2glPV47eb9ohBV/tFx2IppRQKBNrE96OKYesbGMn9x7j/dVSXiuo5sf/RT2s9xnp9/dtY86tFUTwXdXufKCLdjlbr8rUCwazVv7umWP4yyA2/djyv8AxCvE4GZCG1UhnI3CWxiUj0jucj8XLfC1OaKAooooPh/i7/H6r9p/YlMPwb/5gn7N/wC2l3i8/wDXavYm0lzYE2GKbsR0HxO1MvwaKTr1IBIWJ8iO18QL+l+3yNB9friWJWUqwDKRYgi4PzFd0UGT1ng4o5l0WofTv6e+p+Fjvb4HIDsBXkeu4nHtPoodTbo+nlVSfjhMQF+xzWtooMtpOOaoK5/FuoJzO3N023TYnnVxPq+Kz7RaeDSqerzSCVx8kjul/iWPyNaeCHHLcnJi2/a/apaDLcN8GqG5mqlfUyHrnsv8Pf5E4+iitQBbYV7RQFFFFAUUUUBRRRQFFFFAUUUUGM0vjcyZIIhzIweYC+ysCkdsrdOYxW/orH4Van8TyJLBFylLSPIjkFiBy5II9iFsARKT5yN1x3JFP/xbD5/ZR+0Fn8o8wuxs224uzHf1NcjhcIAURR2AKgYjYMVZgPgSqk+pA9KBV4beKVtSyQqmUjLKTuzshMdyD9XFRbsd7bbnP+GeMpDpI3g0qxCaQXVEmc+aLnXxEZlIB8o2C2sRsRW7i0qKclRQbWuBbqSx/mSfmTVZ+C6cqqmGPFbBRgLDFSi29LKSo+BtQUvxvKdQ0GCp15ZbOz2ANwwXH18t8tr2q5wDWvPpoZnVVaWNXxUkgZgMBcgXtf0qdeHxCQyiNBIer4jLe3fr2FSwQqiqiKFVQFVQLAACwAA6ACgkooooCiiigKKKKAooooP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47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naradi-sv.cz/czech/images/stroje/brusky/brh_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113" y="3212976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611560" y="692696"/>
            <a:ext cx="75288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2" name="Obdélník 1"/>
          <p:cNvSpPr/>
          <p:nvPr/>
        </p:nvSpPr>
        <p:spPr>
          <a:xfrm>
            <a:off x="640516" y="1124744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>
                <a:latin typeface="Arial" pitchFamily="34" charset="0"/>
                <a:cs typeface="Arial" pitchFamily="34" charset="0"/>
              </a:rPr>
              <a:t>Brousicí stroje – </a:t>
            </a: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brusky</a:t>
            </a:r>
            <a:endParaRPr lang="cs-CZ" sz="2400" b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40516" y="1586409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Vodorovné rovinné brusky </a:t>
            </a:r>
            <a:r>
              <a:rPr lang="cs-CZ" dirty="0">
                <a:latin typeface="Arial" pitchFamily="34" charset="0"/>
                <a:cs typeface="Arial" pitchFamily="34" charset="0"/>
              </a:rPr>
              <a:t>– patří mezi nejrozšířenější druhy broušení. Slouží k broušení rovinných ploch a jejich charakteristikou je vodorovná osa brousicího vřetene. </a:t>
            </a:r>
          </a:p>
          <a:p>
            <a:pPr marL="6858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Svislé rovinné brusky </a:t>
            </a:r>
            <a:r>
              <a:rPr lang="cs-CZ" dirty="0">
                <a:latin typeface="Arial" pitchFamily="34" charset="0"/>
                <a:cs typeface="Arial" pitchFamily="34" charset="0"/>
              </a:rPr>
              <a:t>– jsou vhodné pro úběr většího množství materiálu. Jsou charakterizovány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svislu</a:t>
            </a:r>
            <a:r>
              <a:rPr lang="cs-CZ" dirty="0">
                <a:latin typeface="Arial" pitchFamily="34" charset="0"/>
                <a:cs typeface="Arial" pitchFamily="34" charset="0"/>
              </a:rPr>
              <a:t> osou brousicího vřetena a vysokými výkony broušení na úkor přesnosti a drsnosti obrobené plochy. </a:t>
            </a:r>
          </a:p>
        </p:txBody>
      </p:sp>
      <p:pic>
        <p:nvPicPr>
          <p:cNvPr id="5122" name="Picture 2" descr="http://common.mylivepage.net/global/image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common.mylivepage.net/global/image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8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common.mylivepage.net/global/image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682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data:image/jpeg;base64,/9j/4AAQSkZJRgABAQAAAQABAAD/2wCEAAkGBxQSEhUTExQVFhUWGSAaGBgYGB4cIBwhGiAYGh4hGhwcHiggHyEmJxofITEtJSotMC4uICAzODMsNygtLisBCgoKBQUFDgUFDisZExkrKysrKysrKysrKysrKysrKysrKysrKysrKysrKysrKysrKysrKysrKysrKysrKysrK//AABEIAG4AsAMBIgACEQEDEQH/xAAbAAACAwEBAQAAAAAAAAAAAAAABQMEBgIBB//EAEQQAAIBAwIEAwQEDAUCBwAAAAECAwAREgQhBRMxQQYiUSMyYXEUQoGRBxUzUmJyc4KSobHCNDVTosEkQxZUY5Sy0dP/xAAUAQEAAAAAAAAAAAAAAAAAAAAA/8QAFBEBAAAAAAAAAAAAAAAAAAAAAP/aAAwDAQACEQMRAD8A+41nNJ4sWWIyxwyMAyKVyjDAyHEZKXuhBtcNYi/TrWjpXFwKJcz52Z8ASzljaJi6C5PQFiftNBU1fihY+feKUmCPmMBh5govIEJYAlLrfp7y2vU83HcbjkyNJnhy1wuThzdjljsvx61U0XBtLqFdsHDNzY5VaRslM1uYpGVhfYi3YKR2plreDRS5ZZAs2eSuVIOPL2IO3l2oKul8TwySBFDnIRlWtYMJQGBXf6oZcvTJfWqc/jaFYRNhJi0hjVfIGaytIpUFvNmoBUC7HIbUxm8OadsfJbA5JixGJEfJ8tjsMdvsB6iq68A0sbCMIwzWwGbEWRTH3O3lktt6D0FBZj40GadVilLQAlhYbnfFV3sSwGQ9AVva9UYvGmlbcN5PLlISoRcyAmRLbZb2/VNPNPpVQsRe7kFiTe5Chf6KKX8M8M6bTi0MYTzK2xPVL4/YLn76CDS+KoZJkiW15FyRi8YDDKVLoMrv+SJ8oOxU9664F4ni1UcUkY2lNgA6MVPL5tnwYhTba3W9W4ODxpJzELqxFjZjZhlI4yHexlc/b8Kih8PxpHHErShYbcs8w3UBOWBfqRY9/nQNqKKKAooooKfEOKRQGJZGx5z8tPQtiz7ntsh61R0vifTyCJkLkSgMDgwxDNgpe48uTAgX9D6Vc4rwqLUhVmUOgJuhsQ2SspDD081U28OJmGEkg3u6grZ8ZGmUN5b2Vna2JGxIN6CxFxuJjGATeQAgYna5xGX5puCLH81vSq+k8U6eWMSRszKyRutkNyJi6oALdSUbbtbeudBwaLOV1aQkzBje3lKXOK7e5d2bfe7HeodH4RiiBwklBwhQNddvo2eLAY2uczltY+goGOt41FDGJZckU5dVNxirObjtsh+e3rXMXHYWLgMTgVB2NvO7xLY9/MjD7KVca4ZpotGmke7LcGOJcVaQqwbBQAFAJOJAAAU9hXej8GwKkWYzeOOFQzBWKmF2kyVmW4LMxyO17DpQMvx2mJYJKQH5Y8nvNkynH1sVNXNNqlcsBcFCAwItYlVa33MKR/8Ag6HCVL7Syc1vZQ9c3ks3s/OLuffyI9b3NM9FwvlOWWRsSACmKBbqqoCLKCNlGwNvhQMKKKKDOeLtNqVQ6jQIrakCxVmsJFFzYgixI7XItc77kV3pPE3PRTpoXkcgZK3s1jPdZXYbMDsQAWHpUs8jat2ijYpAhxkkU2LsOqIw6AdGYb32HchtpdMkSLHGqoiiyqosAB6AUCsaDVSby6nl/owIBb5vJkW+YC/KoJ+ELzogZdQWxezc0i1sL7AWrQVTnc86IW2Kvc+lsP60FM8KnXeLVvf0mRZF/kEf/dXB4y8P+LjCL/rRktH83uA0f2ggfnVZk4JFcsmUTEklo2K7nqSB5T9oNRNqpdP+X9rF/qqtmUf+qg2I9WWw9VA3oE2p0WrbXKUY/RCQ5YSdcsXIAB6AwAfETG3equl4VrGiZCXViIQxkdmBkXmc5xhIrCNrpYBh06di6eL6H7WHfSneSNdxGDvzIbfV7so2tuLWIZ8jhgCCCCLgjcEH0NBijp9U0U+JlYcgpGOYA6zCELd2BsbtttYBrmxyBWfiHCNSiqqO8ns5ciuQF2l0rKAhlyICrJbz3tkMhennDDjPqY/0lkHydbf/ACRqaUGZh0sokhMiSugjULgSgRw5LmRTKSQRha7NsrDvv7wIvpxqZNU2CZswZwwAXOUjzNK4IsVtZUtsLdAHuu1iQxtI5sqi5sLk+gAG5J6ADcmskukm1095LokZ3AP5M/mRkbGX8+T6mypuWagm1PiqeZzFoNPmw2aSW6qnS112N9+hKt3tUsPANdIctRxGRf0NNGiAfAs6sW+5a0mk0qRIEjUKq9ABYVNQZvRcBBEgGo1SkSMMhLvfbexGP8qrTcE4hDvp9fzR+Zqo1N/34wtvlj9orR6BieZcWtIw+fTerVB83n1Ky62GTikLRvp0blKPNHclS8p7kbJ0yCWJY7i30aKQMAykFSLgg3BB6EEdag4hoI50wkW46g3IKkdCrDdSOxG9ZLS83h8pQ3eMgtiF/KKN2aNV2WZeroBaQeZQCGFBtqK4gmV1DqQysAVINwQdwQfSu6Apbx3UMEWOM4yTNy1YfVuCWb91QSL7XtTKkqHma9r9NPAoH607MW+0CFf4jQNNHpViRY0FlQAAfAf1qaiigKp6gnnRWtbF79P0LfH7quVUnU86Ig7BXuPX3LUFuiiigURJ9GlCD8hKbKP9N+th+g3b0YW+sLc8I9hK+l6JbmQfqE2dR+oxHyDoKl8S8LOq07xK5jc2Mbg+66kMh+IBApc0DQxaB32ki5cb9/yiCNhf9bE/YKCfVa+OLiEaF1DTwlcb7kxtklh16PL/AA0+rHeJdIdWY9RAnm0vMMczNiGyRkYJZWJF7G+1yotcVoIuIMHCTJyy3usGyRj1tlYEG29iBfe1Am47qnkmxjI9mypHfcGdwTkR3ESee3ct+jWi4fo1hjWNL4qLbm5PqWPck7k9yTWW8LMZpYXN9oDqSCfratzhf9VI2UfA1saAooooKugv7S/+o1unTb0q1SyPXxxFxLKikuxUO4Gwt0ueg+FTHi0A/wC9H0v746G4B6+oIoLtUuLaHnRlQcXByje18XXdT/8AY7gkd67XiUJvaWM2BJ842A6nr0FcpxWA2tNGbtiLODdhbbr13G3xoE3hfXWblFcFkUyIl74OrYzx/JWII9Qx7CtLWQ1jcrUvYH2c8Mw+WpygYfK6lvnWvoI5y1vIFLejEgfeAf6Uh4a830nV2WLO8Vxm1rYHvh6/81oqSgcvXk9tRCAP1oGY2+ZWb/YaC87z7WSL43dh93krp2my2WPH1Ltf7sP+atUUFVWmy3WPH1Dtf7sP+aoy84zRlhECFfEB2N74fobW2pxVLUY8+K98sXt/svf+VB6Hnt7kV+3na3bvh869Lz29yLL0za3fvh8u3rVuigpu8+1ki+N3Yfd5Kzf4SpJhoJiAoAxIZWbMEMLFQE3Ppv1rYUn42c5dNDsS0nMI/RhGRP8AEUH7woPOIJJ9HkRRCkXKYKwc7DGw+qBYD41X8UGY6SfJYwQl0xdicvqW8g3vasf4g8Wvpm1Gihh5kQvHZ3CYZKPybANdRlsGAt6kWAY+F/Fja/VJHPFy7AuiIwZLrbd2NmY77eVQN73NiAt+DmkzfFY7/RNJj5zbG01t8PnWj1suqERMUcLS9laRgvfuEJ9O3rWLl1cuihLQjKSPTvp1DC+T6V7wKQCCc0dztv6VueDcRXUwRzqGUSKGswsRfsQe4oMVwLiHGzqXXV6eHHH2fLYrEbe8SwWR77iwYr36220/0nX/APl9N/7h/wD8ad0UGJk4bqZjIX0+nJJZdtSwtcgm3sOu3WuvxLqwWIiiFxa30i4FizC2WmJuCx7+lanh9vaWv+Ua/wA9qt0GLg4Bqr2ZVAK4sfpF7ixDXH0YbvtkepsNxTCLw8yYMmzK2VuZsSRY3JiJ3AXpbv076Sigw/iYzc6eyx5fR4L+Zupnkxt5d971tYy2+QA9LG/37CslqVEupe1/aTxRixHu6UNKx+WbFT8bVsKApdxvSs6BoxeWJhJGCbXIuCpPbIErfte9MaKCvw/WLNGsiE4sL7ixHqGB3BB2IPQg1YpLq4H08jTwqXjfeaEdb/nxD863vL9awtv7zLQ62OZBJEwZT3H9COoI7g7igsVS1DDnxC25V7H09y9XapzuedELbFXud9rYfZQXKKK5kcKCWIAG5JNgPmaD1jbc9KUcGHOkfVno4CQ/swb5D9c+b4gJ6VAznX+UAjSfWY3Bn+CjryvU/X7eXcvgKD4h4u/x+q/af2JTD8G/+YJ+zf8Atpf4u/x+q/af2JTD8G/+YJ+zf+2g2/iHSMkuaEASlSpbos8e0ZJ7LIPZsfgtutWeDcQVbdRDMxKX6xSEnOJx9U5Xt8ch+bd3qtMsqNG4DKwsQe4NYzWLJo3IlBmhlsrFrWl7LkdlScbDeyy7dGFqDcUVn+G61wgaEnVQdt7Sp+i2dsrdPNZhbfI0w0vGoHIUOFc/9twUf+BwG/lQS8PYHmWFvaNf+VW6q6BieZcWtIw/pVqgKocY1xiTyANK5wiU/WY9L97Ddj6AGuuKcUj06hpDudlUbsx9FXv/AEHU2FZjQQya9+a+0RGOQO2B6xwnvlYZyDYiypt5qBh4V0QNpg2aKvLhc/XBOUsvp7VgDttZVI61pK8RQAAAABsAO3yr2gKKKKApXreCKzmWJ2glPV47eb9ohBV/tFx2IppRQKBNrE96OKYesbGMn9x7j/dVSXiuo5sf/RT2s9xnp9/dtY86tFUTwXdXufKCLdjlbr8rUCwazVv7umWP4yyA2/djyv8AxCvE4GZCG1UhnI3CWxiUj0jucj8XLfC1OaKAooooPh/i7/H6r9p/YlMPwb/5gn7N/wC2l3i8/wDXavYm0lzYE2GKbsR0HxO1MvwaKTr1IBIWJ8iO18QL+l+3yNB9friWJWUqwDKRYgi4PzFd0UGT1ng4o5l0WofTv6e+p+Fjvb4HIDsBXkeu4nHtPoodTbo+nlVSfjhMQF+xzWtooMtpOOaoK5/FuoJzO3N023TYnnVxPq+Kz7RaeDSqerzSCVx8kjul/iWPyNaeCHHLcnJi2/a/apaDLcN8GqG5mqlfUyHrnsv8Pf5E4+iitQBbYV7RQFFFFAUUUUBRRRQFFFFAUUUUGM0vjcyZIIhzIweYC+ysCkdsrdOYxW/orH4Van8TyJLBFylLSPIjkFiBy5II9iFsARKT5yN1x3JFP/xbD5/ZR+0Fn8o8wuxs224uzHf1NcjhcIAURR2AKgYjYMVZgPgSqk+pA9KBV4beKVtSyQqmUjLKTuzshMdyD9XFRbsd7bbnP+GeMpDpI3g0qxCaQXVEmc+aLnXxEZlIB8o2C2sRsRW7i0qKclRQbWuBbqSx/mSfmTVZ+C6cqqmGPFbBRgLDFSi29LKSo+BtQUvxvKdQ0GCp15ZbOz2ANwwXH18t8tr2q5wDWvPpoZnVVaWNXxUkgZgMBcgXtf0qdeHxCQyiNBIer4jLe3fr2FSwQqiqiKFVQFVQLAACwAA6ACgkooooCiiigKKKKAoooo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12" descr="data:image/jpeg;base64,/9j/4AAQSkZJRgABAQAAAQABAAD/2wCEAAkGBxQSEhUTExQVFhUWGSAaGBgYGB4cIBwhGiAYGh4hGhwcHiggHyEmJxofITEtJSotMC4uICAzODMsNygtLisBCgoKBQUFDgUFDisZExkrKysrKysrKysrKysrKysrKysrKysrKysrKysrKysrKysrKysrKysrKysrKysrKysrK//AABEIAG4AsAMBIgACEQEDEQH/xAAbAAACAwEBAQAAAAAAAAAAAAAABQMEBgIBB//EAEQQAAIBAwIEAwQEDAUCBwAAAAECAwAREgQhBRMxQQYiUSMyYXEUQoGRBxUzUmJyc4KSobHCNDVTosEkQxZUY5Sy0dP/xAAUAQEAAAAAAAAAAAAAAAAAAAAA/8QAFBEBAAAAAAAAAAAAAAAAAAAAAP/aAAwDAQACEQMRAD8A+41nNJ4sWWIyxwyMAyKVyjDAyHEZKXuhBtcNYi/TrWjpXFwKJcz52Z8ASzljaJi6C5PQFiftNBU1fihY+feKUmCPmMBh5govIEJYAlLrfp7y2vU83HcbjkyNJnhy1wuThzdjljsvx61U0XBtLqFdsHDNzY5VaRslM1uYpGVhfYi3YKR2plreDRS5ZZAs2eSuVIOPL2IO3l2oKul8TwySBFDnIRlWtYMJQGBXf6oZcvTJfWqc/jaFYRNhJi0hjVfIGaytIpUFvNmoBUC7HIbUxm8OadsfJbA5JixGJEfJ8tjsMdvsB6iq68A0sbCMIwzWwGbEWRTH3O3lktt6D0FBZj40GadVilLQAlhYbnfFV3sSwGQ9AVva9UYvGmlbcN5PLlISoRcyAmRLbZb2/VNPNPpVQsRe7kFiTe5Chf6KKX8M8M6bTi0MYTzK2xPVL4/YLn76CDS+KoZJkiW15FyRi8YDDKVLoMrv+SJ8oOxU9664F4ni1UcUkY2lNgA6MVPL5tnwYhTba3W9W4ODxpJzELqxFjZjZhlI4yHexlc/b8Kih8PxpHHErShYbcs8w3UBOWBfqRY9/nQNqKKKAooooKfEOKRQGJZGx5z8tPQtiz7ntsh61R0vifTyCJkLkSgMDgwxDNgpe48uTAgX9D6Vc4rwqLUhVmUOgJuhsQ2SspDD081U28OJmGEkg3u6grZ8ZGmUN5b2Vna2JGxIN6CxFxuJjGATeQAgYna5xGX5puCLH81vSq+k8U6eWMSRszKyRutkNyJi6oALdSUbbtbeudBwaLOV1aQkzBje3lKXOK7e5d2bfe7HeodH4RiiBwklBwhQNddvo2eLAY2uczltY+goGOt41FDGJZckU5dVNxirObjtsh+e3rXMXHYWLgMTgVB2NvO7xLY9/MjD7KVca4ZpotGmke7LcGOJcVaQqwbBQAFAJOJAAAU9hXej8GwKkWYzeOOFQzBWKmF2kyVmW4LMxyO17DpQMvx2mJYJKQH5Y8nvNkynH1sVNXNNqlcsBcFCAwItYlVa33MKR/8Ag6HCVL7Syc1vZQ9c3ks3s/OLuffyI9b3NM9FwvlOWWRsSACmKBbqqoCLKCNlGwNvhQMKKKKDOeLtNqVQ6jQIrakCxVmsJFFzYgixI7XItc77kV3pPE3PRTpoXkcgZK3s1jPdZXYbMDsQAWHpUs8jat2ijYpAhxkkU2LsOqIw6AdGYb32HchtpdMkSLHGqoiiyqosAB6AUCsaDVSby6nl/owIBb5vJkW+YC/KoJ+ELzogZdQWxezc0i1sL7AWrQVTnc86IW2Kvc+lsP60FM8KnXeLVvf0mRZF/kEf/dXB4y8P+LjCL/rRktH83uA0f2ggfnVZk4JFcsmUTEklo2K7nqSB5T9oNRNqpdP+X9rF/qqtmUf+qg2I9WWw9VA3oE2p0WrbXKUY/RCQ5YSdcsXIAB6AwAfETG3equl4VrGiZCXViIQxkdmBkXmc5xhIrCNrpYBh06di6eL6H7WHfSneSNdxGDvzIbfV7so2tuLWIZ8jhgCCCCLgjcEH0NBijp9U0U+JlYcgpGOYA6zCELd2BsbtttYBrmxyBWfiHCNSiqqO8ns5ciuQF2l0rKAhlyICrJbz3tkMhennDDjPqY/0lkHydbf/ACRqaUGZh0sokhMiSugjULgSgRw5LmRTKSQRha7NsrDvv7wIvpxqZNU2CZswZwwAXOUjzNK4IsVtZUtsLdAHuu1iQxtI5sqi5sLk+gAG5J6ADcmskukm1095LokZ3AP5M/mRkbGX8+T6mypuWagm1PiqeZzFoNPmw2aSW6qnS112N9+hKt3tUsPANdIctRxGRf0NNGiAfAs6sW+5a0mk0qRIEjUKq9ABYVNQZvRcBBEgGo1SkSMMhLvfbexGP8qrTcE4hDvp9fzR+Zqo1N/34wtvlj9orR6BieZcWtIw+fTerVB83n1Ky62GTikLRvp0blKPNHclS8p7kbJ0yCWJY7i30aKQMAykFSLgg3BB6EEdag4hoI50wkW46g3IKkdCrDdSOxG9ZLS83h8pQ3eMgtiF/KKN2aNV2WZeroBaQeZQCGFBtqK4gmV1DqQysAVINwQdwQfSu6Apbx3UMEWOM4yTNy1YfVuCWb91QSL7XtTKkqHma9r9NPAoH607MW+0CFf4jQNNHpViRY0FlQAAfAf1qaiigKp6gnnRWtbF79P0LfH7quVUnU86Ig7BXuPX3LUFuiiigURJ9GlCD8hKbKP9N+th+g3b0YW+sLc8I9hK+l6JbmQfqE2dR+oxHyDoKl8S8LOq07xK5jc2Mbg+66kMh+IBApc0DQxaB32ki5cb9/yiCNhf9bE/YKCfVa+OLiEaF1DTwlcb7kxtklh16PL/AA0+rHeJdIdWY9RAnm0vMMczNiGyRkYJZWJF7G+1yotcVoIuIMHCTJyy3usGyRj1tlYEG29iBfe1Am47qnkmxjI9mypHfcGdwTkR3ESee3ct+jWi4fo1hjWNL4qLbm5PqWPck7k9yTWW8LMZpYXN9oDqSCfratzhf9VI2UfA1saAooooKugv7S/+o1unTb0q1SyPXxxFxLKikuxUO4Gwt0ueg+FTHi0A/wC9H0v746G4B6+oIoLtUuLaHnRlQcXByje18XXdT/8AY7gkd67XiUJvaWM2BJ842A6nr0FcpxWA2tNGbtiLODdhbbr13G3xoE3hfXWblFcFkUyIl74OrYzx/JWII9Qx7CtLWQ1jcrUvYH2c8Mw+WpygYfK6lvnWvoI5y1vIFLejEgfeAf6Uh4a830nV2WLO8Vxm1rYHvh6/81oqSgcvXk9tRCAP1oGY2+ZWb/YaC87z7WSL43dh93krp2my2WPH1Ltf7sP+atUUFVWmy3WPH1Dtf7sP+aoy84zRlhECFfEB2N74fobW2pxVLUY8+K98sXt/svf+VB6Hnt7kV+3na3bvh869Lz29yLL0za3fvh8u3rVuigpu8+1ki+N3Yfd5Kzf4SpJhoJiAoAxIZWbMEMLFQE3Ppv1rYUn42c5dNDsS0nMI/RhGRP8AEUH7woPOIJJ9HkRRCkXKYKwc7DGw+qBYD41X8UGY6SfJYwQl0xdicvqW8g3vasf4g8Wvpm1Gihh5kQvHZ3CYZKPybANdRlsGAt6kWAY+F/Fja/VJHPFy7AuiIwZLrbd2NmY77eVQN73NiAt+DmkzfFY7/RNJj5zbG01t8PnWj1suqERMUcLS9laRgvfuEJ9O3rWLl1cuihLQjKSPTvp1DC+T6V7wKQCCc0dztv6VueDcRXUwRzqGUSKGswsRfsQe4oMVwLiHGzqXXV6eHHH2fLYrEbe8SwWR77iwYr36220/0nX/APl9N/7h/wD8ad0UGJk4bqZjIX0+nJJZdtSwtcgm3sOu3WuvxLqwWIiiFxa30i4FizC2WmJuCx7+lanh9vaWv+Ua/wA9qt0GLg4Bqr2ZVAK4sfpF7ixDXH0YbvtkepsNxTCLw8yYMmzK2VuZsSRY3JiJ3AXpbv076Sigw/iYzc6eyx5fR4L+Zupnkxt5d971tYy2+QA9LG/37CslqVEupe1/aTxRixHu6UNKx+WbFT8bVsKApdxvSs6BoxeWJhJGCbXIuCpPbIErfte9MaKCvw/WLNGsiE4sL7ixHqGB3BB2IPQg1YpLq4H08jTwqXjfeaEdb/nxD863vL9awtv7zLQ62OZBJEwZT3H9COoI7g7igsVS1DDnxC25V7H09y9XapzuedELbFXud9rYfZQXKKK5kcKCWIAG5JNgPmaD1jbc9KUcGHOkfVno4CQ/swb5D9c+b4gJ6VAznX+UAjSfWY3Bn+CjryvU/X7eXcvgKD4h4u/x+q/af2JTD8G/+YJ+zf8Atpf4u/x+q/af2JTD8G/+YJ+zf+2g2/iHSMkuaEASlSpbos8e0ZJ7LIPZsfgtutWeDcQVbdRDMxKX6xSEnOJx9U5Xt8ch+bd3qtMsqNG4DKwsQe4NYzWLJo3IlBmhlsrFrWl7LkdlScbDeyy7dGFqDcUVn+G61wgaEnVQdt7Sp+i2dsrdPNZhbfI0w0vGoHIUOFc/9twUf+BwG/lQS8PYHmWFvaNf+VW6q6BieZcWtIw/pVqgKocY1xiTyANK5wiU/WY9L97Ddj6AGuuKcUj06hpDudlUbsx9FXv/AEHU2FZjQQya9+a+0RGOQO2B6xwnvlYZyDYiypt5qBh4V0QNpg2aKvLhc/XBOUsvp7VgDttZVI61pK8RQAAAABsAO3yr2gKKKKApXreCKzmWJ2glPV47eb9ohBV/tFx2IppRQKBNrE96OKYesbGMn9x7j/dVSXiuo5sf/RT2s9xnp9/dtY86tFUTwXdXufKCLdjlbr8rUCwazVv7umWP4yyA2/djyv8AxCvE4GZCG1UhnI3CWxiUj0jucj8XLfC1OaKAooooPh/i7/H6r9p/YlMPwb/5gn7N/wC2l3i8/wDXavYm0lzYE2GKbsR0HxO1MvwaKTr1IBIWJ8iO18QL+l+3yNB9friWJWUqwDKRYgi4PzFd0UGT1ng4o5l0WofTv6e+p+Fjvb4HIDsBXkeu4nHtPoodTbo+nlVSfjhMQF+xzWtooMtpOOaoK5/FuoJzO3N023TYnnVxPq+Kz7RaeDSqerzSCVx8kjul/iWPyNaeCHHLcnJi2/a/apaDLcN8GqG5mqlfUyHrnsv8Pf5E4+iitQBbYV7RQFFFFAUUUUBRRRQFFFFAUUUUGM0vjcyZIIhzIweYC+ysCkdsrdOYxW/orH4Van8TyJLBFylLSPIjkFiBy5II9iFsARKT5yN1x3JFP/xbD5/ZR+0Fn8o8wuxs224uzHf1NcjhcIAURR2AKgYjYMVZgPgSqk+pA9KBV4beKVtSyQqmUjLKTuzshMdyD9XFRbsd7bbnP+GeMpDpI3g0qxCaQXVEmc+aLnXxEZlIB8o2C2sRsRW7i0qKclRQbWuBbqSx/mSfmTVZ+C6cqqmGPFbBRgLDFSi29LKSo+BtQUvxvKdQ0GCp15ZbOz2ANwwXH18t8tr2q5wDWvPpoZnVVaWNXxUkgZgMBcgXtf0qdeHxCQyiNBIer4jLe3fr2FSwQqiqiKFVQFVQLAACwAA6ACgkooooCiiigKKKKAooooP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2" descr="data:image/jpeg;base64,/9j/4AAQSkZJRgABAQAAAQABAAD/2wCEAAkGBhASEBUUEhQUFRQUFRUWGBgUFRUXFRQUFBUVFRQWFRQXGyYeGBkjGRQVHy8gJCcpLCwsFR4xNTAqNSYrLCkBCQoKDgwOGg8PGCwkHx8sLCwpKSksKSksLCwpLCksKSksKSksLCksLCkpLCksKSksLCwsKSksLCksLCwpLCkpLP/AABEIAOEA4QMBIgACEQEDEQH/xAAcAAEAAQUBAQAAAAAAAAAAAAAABQEDBAYHAgj/xABKEAACAQIDBAcDCAcECQUAAAABAgADEQQSIQUGMUEHEyJRYXGRMoGhFCNCUnKSscEkM2KCstHwJWNzsxUXNUNTdNPh8RZUk6LC/8QAGQEBAAMBAQAAAAAAAAAAAAAAAAECBAMF/8QAKxEBAQACAgEDAgQHAQAAAAAAAAECEQMxBBIhQRMyIzOR8BQiQlFxgaEF/9oADAMBAAIRAxEAPwDuMREBERAREQEREBERAREoYFLyoM4F0n4+t/pKupqPlXIFGYgKpRTYAeZm1dB+MquuJV3dkTqsqsxIUnrL5QeFwF9JOh1SIiQEREBERAREQEREBERAREQEREBERAREQEREBERASl4kFjt98BSuGrqSOSXc37uyDrJmNvURbJ2nZQzRcZ0sUB+qpVH8WKoPzPwkJielbFn2KdFR3EO9/fcTvPG5b8Of1cWo9KA/tXEedP8Aykm5dBK/NYo/3lMeiE/nNG2/XbF4h69Syu+UHJ7PZUKLA8PZ75sG4W9abOSqrU6lTrXVrqVFsq5bWPHv98m8HJJrSZnHa5W80mh0sYE+0KyeaAj/AOjE/CbNsbbtDFUy9Bsyg5TdWWxsDaxHiJxy48se4vLKkJQxeYuOx6Uh2jqfZUas57lUamUSu4jEqi5nIA7zPdNwQCNQdRNL3qwOJxGFepWHVohR0pCxe6uLPUcHs2U8FPfrym0bCVRhqOX2eqS3P6I5mBnxKSsBERAREQEREBERAREQEREBERAREQKGfPOIFnb7TfxGfQ05Jv5ulSwio9N3Y1ajghsthoW0sJs8TOY5avy4c2O5tqBnluEvUcGzXP0RxLHKo8/+0utgqABvWW9uApOR942+AnqXJmkR/uBtf2r2N1Zf/wBS2UJbNlQaW7N7e0WvqvjaXcdhKdhbEImp1KVhfTh2UM8U9l3HZx+EPg1Wov8AHSEwc1w9XvK0Y717KJfQa6CxJa9zYftG+tzw5zrPRPUAwlW9gBVJ1NgBkXUzmeE2DXJ/XYVxb6GKoE3uORIM6FuVu9TFEjE1AQambqc6GkxAUBnyEipw9kmwtw5ynJcfo6n91sd+r3bau2HrkjDLdOHXN+r8erHGqfKy+MzMHs1UJa5Zz7Ttqx8O4L+yLCZSAW0tbw4T1MLsxto0M9GovHMjD1BmHus18HS8Fy/dJUfASVImv7vYnLSanaxp1GU87HQn8T6QNgi85jtTpdr0cRWpfJVYUqj083WMM2U24ZDrw0llenHRS2DYA8CKosbHXLdAD6wOqXlZzJOnPDW1w1cfvU/5zZ90d/KG0GqLSSohpBS3WBdQ9wLFWN/ZMDZoiICIiAiIgIiICIiAiIgJYxuMSlTepUOVEUsx1NlUXJsNeEvyE32/2bi/+XrfwGBHjpP2V/7lffTrAepSa1v3vBhsatFMNVWowqG9swygqRc3A00PpOebT2xfWmChzHjTpjKjUyjLcXve/PhK7HqClQq1SNTlpLwI7SlmNr91h+94zp4+XvMrNaV5J7ai9iqI6w5KlQorEqCRbWwNhbnb0nlhx15GY52s9tAvffJT4eTAzMa7C+lyinTS5KqToNOJnq8PJjlbMYyZ43GTaK2r7K/aP4SOEldo0iwFgTrfTXlMIYR/qn7pmPyZfqV34/tXNlr2z9n81nUejzfXAUMH1WIqhX6xzY03IIJAWxVSOAE5rs3DkMb6dk/iJ5Adb2U69wblfgROeX5ci07fSnyFAbp2D+zoPevAz3RxHEGwKmx7teB98jqW0sPQQKawYAaZqgepodRxzG1x6yM/00Ktd1plCt16w37QUW6oZSbgsc3LgLzN7ujZvlSHQHX3yBwLKK+IUc2D8CPaub2P2pew+IV75GVrakKQSNSNQPFSPcZYpMBiiObUteViCCL+4SdKuabW2qtPFYun8oFBvltZjcNqjqgvcDSzC+k0jE4+o4VGdmSnmCAnRVZrnL4E6yZ33Y/6RxYC3/SD2tbi4Fh8Zr5zKbsPDmNRe4v36yuHFMLcpe18s7lNKK1udrWI+HOdR6FQRXrnPTYNT4KwLgpU1LADQHPpOXI1wdLnTmeU6X0L1B8srL1WRupYlszG462mFTKdBl118ZeonTsgiIlQiIgIiICIiAiIgIiUgLyM3m2e9fB16NO2erSdFzGwzMpAueQmQarX4ymc95gcTxPRTtBdWWjqdAKxJJIAAAyXPfLG9W7dXA06dJ7EaMCCCWYn5wlbdkDsKBc6L4zu9FBxtrwvzt3TF2nsXDV7ddSp1bXtnUNYdwvLzLSLHzfkABuDqe8cuGgk9gR2D/yx/wAtJ433wlOltLEU6ahEVxZVFlF6aNoOA7TE++Vw72TzoW9UWbfE7rhzdRYm/bqbiCpSpPXpmzmoTrY5CqdUTrfiG08RNBai1uet9Z1jY3SBherpo5ZXVFVuwSoZbIbMNCpIuD3GdvJzzkkxU4/Te08m7OCVLdRSsO9AfUmalvFuSzu3yelSVTw9hdDqeVxrNxwO06NemKlF1dCbZl4XUkEaygR818wyZVAXLYqwLZmL31uCultLTzceTLC7acsZlGh7H3TxVKpmqKTa9srU2IJ5gu1rXJ0I8eIEyKm71X5TiSwenSr9SquGp5hZWDWCk2IJ00m0jD/pJbr6t8uY0cw6vKboDbLfiCePHXnLmNQnLYgWcE3GpAvoO45ipv4HvkZc1zu0Y4emaeN390sNhWapS6zNUXtZ6jPxsTx8fz75h7yU6tGsMSOr6lUIqZiwbMbKp5i1ideRPdw2eh7I8hOb9LGIxiAGx+S2UkrwD3Oj/Cx4aysWXH6PdnbRq1cQuJqszsC4psgCsQLAqVJHD4T1/qQwJ41sT96n6+xMfoo3WxCMcXVLIroVSnqC6sQQ7g8BpoOOt500QRzr/UhgP+LifvU/+nJvdXo8w+ArNVpVKzs6ZD1jKQAWDEiyjW6ibVEhKsREBERAREQEREBERASkrKQMAHWep4E9CEL1Iz05nmlwnp4S4dv/ALPLbTxBzAXdOIb/AIdPukahIAF9QgBI0vZQDa/lJ3fgf2hX+0v+UkgHns+PxY44zKfMYeTO26Uev5+ovGEqnOt3f215p9cDmL2lmo3PlKC/joR6jUGW5eOZLYbj6DpYVKYy01VFvcKoCqLk3sBpKa2Hl+ZnE6W9+0F4YqvofpMDqLH6QOk2vYe36eKpsbFWW3WKxuFzE2IPNSQbTyeThuHbTMtt9GEQOXy9sixbW5GmnwHpPNcaCaoKTGxVAyg69plB8mCtz8Je2Bs2omKxFV6aUxWFLKFcuRkWzA3UWB4zjqTpdsNLbDqLEAgcLAjTuOpufGZuCxHXI2dVte1uIItzBEh3tJPYY7LfaH4REpMCDKyhkoYQ2tSLMlzmXLfssB2hcWa1jw5E25y6MdT+t8DLDUx8TPBwy90qMwY2n9YS7TqBhcaiRFagALiSGA/Vr5SRkxESQiIgIiICIiAlJWUgR4npZbptcX7/AM57UQhep8J6bhKU+Eqw0hLjW/Df2hiPtL/lJIA85Pb8/wC0cR9pf8pJAme9xfZP8POz+6o3ajEKttNeWnKRuY959ZKbUHZHn+Ujcs87ybfqNfH9rJ2b7R+z+YnWuj7DKMEXsMz1GBPeEPZ9Mx9ZyjZo7R0+ifxWdc3Eb9AX/Fq/iJF/J/2mfenHmZhkBPHl/KYR/q0ysPSa/A8O494mOOjGqHU/1zktsIdhvtSIYG51X3ug59xMkdl4kKhAKEkn6a2vyBIJ4+AMiLVNTy50PkZjJXqEC6op5jMT8colSzkEXQHyZtPEaSULVM9lfd+E9TwuFcfSUgWsCpW1vG5vK5iOOU99mt8D/OVFvEjsnyP4TI2d+rXykNvBt6nh6YNQMc5KjJqL5GbU8gApJJ4Wkzs2/VqSLX1GoOhAI4SU6ZYiBElBERAREQEREBKSs8mBFUL5V5aDwl0Tnm3Nu16eLxFRGqBaBNGmgJX5TjK5ugI+kiKV8Bxl6hvliKTVFqulSnhKAOJqsoBbENqtOnlIA4gc/dMv8VjLqz9/vX6rTCui0TpPTTSF3/qBsPRXC3xFdOsan1pAoppZnbq78Lm1r6W5iSG729VTF166L1eTDsillDnO7h8wVi1uzlAvbjflYnrhy4Z3WNRZZNozb3R3WxOKq1hVporkEAqxYAIq62sOXfLNHolH08Uf3Kaj+JjN7BPh6CCx/q02TyOSTUrl9PG3emg7Q6KMOFFnr1WLqLB0pgXuMzMKbWA8pB43cMID1eCDBH6ti2LquS5tYBR1VxdgLzrF5Qzncssru9rzU6crwu6GLv2MBh6fiyIfU1qrX9Js+z9gY9aWXraNLtMbUlVV1PclMC82p2sCQLkA2FwLkDQX8eHvmujaO16nsYSjS8atXN8EIjds0jr3XsPu/iP95imYdwD/AIlx+Eyk2Al7l3bzy/mDIbF1NpAXqY7A4fwCKxH/AMh/OQ2H2gMn6VtioXu3Zw17Bb6DMEvf3ROPK9Hqjc//AEth+JRj5s1vhaYuJwOzKZDVBhVtzqMmn32M1F6uy21yY/EnvqVGsfeWAlhtr4GmOxs3Dg99eojfA3MvPHzvwreTGfLb03v2XTJyVqV+B6pGY3/cTWS2ztqriKYqIXykkDOrITlNr5W1sZzGhvlVoLlw1PC0QWLEU6bMbtxJLX+EuYfevG1ayrUr1WW7Flo/NsQgJIBpUy54cgbgaeE5ePlOyckvTqWUnWx9DKqpPCcG3t2sK1d3p1ahpt9F6lZurexzLZwLAlTYC/ETteD26ESmircdUmUi9rZFtcjScLHTbH3o3frYmmlNVUoWLVAxsXRVJWmGsSA7hAx5Lm75suGUhFDWvYXtwvbW3heWsJjVdbkgG9jrz7tZlCUmOrtO1RECJdBERAREQEREDyzWmL1xJJBIGnIaniePpLmJB00uLm/pb85F4jElHUZR1bA3ZTrnFgqWH7IfU81A5wL9XDUatRRUpqzKS6sV1UjTMDyNja4kHjujnDFEVC6olY4hqd8wrVDr84zdoi9ufneS+7wYqXc3LXPG+hN7fASVxHsNb6p/CUz48bfeEtcVqY6orVqdI5to4uvUpMdVGHo0mKizHguUZr+/iovtW5m1cDhRVwq1KaLhxTzO7qvW1nzmqQCdbWW9r2uBwWaNvQg+WYgEC/Wt8Qp18dZEkTrxf+XJlM5l7d6/5+knSt5t7mnaa2/Oz1F+vDfYR2v5ELb4yNxHSbhB7CVn/dVR6s2npOV0ePrPNl7V6IftXzM5y5cq2XLfh7XncT0L42OOO7LXC8lt1t0PEdKp/wB3hx+/UJ+Cr+cj6nSTi3Nl6mn45Hb+It+E06mlr2VVub5V9kdkDT0J989c5ow8fj1LcXO8mW+2yVt7sWx7WKq+VKmqD10MxFepWDsTVdEGao9auwpovLMRzPIDUyHRrX+Eyd5dqhcHRoU2IDM9SoLAXYWA1Gp09LynP6eLHeMMN5X3o9VB7C0iO8Bmv4/OH8hLfy2pbRrfZAX8BNf2ej9amS5uRwBOhIBJ9xkrUxSqQCdTbgPd+UcHNMpbl8Jzw10z+qqOEHaZqpspYlhYnICFFz7XHwEtby7Wp0XOHw4QrS7L1Mvaq1B7TFjqBfgBoBLPXMrKy3BVgQQbHQ98hsSrmq2hJdrjS5a85+XbLIvxSJN8T1lIELYkagaEkGx+Gkyd2MFVavlQDO9N07RsO0jhm04aH+rTHVlWyAWKjXQgMxJLFeNxc/CTu5Z/TqXk/wDCf+8eiXjmV7kN2XUZWGw+zcLg0aquFfFJ83UDMKlqgcrVZlLfRA4WAN/CbDsrG4nrKWaktPDsiEBQCoTKRTtY3W57+IAtpNT2tgqVWvi6y0r9SnbDgp8/ckFBTOq5QSxJ1B0AMmNlphaON7VUK9VAlhfqcoAdWBYkLmyiy5zrbQX0869NEdNp11A1tZVvwHLW47ucx9gbUeqzq4AAysoHJWvYHxkdQBbMKdVH0AKsGRhnHZBB77GS+wdkLQp2BzMxuTe/kAe4SkSloiJIREQEREBKRKEwMau7EnKQNLajnprcEEcZoG295Dh8W1Or1iBcpR8pKMCONhroSRfXXjabNtLbIUlVN2u1yORvwB5nhrNSx27pxzjMzBlGj5j2FP7JOouOEvJ8q27SuF27ialIsiE0ASetV8tQ9XqTRpBD1igrluSL624a7Yadvava30mbUeIva/ukLszYz4eilM1mcICB82imxJIvx1Fzw4y6iFFyhnK9zMWHfpeRrZPZoHSWE+WAqBrRUmwtc5nFz3nQa+E1G02zpDX9JU/3S+mZ5qhns8M/DjJfupTGsuTxT4+s9EzRHO9qSnOLwvGSkvMTG0DUW1wCp0vwIPEeHATLInmwnHl4pyTVWwy9NYez8KyOGsLgHW97EggWtwIuTJuhshHTObFuXDQC+p7/AEmABaX8LtM09LBhcEalSpHcRyme8Pow1i6er1ZbrxiKBVip4j+V/wA5ZRCOfpK18WWYsdSTc8vQd3L3S31jHw/rxnayWT1e6vvFwcJO7lITjENiQgdjbXTKV4X72HwkCJs+4K/pDn+6PxdJHLfw6Y9ozH7m7QNSqKSVGWpUZjZwqE9YWUuGYZgLmbVu9ufVp08lRsikDNTBSrdsoDHM6kAXHAaa9+s3CiOyP65y6Fnh3JskRuC2QlMAAsbADU8hw18rD3ST2Vi74k0+0StMOfqgMxVRcm9+yTbuluvSYowVsrFWAa18pIsDbwvf3TL2HQy2W5bKgXM3tNbKLseZ0PrI2lMxESyCIiAiJSBaxSkoQDbTiJHJjFNw446EjT1trMraOMppTbM6L2W9pgNbeJmtJt7Clwi1qZY6ABuJ8G4e68nQ8bV2aKZBp3ZCL95Hv5j4zxu11nXVC2UJkUKuucHN2mYnjfThwtJGpRDCx4j1H9d0u4ClZjfmOPv7paVVku34zFxFHMDqw8VNjpyB5TLa3d6yzVW//gfnJiHOt/aAFdeJvS5sW1DuOJJ0mokTdd/1tWp/4Z/jP85prIZ7HB+XGPK6yqiCUM9KNZ5M7q/KhnktrPUoRFWjyah7v61/nPJzS4BKyullnq56WlLkqI1EWvOQSsRCNvOTW82ro+X5+p/hj4uP5TWJtnR4vztb7CfFj/KZ+ea46tj90dDor2RLlpSmvZHlPU8Ot0eDMzZQ7TeQmE0zdkfS8x+cTsSYiBEugiIgJQyspA0bevdmliKjsLJVGga2jeDjmPEajxnONp4KpQfJVXKb89VI4XU8x5TsG0FtUbx19Zbo4am5AqIjgXIzqGsdNQGGhnTHKxzuPu0LdjejELZMlTEU+ACqzVEt9VgDcD6p9xE6NhRcBrEXF7MMrC9tGU6g+EyUcAWHAclvb0AtPHWdphw9k/C0i2WrR5eWnl15ZeSitE6QR87S+ww9HE1NjpNt6Qfbon9l/wCJZqLT1+D8uMPJP56sc54nvnKGaBYRDcmXJW0pKY4+lfslbQIMnYEQDEpaNoVtF5S8AEmw1J5DifIQElt1tuth8QqBVYYhlRi17ra+UrY95tqJk7L3Dx9exWkUU/SqnILd4Fsx9JuuxOiqhT7ddutqggqVBVaZF9VF9Te2p7pj8jlw9Nxl93bDC7bBQOZR5DTu0mTTwTHw85k4DACktszN4sQTp5AD4TKnk6aWCdmAg9o37xy8pk4bD5Ftcnz4y7EaFRERJCIiAlJWUMDXtpP861+8W+6v855wZ7fuMlsbs5XueDcj5d8iEpMlQBhY/wDmTEJACWXPzv7q/n/KXQZj127YPLLb3gnT4yULjtMdzLrXlVwFRuXrpJ2aaJ0gDWifCp+KTUGYTpO+26WIq0kajZ2pliVHEggez3kZeE5hUpEcdCNCCCCpHEG/Az1fFylw1GTkx1dqA6zyTCnWUJmtSKGBEoTIXVvBMmtk7l47EWKUWVT9Kp2Ft4ZtT7gZuOy+iJBY4isW/ZpDKPvNcn4TPn5GGHdW9GVc0Xj+HjNg2XuNjq9itIop+lVOQe4WufSdd2Vu1hcN+poop+ta7HzY6/GSdpkz82/0x0nFPlz7ZXRLSFjiKrOfq0+wv3vaPwm4bM3ew2HFqNJE8QLt72OskZWZMuXPPuusxk6eQJWVic1i0REBERAREQEREBERApLOIwiva44G48JfiBYTCKOU9tRUixEuRAtpRUcAB5CewJWIFCJy7pRxVIVhTFEdfkV+tDWJUlhlK/T9k6nhedRMiNrbqYXEur1qeZ1FgwZlNuNjY6jj6y+GVxu4izc04kdk1hQSvkJpPezrqAQSpViPZNweMy9lbqYzEW6qi2U/SbsJ95rX907ZszZFHD0hSooFpi/Z1PE3NyxJOszZq/jMpNSOX0ptzfZPRKNDiap8VpaDyzsPwE3LZe6mDw/6qigb6xGZ/vNcyWlZmz5c8+66TGR5yysrE5LEREkIiICIiAiIgIiICIiAiIgIiICIiAiIgIiIFDERACIiBWIiAiIgIiICIiAiIgIiICIiAiIgIiIH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4" descr="data:image/jpeg;base64,/9j/4AAQSkZJRgABAQAAAQABAAD/2wCEAAkGBhASEBUUEhQUFRQUFRUWGBgUFRUXFRQUFBUVFRQWFRQXGyYeGBkjGRQVHy8gJCcpLCwsFR4xNTAqNSYrLCkBCQoKDgwOGg8PGCwkHx8sLCwpKSksKSksLCwpLCksKSksKSksLCksLCkpLCksKSksLCwsKSksLCksLCwpLCkpLP/AABEIAOEA4QMBIgACEQEDEQH/xAAcAAEAAQUBAQAAAAAAAAAAAAAABQEDBAYHAgj/xABKEAACAQIDBAcDCAcECQUAAAABAgADEQQSIQUGMUEHEyJRYXGRMoGhFCNCUnKSscEkM2KCstHwJWNzsxUXNUNTdNPh8RZUk6LC/8QAGQEBAAMBAQAAAAAAAAAAAAAAAAECBAMF/8QAKxEBAQACAgEDAgQHAQAAAAAAAAECEQMxBBIhQRMyIzOR8BQiQlFxgaEF/9oADAMBAAIRAxEAPwDuMREBERAREQEREBERAREoYFLyoM4F0n4+t/pKupqPlXIFGYgKpRTYAeZm1dB+MquuJV3dkTqsqsxIUnrL5QeFwF9JOh1SIiQEREBERAREQEREBERAREQEREBERAREQEREBERASl4kFjt98BSuGrqSOSXc37uyDrJmNvURbJ2nZQzRcZ0sUB+qpVH8WKoPzPwkJielbFn2KdFR3EO9/fcTvPG5b8Of1cWo9KA/tXEedP8Aykm5dBK/NYo/3lMeiE/nNG2/XbF4h69Syu+UHJ7PZUKLA8PZ75sG4W9abOSqrU6lTrXVrqVFsq5bWPHv98m8HJJrSZnHa5W80mh0sYE+0KyeaAj/AOjE/CbNsbbtDFUy9Bsyg5TdWWxsDaxHiJxy48se4vLKkJQxeYuOx6Uh2jqfZUas57lUamUSu4jEqi5nIA7zPdNwQCNQdRNL3qwOJxGFepWHVohR0pCxe6uLPUcHs2U8FPfrym0bCVRhqOX2eqS3P6I5mBnxKSsBERAREQEREBERAREQEREBERAREQKGfPOIFnb7TfxGfQ05Jv5ulSwio9N3Y1ajghsthoW0sJs8TOY5avy4c2O5tqBnluEvUcGzXP0RxLHKo8/+0utgqABvWW9uApOR942+AnqXJmkR/uBtf2r2N1Zf/wBS2UJbNlQaW7N7e0WvqvjaXcdhKdhbEImp1KVhfTh2UM8U9l3HZx+EPg1Wov8AHSEwc1w9XvK0Y717KJfQa6CxJa9zYftG+tzw5zrPRPUAwlW9gBVJ1NgBkXUzmeE2DXJ/XYVxb6GKoE3uORIM6FuVu9TFEjE1AQambqc6GkxAUBnyEipw9kmwtw5ynJcfo6n91sd+r3bau2HrkjDLdOHXN+r8erHGqfKy+MzMHs1UJa5Zz7Ttqx8O4L+yLCZSAW0tbw4T1MLsxto0M9GovHMjD1BmHus18HS8Fy/dJUfASVImv7vYnLSanaxp1GU87HQn8T6QNgi85jtTpdr0cRWpfJVYUqj083WMM2U24ZDrw0llenHRS2DYA8CKosbHXLdAD6wOqXlZzJOnPDW1w1cfvU/5zZ90d/KG0GqLSSohpBS3WBdQ9wLFWN/ZMDZoiICIiAiIgIiICIiAiIgJYxuMSlTepUOVEUsx1NlUXJsNeEvyE32/2bi/+XrfwGBHjpP2V/7lffTrAepSa1v3vBhsatFMNVWowqG9swygqRc3A00PpOebT2xfWmChzHjTpjKjUyjLcXve/PhK7HqClQq1SNTlpLwI7SlmNr91h+94zp4+XvMrNaV5J7ai9iqI6w5KlQorEqCRbWwNhbnb0nlhx15GY52s9tAvffJT4eTAzMa7C+lyinTS5KqToNOJnq8PJjlbMYyZ43GTaK2r7K/aP4SOEldo0iwFgTrfTXlMIYR/qn7pmPyZfqV34/tXNlr2z9n81nUejzfXAUMH1WIqhX6xzY03IIJAWxVSOAE5rs3DkMb6dk/iJ5Adb2U69wblfgROeX5ci07fSnyFAbp2D+zoPevAz3RxHEGwKmx7teB98jqW0sPQQKawYAaZqgepodRxzG1x6yM/00Ktd1plCt16w37QUW6oZSbgsc3LgLzN7ujZvlSHQHX3yBwLKK+IUc2D8CPaub2P2pew+IV75GVrakKQSNSNQPFSPcZYpMBiiObUteViCCL+4SdKuabW2qtPFYun8oFBvltZjcNqjqgvcDSzC+k0jE4+o4VGdmSnmCAnRVZrnL4E6yZ33Y/6RxYC3/SD2tbi4Fh8Zr5zKbsPDmNRe4v36yuHFMLcpe18s7lNKK1udrWI+HOdR6FQRXrnPTYNT4KwLgpU1LADQHPpOXI1wdLnTmeU6X0L1B8srL1WRupYlszG462mFTKdBl118ZeonTsgiIlQiIgIiICIiAiIgIiUgLyM3m2e9fB16NO2erSdFzGwzMpAueQmQarX4ymc95gcTxPRTtBdWWjqdAKxJJIAAAyXPfLG9W7dXA06dJ7EaMCCCWYn5wlbdkDsKBc6L4zu9FBxtrwvzt3TF2nsXDV7ddSp1bXtnUNYdwvLzLSLHzfkABuDqe8cuGgk9gR2D/yx/wAtJ433wlOltLEU6ahEVxZVFlF6aNoOA7TE++Vw72TzoW9UWbfE7rhzdRYm/bqbiCpSpPXpmzmoTrY5CqdUTrfiG08RNBai1uet9Z1jY3SBherpo5ZXVFVuwSoZbIbMNCpIuD3GdvJzzkkxU4/Te08m7OCVLdRSsO9AfUmalvFuSzu3yelSVTw9hdDqeVxrNxwO06NemKlF1dCbZl4XUkEaygR818wyZVAXLYqwLZmL31uCultLTzceTLC7acsZlGh7H3TxVKpmqKTa9srU2IJ5gu1rXJ0I8eIEyKm71X5TiSwenSr9SquGp5hZWDWCk2IJ00m0jD/pJbr6t8uY0cw6vKboDbLfiCePHXnLmNQnLYgWcE3GpAvoO45ipv4HvkZc1zu0Y4emaeN390sNhWapS6zNUXtZ6jPxsTx8fz75h7yU6tGsMSOr6lUIqZiwbMbKp5i1ideRPdw2eh7I8hOb9LGIxiAGx+S2UkrwD3Oj/Cx4aysWXH6PdnbRq1cQuJqszsC4psgCsQLAqVJHD4T1/qQwJ41sT96n6+xMfoo3WxCMcXVLIroVSnqC6sQQ7g8BpoOOt500QRzr/UhgP+LifvU/+nJvdXo8w+ArNVpVKzs6ZD1jKQAWDEiyjW6ibVEhKsREBERAREQEREBERASkrKQMAHWep4E9CEL1Iz05nmlwnp4S4dv/ALPLbTxBzAXdOIb/AIdPukahIAF9QgBI0vZQDa/lJ3fgf2hX+0v+UkgHns+PxY44zKfMYeTO26Uev5+ovGEqnOt3f215p9cDmL2lmo3PlKC/joR6jUGW5eOZLYbj6DpYVKYy01VFvcKoCqLk3sBpKa2Hl+ZnE6W9+0F4YqvofpMDqLH6QOk2vYe36eKpsbFWW3WKxuFzE2IPNSQbTyeThuHbTMtt9GEQOXy9sixbW5GmnwHpPNcaCaoKTGxVAyg69plB8mCtz8Je2Bs2omKxFV6aUxWFLKFcuRkWzA3UWB4zjqTpdsNLbDqLEAgcLAjTuOpufGZuCxHXI2dVte1uIItzBEh3tJPYY7LfaH4REpMCDKyhkoYQ2tSLMlzmXLfssB2hcWa1jw5E25y6MdT+t8DLDUx8TPBwy90qMwY2n9YS7TqBhcaiRFagALiSGA/Vr5SRkxESQiIgIiICIiAlJWUgR4npZbptcX7/AM57UQhep8J6bhKU+Eqw0hLjW/Df2hiPtL/lJIA85Pb8/wC0cR9pf8pJAme9xfZP8POz+6o3ajEKttNeWnKRuY959ZKbUHZHn+Ujcs87ybfqNfH9rJ2b7R+z+YnWuj7DKMEXsMz1GBPeEPZ9Mx9ZyjZo7R0+ifxWdc3Eb9AX/Fq/iJF/J/2mfenHmZhkBPHl/KYR/q0ysPSa/A8O494mOOjGqHU/1zktsIdhvtSIYG51X3ug59xMkdl4kKhAKEkn6a2vyBIJ4+AMiLVNTy50PkZjJXqEC6op5jMT8colSzkEXQHyZtPEaSULVM9lfd+E9TwuFcfSUgWsCpW1vG5vK5iOOU99mt8D/OVFvEjsnyP4TI2d+rXykNvBt6nh6YNQMc5KjJqL5GbU8gApJJ4Wkzs2/VqSLX1GoOhAI4SU6ZYiBElBERAREQEREBKSs8mBFUL5V5aDwl0Tnm3Nu16eLxFRGqBaBNGmgJX5TjK5ugI+kiKV8Bxl6hvliKTVFqulSnhKAOJqsoBbENqtOnlIA4gc/dMv8VjLqz9/vX6rTCui0TpPTTSF3/qBsPRXC3xFdOsan1pAoppZnbq78Lm1r6W5iSG729VTF166L1eTDsillDnO7h8wVi1uzlAvbjflYnrhy4Z3WNRZZNozb3R3WxOKq1hVporkEAqxYAIq62sOXfLNHolH08Uf3Kaj+JjN7BPh6CCx/q02TyOSTUrl9PG3emg7Q6KMOFFnr1WLqLB0pgXuMzMKbWA8pB43cMID1eCDBH6ti2LquS5tYBR1VxdgLzrF5Qzncssru9rzU6crwu6GLv2MBh6fiyIfU1qrX9Js+z9gY9aWXraNLtMbUlVV1PclMC82p2sCQLkA2FwLkDQX8eHvmujaO16nsYSjS8atXN8EIjds0jr3XsPu/iP95imYdwD/AIlx+Eyk2Al7l3bzy/mDIbF1NpAXqY7A4fwCKxH/AMh/OQ2H2gMn6VtioXu3Zw17Bb6DMEvf3ROPK9Hqjc//AEth+JRj5s1vhaYuJwOzKZDVBhVtzqMmn32M1F6uy21yY/EnvqVGsfeWAlhtr4GmOxs3Dg99eojfA3MvPHzvwreTGfLb03v2XTJyVqV+B6pGY3/cTWS2ztqriKYqIXykkDOrITlNr5W1sZzGhvlVoLlw1PC0QWLEU6bMbtxJLX+EuYfevG1ayrUr1WW7Flo/NsQgJIBpUy54cgbgaeE5ePlOyckvTqWUnWx9DKqpPCcG3t2sK1d3p1ahpt9F6lZurexzLZwLAlTYC/ETteD26ESmircdUmUi9rZFtcjScLHTbH3o3frYmmlNVUoWLVAxsXRVJWmGsSA7hAx5Lm75suGUhFDWvYXtwvbW3heWsJjVdbkgG9jrz7tZlCUmOrtO1RECJdBERAREQEREDyzWmL1xJJBIGnIaniePpLmJB00uLm/pb85F4jElHUZR1bA3ZTrnFgqWH7IfU81A5wL9XDUatRRUpqzKS6sV1UjTMDyNja4kHjujnDFEVC6olY4hqd8wrVDr84zdoi9ufneS+7wYqXc3LXPG+hN7fASVxHsNb6p/CUz48bfeEtcVqY6orVqdI5to4uvUpMdVGHo0mKizHguUZr+/iovtW5m1cDhRVwq1KaLhxTzO7qvW1nzmqQCdbWW9r2uBwWaNvQg+WYgEC/Wt8Qp18dZEkTrxf+XJlM5l7d6/5+knSt5t7mnaa2/Oz1F+vDfYR2v5ELb4yNxHSbhB7CVn/dVR6s2npOV0ePrPNl7V6IftXzM5y5cq2XLfh7XncT0L42OOO7LXC8lt1t0PEdKp/wB3hx+/UJ+Cr+cj6nSTi3Nl6mn45Hb+It+E06mlr2VVub5V9kdkDT0J989c5ow8fj1LcXO8mW+2yVt7sWx7WKq+VKmqD10MxFepWDsTVdEGao9auwpovLMRzPIDUyHRrX+Eyd5dqhcHRoU2IDM9SoLAXYWA1Gp09LynP6eLHeMMN5X3o9VB7C0iO8Bmv4/OH8hLfy2pbRrfZAX8BNf2ej9amS5uRwBOhIBJ9xkrUxSqQCdTbgPd+UcHNMpbl8Jzw10z+qqOEHaZqpspYlhYnICFFz7XHwEtby7Wp0XOHw4QrS7L1Mvaq1B7TFjqBfgBoBLPXMrKy3BVgQQbHQ98hsSrmq2hJdrjS5a85+XbLIvxSJN8T1lIELYkagaEkGx+Gkyd2MFVavlQDO9N07RsO0jhm04aH+rTHVlWyAWKjXQgMxJLFeNxc/CTu5Z/TqXk/wDCf+8eiXjmV7kN2XUZWGw+zcLg0aquFfFJ83UDMKlqgcrVZlLfRA4WAN/CbDsrG4nrKWaktPDsiEBQCoTKRTtY3W57+IAtpNT2tgqVWvi6y0r9SnbDgp8/ckFBTOq5QSxJ1B0AMmNlphaON7VUK9VAlhfqcoAdWBYkLmyiy5zrbQX0869NEdNp11A1tZVvwHLW47ucx9gbUeqzq4AAysoHJWvYHxkdQBbMKdVH0AKsGRhnHZBB77GS+wdkLQp2BzMxuTe/kAe4SkSloiJIREQEREBKRKEwMau7EnKQNLajnprcEEcZoG295Dh8W1Or1iBcpR8pKMCONhroSRfXXjabNtLbIUlVN2u1yORvwB5nhrNSx27pxzjMzBlGj5j2FP7JOouOEvJ8q27SuF27ialIsiE0ASetV8tQ9XqTRpBD1igrluSL624a7Yadvava30mbUeIva/ukLszYz4eilM1mcICB82imxJIvx1Fzw4y6iFFyhnK9zMWHfpeRrZPZoHSWE+WAqBrRUmwtc5nFz3nQa+E1G02zpDX9JU/3S+mZ5qhns8M/DjJfupTGsuTxT4+s9EzRHO9qSnOLwvGSkvMTG0DUW1wCp0vwIPEeHATLInmwnHl4pyTVWwy9NYez8KyOGsLgHW97EggWtwIuTJuhshHTObFuXDQC+p7/AEmABaX8LtM09LBhcEalSpHcRyme8Pow1i6er1ZbrxiKBVip4j+V/wA5ZRCOfpK18WWYsdSTc8vQd3L3S31jHw/rxnayWT1e6vvFwcJO7lITjENiQgdjbXTKV4X72HwkCJs+4K/pDn+6PxdJHLfw6Y9ozH7m7QNSqKSVGWpUZjZwqE9YWUuGYZgLmbVu9ufVp08lRsikDNTBSrdsoDHM6kAXHAaa9+s3CiOyP65y6Fnh3JskRuC2QlMAAsbADU8hw18rD3ST2Vi74k0+0StMOfqgMxVRcm9+yTbuluvSYowVsrFWAa18pIsDbwvf3TL2HQy2W5bKgXM3tNbKLseZ0PrI2lMxESyCIiAiJSBaxSkoQDbTiJHJjFNw446EjT1trMraOMppTbM6L2W9pgNbeJmtJt7Clwi1qZY6ABuJ8G4e68nQ8bV2aKZBp3ZCL95Hv5j4zxu11nXVC2UJkUKuucHN2mYnjfThwtJGpRDCx4j1H9d0u4ClZjfmOPv7paVVku34zFxFHMDqw8VNjpyB5TLa3d6yzVW//gfnJiHOt/aAFdeJvS5sW1DuOJJ0mokTdd/1tWp/4Z/jP85prIZ7HB+XGPK6yqiCUM9KNZ5M7q/KhnktrPUoRFWjyah7v61/nPJzS4BKyullnq56WlLkqI1EWvOQSsRCNvOTW82ro+X5+p/hj4uP5TWJtnR4vztb7CfFj/KZ+ea46tj90dDor2RLlpSmvZHlPU8Ot0eDMzZQ7TeQmE0zdkfS8x+cTsSYiBEugiIgJQyspA0bevdmliKjsLJVGga2jeDjmPEajxnONp4KpQfJVXKb89VI4XU8x5TsG0FtUbx19Zbo4am5AqIjgXIzqGsdNQGGhnTHKxzuPu0LdjejELZMlTEU+ACqzVEt9VgDcD6p9xE6NhRcBrEXF7MMrC9tGU6g+EyUcAWHAclvb0AtPHWdphw9k/C0i2WrR5eWnl15ZeSitE6QR87S+ww9HE1NjpNt6Qfbon9l/wCJZqLT1+D8uMPJP56sc54nvnKGaBYRDcmXJW0pKY4+lfslbQIMnYEQDEpaNoVtF5S8AEmw1J5DifIQElt1tuth8QqBVYYhlRi17ra+UrY95tqJk7L3Dx9exWkUU/SqnILd4Fsx9JuuxOiqhT7ddutqggqVBVaZF9VF9Te2p7pj8jlw9Nxl93bDC7bBQOZR5DTu0mTTwTHw85k4DACktszN4sQTp5AD4TKnk6aWCdmAg9o37xy8pk4bD5Ftcnz4y7EaFRERJCIiAlJWUMDXtpP861+8W+6v855wZ7fuMlsbs5XueDcj5d8iEpMlQBhY/wDmTEJACWXPzv7q/n/KXQZj127YPLLb3gnT4yULjtMdzLrXlVwFRuXrpJ2aaJ0gDWifCp+KTUGYTpO+26WIq0kajZ2pliVHEggez3kZeE5hUpEcdCNCCCCpHEG/Az1fFylw1GTkx1dqA6zyTCnWUJmtSKGBEoTIXVvBMmtk7l47EWKUWVT9Kp2Ft4ZtT7gZuOy+iJBY4isW/ZpDKPvNcn4TPn5GGHdW9GVc0Xj+HjNg2XuNjq9itIop+lVOQe4WufSdd2Vu1hcN+poop+ta7HzY6/GSdpkz82/0x0nFPlz7ZXRLSFjiKrOfq0+wv3vaPwm4bM3ew2HFqNJE8QLt72OskZWZMuXPPuusxk6eQJWVic1i0REBERAREQEREBERApLOIwiva44G48JfiBYTCKOU9tRUixEuRAtpRUcAB5CewJWIFCJy7pRxVIVhTFEdfkV+tDWJUlhlK/T9k6nhedRMiNrbqYXEur1qeZ1FgwZlNuNjY6jj6y+GVxu4izc04kdk1hQSvkJpPezrqAQSpViPZNweMy9lbqYzEW6qi2U/SbsJ95rX907ZszZFHD0hSooFpi/Z1PE3NyxJOszZq/jMpNSOX0ptzfZPRKNDiap8VpaDyzsPwE3LZe6mDw/6qigb6xGZ/vNcyWlZmz5c8+66TGR5yysrE5LEREkIiICIiAiIgIiICIiAiIgIiICIiAiIgIiIFDERACIiBWIiAiIgIiICIiAiIgIiICIiAiIgIiIH/9k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66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11560" y="692696"/>
            <a:ext cx="75288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2" name="Obdélník 1"/>
          <p:cNvSpPr/>
          <p:nvPr/>
        </p:nvSpPr>
        <p:spPr>
          <a:xfrm>
            <a:off x="640516" y="1124744"/>
            <a:ext cx="79208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>
                <a:latin typeface="Arial" pitchFamily="34" charset="0"/>
                <a:cs typeface="Arial" pitchFamily="34" charset="0"/>
              </a:rPr>
              <a:t>Brousicí stroje – </a:t>
            </a: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brusky</a:t>
            </a:r>
          </a:p>
          <a:p>
            <a:pPr marL="6858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Speciální brusky </a:t>
            </a:r>
            <a:r>
              <a:rPr lang="cs-CZ" dirty="0">
                <a:latin typeface="Arial" pitchFamily="34" charset="0"/>
                <a:cs typeface="Arial" pitchFamily="34" charset="0"/>
              </a:rPr>
              <a:t>– slouží pro broušení obrobků se speciálním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zaměřením</a:t>
            </a:r>
            <a:r>
              <a:rPr lang="cs-CZ" dirty="0">
                <a:latin typeface="Arial" pitchFamily="34" charset="0"/>
                <a:cs typeface="Arial" pitchFamily="34" charset="0"/>
              </a:rPr>
              <a:t>. Jsou to brusky na ostření, brusky pro broušení závitů, brusky na broušení ozubení, pro broušení klikových a válečkových hřídelí, atd.</a:t>
            </a:r>
          </a:p>
          <a:p>
            <a:pPr marL="6858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Brusky na díry </a:t>
            </a:r>
            <a:r>
              <a:rPr lang="cs-CZ" dirty="0">
                <a:latin typeface="Arial" pitchFamily="34" charset="0"/>
                <a:cs typeface="Arial" pitchFamily="34" charset="0"/>
              </a:rPr>
              <a:t>– jsou sklíčidlové, planetové a bezhroté.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Používá </a:t>
            </a:r>
            <a:r>
              <a:rPr lang="cs-CZ" dirty="0">
                <a:latin typeface="Arial" pitchFamily="34" charset="0"/>
                <a:cs typeface="Arial" pitchFamily="34" charset="0"/>
              </a:rPr>
              <a:t>se pro broušení válcových nebo kuželových otvorů obrobků menších rozměrů, které se mohou při broušení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otáčet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http://common.mylivepage.net/global/imag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common.mylivepage.net/global/imag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8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common.mylivepage.net/global/imag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682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data:image/jpeg;base64,/9j/4AAQSkZJRgABAQAAAQABAAD/2wCEAAkGBxQSEhUTExQVFhUWGSAaGBgYGB4cIBwhGiAYGh4hGhwcHiggHyEmJxofITEtJSotMC4uICAzODMsNygtLisBCgoKBQUFDgUFDisZExkrKysrKysrKysrKysrKysrKysrKysrKysrKysrKysrKysrKysrKysrKysrKysrKysrK//AABEIAG4AsAMBIgACEQEDEQH/xAAbAAACAwEBAQAAAAAAAAAAAAAABQMEBgIBB//EAEQQAAIBAwIEAwQEDAUCBwAAAAECAwAREgQhBRMxQQYiUSMyYXEUQoGRBxUzUmJyc4KSobHCNDVTosEkQxZUY5Sy0dP/xAAUAQEAAAAAAAAAAAAAAAAAAAAA/8QAFBEBAAAAAAAAAAAAAAAAAAAAAP/aAAwDAQACEQMRAD8A+41nNJ4sWWIyxwyMAyKVyjDAyHEZKXuhBtcNYi/TrWjpXFwKJcz52Z8ASzljaJi6C5PQFiftNBU1fihY+feKUmCPmMBh5govIEJYAlLrfp7y2vU83HcbjkyNJnhy1wuThzdjljsvx61U0XBtLqFdsHDNzY5VaRslM1uYpGVhfYi3YKR2plreDRS5ZZAs2eSuVIOPL2IO3l2oKul8TwySBFDnIRlWtYMJQGBXf6oZcvTJfWqc/jaFYRNhJi0hjVfIGaytIpUFvNmoBUC7HIbUxm8OadsfJbA5JixGJEfJ8tjsMdvsB6iq68A0sbCMIwzWwGbEWRTH3O3lktt6D0FBZj40GadVilLQAlhYbnfFV3sSwGQ9AVva9UYvGmlbcN5PLlISoRcyAmRLbZb2/VNPNPpVQsRe7kFiTe5Chf6KKX8M8M6bTi0MYTzK2xPVL4/YLn76CDS+KoZJkiW15FyRi8YDDKVLoMrv+SJ8oOxU9664F4ni1UcUkY2lNgA6MVPL5tnwYhTba3W9W4ODxpJzELqxFjZjZhlI4yHexlc/b8Kih8PxpHHErShYbcs8w3UBOWBfqRY9/nQNqKKKAooooKfEOKRQGJZGx5z8tPQtiz7ntsh61R0vifTyCJkLkSgMDgwxDNgpe48uTAgX9D6Vc4rwqLUhVmUOgJuhsQ2SspDD081U28OJmGEkg3u6grZ8ZGmUN5b2Vna2JGxIN6CxFxuJjGATeQAgYna5xGX5puCLH81vSq+k8U6eWMSRszKyRutkNyJi6oALdSUbbtbeudBwaLOV1aQkzBje3lKXOK7e5d2bfe7HeodH4RiiBwklBwhQNddvo2eLAY2uczltY+goGOt41FDGJZckU5dVNxirObjtsh+e3rXMXHYWLgMTgVB2NvO7xLY9/MjD7KVca4ZpotGmke7LcGOJcVaQqwbBQAFAJOJAAAU9hXej8GwKkWYzeOOFQzBWKmF2kyVmW4LMxyO17DpQMvx2mJYJKQH5Y8nvNkynH1sVNXNNqlcsBcFCAwItYlVa33MKR/8Ag6HCVL7Syc1vZQ9c3ks3s/OLuffyI9b3NM9FwvlOWWRsSACmKBbqqoCLKCNlGwNvhQMKKKKDOeLtNqVQ6jQIrakCxVmsJFFzYgixI7XItc77kV3pPE3PRTpoXkcgZK3s1jPdZXYbMDsQAWHpUs8jat2ijYpAhxkkU2LsOqIw6AdGYb32HchtpdMkSLHGqoiiyqosAB6AUCsaDVSby6nl/owIBb5vJkW+YC/KoJ+ELzogZdQWxezc0i1sL7AWrQVTnc86IW2Kvc+lsP60FM8KnXeLVvf0mRZF/kEf/dXB4y8P+LjCL/rRktH83uA0f2ggfnVZk4JFcsmUTEklo2K7nqSB5T9oNRNqpdP+X9rF/qqtmUf+qg2I9WWw9VA3oE2p0WrbXKUY/RCQ5YSdcsXIAB6AwAfETG3equl4VrGiZCXViIQxkdmBkXmc5xhIrCNrpYBh06di6eL6H7WHfSneSNdxGDvzIbfV7so2tuLWIZ8jhgCCCCLgjcEH0NBijp9U0U+JlYcgpGOYA6zCELd2BsbtttYBrmxyBWfiHCNSiqqO8ns5ciuQF2l0rKAhlyICrJbz3tkMhennDDjPqY/0lkHydbf/ACRqaUGZh0sokhMiSugjULgSgRw5LmRTKSQRha7NsrDvv7wIvpxqZNU2CZswZwwAXOUjzNK4IsVtZUtsLdAHuu1iQxtI5sqi5sLk+gAG5J6ADcmskukm1095LokZ3AP5M/mRkbGX8+T6mypuWagm1PiqeZzFoNPmw2aSW6qnS112N9+hKt3tUsPANdIctRxGRf0NNGiAfAs6sW+5a0mk0qRIEjUKq9ABYVNQZvRcBBEgGo1SkSMMhLvfbexGP8qrTcE4hDvp9fzR+Zqo1N/34wtvlj9orR6BieZcWtIw+fTerVB83n1Ky62GTikLRvp0blKPNHclS8p7kbJ0yCWJY7i30aKQMAykFSLgg3BB6EEdag4hoI50wkW46g3IKkdCrDdSOxG9ZLS83h8pQ3eMgtiF/KKN2aNV2WZeroBaQeZQCGFBtqK4gmV1DqQysAVINwQdwQfSu6Apbx3UMEWOM4yTNy1YfVuCWb91QSL7XtTKkqHma9r9NPAoH607MW+0CFf4jQNNHpViRY0FlQAAfAf1qaiigKp6gnnRWtbF79P0LfH7quVUnU86Ig7BXuPX3LUFuiiigURJ9GlCD8hKbKP9N+th+g3b0YW+sLc8I9hK+l6JbmQfqE2dR+oxHyDoKl8S8LOq07xK5jc2Mbg+66kMh+IBApc0DQxaB32ki5cb9/yiCNhf9bE/YKCfVa+OLiEaF1DTwlcb7kxtklh16PL/AA0+rHeJdIdWY9RAnm0vMMczNiGyRkYJZWJF7G+1yotcVoIuIMHCTJyy3usGyRj1tlYEG29iBfe1Am47qnkmxjI9mypHfcGdwTkR3ESee3ct+jWi4fo1hjWNL4qLbm5PqWPck7k9yTWW8LMZpYXN9oDqSCfratzhf9VI2UfA1saAooooKugv7S/+o1unTb0q1SyPXxxFxLKikuxUO4Gwt0ueg+FTHi0A/wC9H0v746G4B6+oIoLtUuLaHnRlQcXByje18XXdT/8AY7gkd67XiUJvaWM2BJ842A6nr0FcpxWA2tNGbtiLODdhbbr13G3xoE3hfXWblFcFkUyIl74OrYzx/JWII9Qx7CtLWQ1jcrUvYH2c8Mw+WpygYfK6lvnWvoI5y1vIFLejEgfeAf6Uh4a830nV2WLO8Vxm1rYHvh6/81oqSgcvXk9tRCAP1oGY2+ZWb/YaC87z7WSL43dh93krp2my2WPH1Ltf7sP+atUUFVWmy3WPH1Dtf7sP+aoy84zRlhECFfEB2N74fobW2pxVLUY8+K98sXt/svf+VB6Hnt7kV+3na3bvh869Lz29yLL0za3fvh8u3rVuigpu8+1ki+N3Yfd5Kzf4SpJhoJiAoAxIZWbMEMLFQE3Ppv1rYUn42c5dNDsS0nMI/RhGRP8AEUH7woPOIJJ9HkRRCkXKYKwc7DGw+qBYD41X8UGY6SfJYwQl0xdicvqW8g3vasf4g8Wvpm1Gihh5kQvHZ3CYZKPybANdRlsGAt6kWAY+F/Fja/VJHPFy7AuiIwZLrbd2NmY77eVQN73NiAt+DmkzfFY7/RNJj5zbG01t8PnWj1suqERMUcLS9laRgvfuEJ9O3rWLl1cuihLQjKSPTvp1DC+T6V7wKQCCc0dztv6VueDcRXUwRzqGUSKGswsRfsQe4oMVwLiHGzqXXV6eHHH2fLYrEbe8SwWR77iwYr36220/0nX/APl9N/7h/wD8ad0UGJk4bqZjIX0+nJJZdtSwtcgm3sOu3WuvxLqwWIiiFxa30i4FizC2WmJuCx7+lanh9vaWv+Ua/wA9qt0GLg4Bqr2ZVAK4sfpF7ixDXH0YbvtkepsNxTCLw8yYMmzK2VuZsSRY3JiJ3AXpbv076Sigw/iYzc6eyx5fR4L+Zupnkxt5d971tYy2+QA9LG/37CslqVEupe1/aTxRixHu6UNKx+WbFT8bVsKApdxvSs6BoxeWJhJGCbXIuCpPbIErfte9MaKCvw/WLNGsiE4sL7ixHqGB3BB2IPQg1YpLq4H08jTwqXjfeaEdb/nxD863vL9awtv7zLQ62OZBJEwZT3H9COoI7g7igsVS1DDnxC25V7H09y9XapzuedELbFXud9rYfZQXKKK5kcKCWIAG5JNgPmaD1jbc9KUcGHOkfVno4CQ/swb5D9c+b4gJ6VAznX+UAjSfWY3Bn+CjryvU/X7eXcvgKD4h4u/x+q/af2JTD8G/+YJ+zf8Atpf4u/x+q/af2JTD8G/+YJ+zf+2g2/iHSMkuaEASlSpbos8e0ZJ7LIPZsfgtutWeDcQVbdRDMxKX6xSEnOJx9U5Xt8ch+bd3qtMsqNG4DKwsQe4NYzWLJo3IlBmhlsrFrWl7LkdlScbDeyy7dGFqDcUVn+G61wgaEnVQdt7Sp+i2dsrdPNZhbfI0w0vGoHIUOFc/9twUf+BwG/lQS8PYHmWFvaNf+VW6q6BieZcWtIw/pVqgKocY1xiTyANK5wiU/WY9L97Ddj6AGuuKcUj06hpDudlUbsx9FXv/AEHU2FZjQQya9+a+0RGOQO2B6xwnvlYZyDYiypt5qBh4V0QNpg2aKvLhc/XBOUsvp7VgDttZVI61pK8RQAAAABsAO3yr2gKKKKApXreCKzmWJ2glPV47eb9ohBV/tFx2IppRQKBNrE96OKYesbGMn9x7j/dVSXiuo5sf/RT2s9xnp9/dtY86tFUTwXdXufKCLdjlbr8rUCwazVv7umWP4yyA2/djyv8AxCvE4GZCG1UhnI3CWxiUj0jucj8XLfC1OaKAooooPh/i7/H6r9p/YlMPwb/5gn7N/wC2l3i8/wDXavYm0lzYE2GKbsR0HxO1MvwaKTr1IBIWJ8iO18QL+l+3yNB9friWJWUqwDKRYgi4PzFd0UGT1ng4o5l0WofTv6e+p+Fjvb4HIDsBXkeu4nHtPoodTbo+nlVSfjhMQF+xzWtooMtpOOaoK5/FuoJzO3N023TYnnVxPq+Kz7RaeDSqerzSCVx8kjul/iWPyNaeCHHLcnJi2/a/apaDLcN8GqG5mqlfUyHrnsv8Pf5E4+iitQBbYV7RQFFFFAUUUUBRRRQFFFFAUUUUGM0vjcyZIIhzIweYC+ysCkdsrdOYxW/orH4Van8TyJLBFylLSPIjkFiBy5II9iFsARKT5yN1x3JFP/xbD5/ZR+0Fn8o8wuxs224uzHf1NcjhcIAURR2AKgYjYMVZgPgSqk+pA9KBV4beKVtSyQqmUjLKTuzshMdyD9XFRbsd7bbnP+GeMpDpI3g0qxCaQXVEmc+aLnXxEZlIB8o2C2sRsRW7i0qKclRQbWuBbqSx/mSfmTVZ+C6cqqmGPFbBRgLDFSi29LKSo+BtQUvxvKdQ0GCp15ZbOz2ANwwXH18t8tr2q5wDWvPpoZnVVaWNXxUkgZgMBcgXtf0qdeHxCQyiNBIer4jLe3fr2FSwQqiqiKFVQFVQLAACwAA6ACgkooooCiiigKKKKAoooo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12" descr="data:image/jpeg;base64,/9j/4AAQSkZJRgABAQAAAQABAAD/2wCEAAkGBxQSEhUTExQVFhUWGSAaGBgYGB4cIBwhGiAYGh4hGhwcHiggHyEmJxofITEtJSotMC4uICAzODMsNygtLisBCgoKBQUFDgUFDisZExkrKysrKysrKysrKysrKysrKysrKysrKysrKysrKysrKysrKysrKysrKysrKysrKysrK//AABEIAG4AsAMBIgACEQEDEQH/xAAbAAACAwEBAQAAAAAAAAAAAAAABQMEBgIBB//EAEQQAAIBAwIEAwQEDAUCBwAAAAECAwAREgQhBRMxQQYiUSMyYXEUQoGRBxUzUmJyc4KSobHCNDVTosEkQxZUY5Sy0dP/xAAUAQEAAAAAAAAAAAAAAAAAAAAA/8QAFBEBAAAAAAAAAAAAAAAAAAAAAP/aAAwDAQACEQMRAD8A+41nNJ4sWWIyxwyMAyKVyjDAyHEZKXuhBtcNYi/TrWjpXFwKJcz52Z8ASzljaJi6C5PQFiftNBU1fihY+feKUmCPmMBh5govIEJYAlLrfp7y2vU83HcbjkyNJnhy1wuThzdjljsvx61U0XBtLqFdsHDNzY5VaRslM1uYpGVhfYi3YKR2plreDRS5ZZAs2eSuVIOPL2IO3l2oKul8TwySBFDnIRlWtYMJQGBXf6oZcvTJfWqc/jaFYRNhJi0hjVfIGaytIpUFvNmoBUC7HIbUxm8OadsfJbA5JixGJEfJ8tjsMdvsB6iq68A0sbCMIwzWwGbEWRTH3O3lktt6D0FBZj40GadVilLQAlhYbnfFV3sSwGQ9AVva9UYvGmlbcN5PLlISoRcyAmRLbZb2/VNPNPpVQsRe7kFiTe5Chf6KKX8M8M6bTi0MYTzK2xPVL4/YLn76CDS+KoZJkiW15FyRi8YDDKVLoMrv+SJ8oOxU9664F4ni1UcUkY2lNgA6MVPL5tnwYhTba3W9W4ODxpJzELqxFjZjZhlI4yHexlc/b8Kih8PxpHHErShYbcs8w3UBOWBfqRY9/nQNqKKKAooooKfEOKRQGJZGx5z8tPQtiz7ntsh61R0vifTyCJkLkSgMDgwxDNgpe48uTAgX9D6Vc4rwqLUhVmUOgJuhsQ2SspDD081U28OJmGEkg3u6grZ8ZGmUN5b2Vna2JGxIN6CxFxuJjGATeQAgYna5xGX5puCLH81vSq+k8U6eWMSRszKyRutkNyJi6oALdSUbbtbeudBwaLOV1aQkzBje3lKXOK7e5d2bfe7HeodH4RiiBwklBwhQNddvo2eLAY2uczltY+goGOt41FDGJZckU5dVNxirObjtsh+e3rXMXHYWLgMTgVB2NvO7xLY9/MjD7KVca4ZpotGmke7LcGOJcVaQqwbBQAFAJOJAAAU9hXej8GwKkWYzeOOFQzBWKmF2kyVmW4LMxyO17DpQMvx2mJYJKQH5Y8nvNkynH1sVNXNNqlcsBcFCAwItYlVa33MKR/8Ag6HCVL7Syc1vZQ9c3ks3s/OLuffyI9b3NM9FwvlOWWRsSACmKBbqqoCLKCNlGwNvhQMKKKKDOeLtNqVQ6jQIrakCxVmsJFFzYgixI7XItc77kV3pPE3PRTpoXkcgZK3s1jPdZXYbMDsQAWHpUs8jat2ijYpAhxkkU2LsOqIw6AdGYb32HchtpdMkSLHGqoiiyqosAB6AUCsaDVSby6nl/owIBb5vJkW+YC/KoJ+ELzogZdQWxezc0i1sL7AWrQVTnc86IW2Kvc+lsP60FM8KnXeLVvf0mRZF/kEf/dXB4y8P+LjCL/rRktH83uA0f2ggfnVZk4JFcsmUTEklo2K7nqSB5T9oNRNqpdP+X9rF/qqtmUf+qg2I9WWw9VA3oE2p0WrbXKUY/RCQ5YSdcsXIAB6AwAfETG3equl4VrGiZCXViIQxkdmBkXmc5xhIrCNrpYBh06di6eL6H7WHfSneSNdxGDvzIbfV7so2tuLWIZ8jhgCCCCLgjcEH0NBijp9U0U+JlYcgpGOYA6zCELd2BsbtttYBrmxyBWfiHCNSiqqO8ns5ciuQF2l0rKAhlyICrJbz3tkMhennDDjPqY/0lkHydbf/ACRqaUGZh0sokhMiSugjULgSgRw5LmRTKSQRha7NsrDvv7wIvpxqZNU2CZswZwwAXOUjzNK4IsVtZUtsLdAHuu1iQxtI5sqi5sLk+gAG5J6ADcmskukm1095LokZ3AP5M/mRkbGX8+T6mypuWagm1PiqeZzFoNPmw2aSW6qnS112N9+hKt3tUsPANdIctRxGRf0NNGiAfAs6sW+5a0mk0qRIEjUKq9ABYVNQZvRcBBEgGo1SkSMMhLvfbexGP8qrTcE4hDvp9fzR+Zqo1N/34wtvlj9orR6BieZcWtIw+fTerVB83n1Ky62GTikLRvp0blKPNHclS8p7kbJ0yCWJY7i30aKQMAykFSLgg3BB6EEdag4hoI50wkW46g3IKkdCrDdSOxG9ZLS83h8pQ3eMgtiF/KKN2aNV2WZeroBaQeZQCGFBtqK4gmV1DqQysAVINwQdwQfSu6Apbx3UMEWOM4yTNy1YfVuCWb91QSL7XtTKkqHma9r9NPAoH607MW+0CFf4jQNNHpViRY0FlQAAfAf1qaiigKp6gnnRWtbF79P0LfH7quVUnU86Ig7BXuPX3LUFuiiigURJ9GlCD8hKbKP9N+th+g3b0YW+sLc8I9hK+l6JbmQfqE2dR+oxHyDoKl8S8LOq07xK5jc2Mbg+66kMh+IBApc0DQxaB32ki5cb9/yiCNhf9bE/YKCfVa+OLiEaF1DTwlcb7kxtklh16PL/AA0+rHeJdIdWY9RAnm0vMMczNiGyRkYJZWJF7G+1yotcVoIuIMHCTJyy3usGyRj1tlYEG29iBfe1Am47qnkmxjI9mypHfcGdwTkR3ESee3ct+jWi4fo1hjWNL4qLbm5PqWPck7k9yTWW8LMZpYXN9oDqSCfratzhf9VI2UfA1saAooooKugv7S/+o1unTb0q1SyPXxxFxLKikuxUO4Gwt0ueg+FTHi0A/wC9H0v746G4B6+oIoLtUuLaHnRlQcXByje18XXdT/8AY7gkd67XiUJvaWM2BJ842A6nr0FcpxWA2tNGbtiLODdhbbr13G3xoE3hfXWblFcFkUyIl74OrYzx/JWII9Qx7CtLWQ1jcrUvYH2c8Mw+WpygYfK6lvnWvoI5y1vIFLejEgfeAf6Uh4a830nV2WLO8Vxm1rYHvh6/81oqSgcvXk9tRCAP1oGY2+ZWb/YaC87z7WSL43dh93krp2my2WPH1Ltf7sP+atUUFVWmy3WPH1Dtf7sP+aoy84zRlhECFfEB2N74fobW2pxVLUY8+K98sXt/svf+VB6Hnt7kV+3na3bvh869Lz29yLL0za3fvh8u3rVuigpu8+1ki+N3Yfd5Kzf4SpJhoJiAoAxIZWbMEMLFQE3Ppv1rYUn42c5dNDsS0nMI/RhGRP8AEUH7woPOIJJ9HkRRCkXKYKwc7DGw+qBYD41X8UGY6SfJYwQl0xdicvqW8g3vasf4g8Wvpm1Gihh5kQvHZ3CYZKPybANdRlsGAt6kWAY+F/Fja/VJHPFy7AuiIwZLrbd2NmY77eVQN73NiAt+DmkzfFY7/RNJj5zbG01t8PnWj1suqERMUcLS9laRgvfuEJ9O3rWLl1cuihLQjKSPTvp1DC+T6V7wKQCCc0dztv6VueDcRXUwRzqGUSKGswsRfsQe4oMVwLiHGzqXXV6eHHH2fLYrEbe8SwWR77iwYr36220/0nX/APl9N/7h/wD8ad0UGJk4bqZjIX0+nJJZdtSwtcgm3sOu3WuvxLqwWIiiFxa30i4FizC2WmJuCx7+lanh9vaWv+Ua/wA9qt0GLg4Bqr2ZVAK4sfpF7ixDXH0YbvtkepsNxTCLw8yYMmzK2VuZsSRY3JiJ3AXpbv076Sigw/iYzc6eyx5fR4L+Zupnkxt5d971tYy2+QA9LG/37CslqVEupe1/aTxRixHu6UNKx+WbFT8bVsKApdxvSs6BoxeWJhJGCbXIuCpPbIErfte9MaKCvw/WLNGsiE4sL7ixHqGB3BB2IPQg1YpLq4H08jTwqXjfeaEdb/nxD863vL9awtv7zLQ62OZBJEwZT3H9COoI7g7igsVS1DDnxC25V7H09y9XapzuedELbFXud9rYfZQXKKK5kcKCWIAG5JNgPmaD1jbc9KUcGHOkfVno4CQ/swb5D9c+b4gJ6VAznX+UAjSfWY3Bn+CjryvU/X7eXcvgKD4h4u/x+q/af2JTD8G/+YJ+zf8Atpf4u/x+q/af2JTD8G/+YJ+zf+2g2/iHSMkuaEASlSpbos8e0ZJ7LIPZsfgtutWeDcQVbdRDMxKX6xSEnOJx9U5Xt8ch+bd3qtMsqNG4DKwsQe4NYzWLJo3IlBmhlsrFrWl7LkdlScbDeyy7dGFqDcUVn+G61wgaEnVQdt7Sp+i2dsrdPNZhbfI0w0vGoHIUOFc/9twUf+BwG/lQS8PYHmWFvaNf+VW6q6BieZcWtIw/pVqgKocY1xiTyANK5wiU/WY9L97Ddj6AGuuKcUj06hpDudlUbsx9FXv/AEHU2FZjQQya9+a+0RGOQO2B6xwnvlYZyDYiypt5qBh4V0QNpg2aKvLhc/XBOUsvp7VgDttZVI61pK8RQAAAABsAO3yr2gKKKKApXreCKzmWJ2glPV47eb9ohBV/tFx2IppRQKBNrE96OKYesbGMn9x7j/dVSXiuo5sf/RT2s9xnp9/dtY86tFUTwXdXufKCLdjlbr8rUCwazVv7umWP4yyA2/djyv8AxCvE4GZCG1UhnI3CWxiUj0jucj8XLfC1OaKAooooPh/i7/H6r9p/YlMPwb/5gn7N/wC2l3i8/wDXavYm0lzYE2GKbsR0HxO1MvwaKTr1IBIWJ8iO18QL+l+3yNB9friWJWUqwDKRYgi4PzFd0UGT1ng4o5l0WofTv6e+p+Fjvb4HIDsBXkeu4nHtPoodTbo+nlVSfjhMQF+xzWtooMtpOOaoK5/FuoJzO3N023TYnnVxPq+Kz7RaeDSqerzSCVx8kjul/iWPyNaeCHHLcnJi2/a/apaDLcN8GqG5mqlfUyHrnsv8Pf5E4+iitQBbYV7RQFFFFAUUUUBRRRQFFFFAUUUUGM0vjcyZIIhzIweYC+ysCkdsrdOYxW/orH4Van8TyJLBFylLSPIjkFiBy5II9iFsARKT5yN1x3JFP/xbD5/ZR+0Fn8o8wuxs224uzHf1NcjhcIAURR2AKgYjYMVZgPgSqk+pA9KBV4beKVtSyQqmUjLKTuzshMdyD9XFRbsd7bbnP+GeMpDpI3g0qxCaQXVEmc+aLnXxEZlIB8o2C2sRsRW7i0qKclRQbWuBbqSx/mSfmTVZ+C6cqqmGPFbBRgLDFSi29LKSo+BtQUvxvKdQ0GCp15ZbOz2ANwwXH18t8tr2q5wDWvPpoZnVVaWNXxUkgZgMBcgXtf0qdeHxCQyiNBIer4jLe3fr2FSwQqiqiKFVQFVQLAACwAA6ACgkooooCiiigKKKKAooooP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2" descr="data:image/jpeg;base64,/9j/4AAQSkZJRgABAQAAAQABAAD/2wCEAAkGBhASEBUUEhQUFRQUFRUWGBgUFRUXFRQUFBUVFRQWFRQXGyYeGBkjGRQVHy8gJCcpLCwsFR4xNTAqNSYrLCkBCQoKDgwOGg8PGCwkHx8sLCwpKSksKSksLCwpLCksKSksKSksLCksLCkpLCksKSksLCwsKSksLCksLCwpLCkpLP/AABEIAOEA4QMBIgACEQEDEQH/xAAcAAEAAQUBAQAAAAAAAAAAAAAABQEDBAYHAgj/xABKEAACAQIDBAcDCAcECQUAAAABAgADEQQSIQUGMUEHEyJRYXGRMoGhFCNCUnKSscEkM2KCstHwJWNzsxUXNUNTdNPh8RZUk6LC/8QAGQEBAAMBAQAAAAAAAAAAAAAAAAECBAMF/8QAKxEBAQACAgEDAgQHAQAAAAAAAAECEQMxBBIhQRMyIzOR8BQiQlFxgaEF/9oADAMBAAIRAxEAPwDuMREBERAREQEREBERAREoYFLyoM4F0n4+t/pKupqPlXIFGYgKpRTYAeZm1dB+MquuJV3dkTqsqsxIUnrL5QeFwF9JOh1SIiQEREBERAREQEREBERAREQEREBERAREQEREBERASl4kFjt98BSuGrqSOSXc37uyDrJmNvURbJ2nZQzRcZ0sUB+qpVH8WKoPzPwkJielbFn2KdFR3EO9/fcTvPG5b8Of1cWo9KA/tXEedP8Aykm5dBK/NYo/3lMeiE/nNG2/XbF4h69Syu+UHJ7PZUKLA8PZ75sG4W9abOSqrU6lTrXVrqVFsq5bWPHv98m8HJJrSZnHa5W80mh0sYE+0KyeaAj/AOjE/CbNsbbtDFUy9Bsyg5TdWWxsDaxHiJxy48se4vLKkJQxeYuOx6Uh2jqfZUas57lUamUSu4jEqi5nIA7zPdNwQCNQdRNL3qwOJxGFepWHVohR0pCxe6uLPUcHs2U8FPfrym0bCVRhqOX2eqS3P6I5mBnxKSsBERAREQEREBERAREQEREBERAREQKGfPOIFnb7TfxGfQ05Jv5ulSwio9N3Y1ajghsthoW0sJs8TOY5avy4c2O5tqBnluEvUcGzXP0RxLHKo8/+0utgqABvWW9uApOR942+AnqXJmkR/uBtf2r2N1Zf/wBS2UJbNlQaW7N7e0WvqvjaXcdhKdhbEImp1KVhfTh2UM8U9l3HZx+EPg1Wov8AHSEwc1w9XvK0Y717KJfQa6CxJa9zYftG+tzw5zrPRPUAwlW9gBVJ1NgBkXUzmeE2DXJ/XYVxb6GKoE3uORIM6FuVu9TFEjE1AQambqc6GkxAUBnyEipw9kmwtw5ynJcfo6n91sd+r3bau2HrkjDLdOHXN+r8erHGqfKy+MzMHs1UJa5Zz7Ttqx8O4L+yLCZSAW0tbw4T1MLsxto0M9GovHMjD1BmHus18HS8Fy/dJUfASVImv7vYnLSanaxp1GU87HQn8T6QNgi85jtTpdr0cRWpfJVYUqj083WMM2U24ZDrw0llenHRS2DYA8CKosbHXLdAD6wOqXlZzJOnPDW1w1cfvU/5zZ90d/KG0GqLSSohpBS3WBdQ9wLFWN/ZMDZoiICIiAiIgIiICIiAiIgJYxuMSlTepUOVEUsx1NlUXJsNeEvyE32/2bi/+XrfwGBHjpP2V/7lffTrAepSa1v3vBhsatFMNVWowqG9swygqRc3A00PpOebT2xfWmChzHjTpjKjUyjLcXve/PhK7HqClQq1SNTlpLwI7SlmNr91h+94zp4+XvMrNaV5J7ai9iqI6w5KlQorEqCRbWwNhbnb0nlhx15GY52s9tAvffJT4eTAzMa7C+lyinTS5KqToNOJnq8PJjlbMYyZ43GTaK2r7K/aP4SOEldo0iwFgTrfTXlMIYR/qn7pmPyZfqV34/tXNlr2z9n81nUejzfXAUMH1WIqhX6xzY03IIJAWxVSOAE5rs3DkMb6dk/iJ5Adb2U69wblfgROeX5ci07fSnyFAbp2D+zoPevAz3RxHEGwKmx7teB98jqW0sPQQKawYAaZqgepodRxzG1x6yM/00Ktd1plCt16w37QUW6oZSbgsc3LgLzN7ujZvlSHQHX3yBwLKK+IUc2D8CPaub2P2pew+IV75GVrakKQSNSNQPFSPcZYpMBiiObUteViCCL+4SdKuabW2qtPFYun8oFBvltZjcNqjqgvcDSzC+k0jE4+o4VGdmSnmCAnRVZrnL4E6yZ33Y/6RxYC3/SD2tbi4Fh8Zr5zKbsPDmNRe4v36yuHFMLcpe18s7lNKK1udrWI+HOdR6FQRXrnPTYNT4KwLgpU1LADQHPpOXI1wdLnTmeU6X0L1B8srL1WRupYlszG462mFTKdBl118ZeonTsgiIlQiIgIiICIiAiIgIiUgLyM3m2e9fB16NO2erSdFzGwzMpAueQmQarX4ymc95gcTxPRTtBdWWjqdAKxJJIAAAyXPfLG9W7dXA06dJ7EaMCCCWYn5wlbdkDsKBc6L4zu9FBxtrwvzt3TF2nsXDV7ddSp1bXtnUNYdwvLzLSLHzfkABuDqe8cuGgk9gR2D/yx/wAtJ433wlOltLEU6ahEVxZVFlF6aNoOA7TE++Vw72TzoW9UWbfE7rhzdRYm/bqbiCpSpPXpmzmoTrY5CqdUTrfiG08RNBai1uet9Z1jY3SBherpo5ZXVFVuwSoZbIbMNCpIuD3GdvJzzkkxU4/Te08m7OCVLdRSsO9AfUmalvFuSzu3yelSVTw9hdDqeVxrNxwO06NemKlF1dCbZl4XUkEaygR818wyZVAXLYqwLZmL31uCultLTzceTLC7acsZlGh7H3TxVKpmqKTa9srU2IJ5gu1rXJ0I8eIEyKm71X5TiSwenSr9SquGp5hZWDWCk2IJ00m0jD/pJbr6t8uY0cw6vKboDbLfiCePHXnLmNQnLYgWcE3GpAvoO45ipv4HvkZc1zu0Y4emaeN390sNhWapS6zNUXtZ6jPxsTx8fz75h7yU6tGsMSOr6lUIqZiwbMbKp5i1ideRPdw2eh7I8hOb9LGIxiAGx+S2UkrwD3Oj/Cx4aysWXH6PdnbRq1cQuJqszsC4psgCsQLAqVJHD4T1/qQwJ41sT96n6+xMfoo3WxCMcXVLIroVSnqC6sQQ7g8BpoOOt500QRzr/UhgP+LifvU/+nJvdXo8w+ArNVpVKzs6ZD1jKQAWDEiyjW6ibVEhKsREBERAREQEREBERASkrKQMAHWep4E9CEL1Iz05nmlwnp4S4dv/ALPLbTxBzAXdOIb/AIdPukahIAF9QgBI0vZQDa/lJ3fgf2hX+0v+UkgHns+PxY44zKfMYeTO26Uev5+ovGEqnOt3f215p9cDmL2lmo3PlKC/joR6jUGW5eOZLYbj6DpYVKYy01VFvcKoCqLk3sBpKa2Hl+ZnE6W9+0F4YqvofpMDqLH6QOk2vYe36eKpsbFWW3WKxuFzE2IPNSQbTyeThuHbTMtt9GEQOXy9sixbW5GmnwHpPNcaCaoKTGxVAyg69plB8mCtz8Je2Bs2omKxFV6aUxWFLKFcuRkWzA3UWB4zjqTpdsNLbDqLEAgcLAjTuOpufGZuCxHXI2dVte1uIItzBEh3tJPYY7LfaH4REpMCDKyhkoYQ2tSLMlzmXLfssB2hcWa1jw5E25y6MdT+t8DLDUx8TPBwy90qMwY2n9YS7TqBhcaiRFagALiSGA/Vr5SRkxESQiIgIiICIiAlJWUgR4npZbptcX7/AM57UQhep8J6bhKU+Eqw0hLjW/Df2hiPtL/lJIA85Pb8/wC0cR9pf8pJAme9xfZP8POz+6o3ajEKttNeWnKRuY959ZKbUHZHn+Ujcs87ybfqNfH9rJ2b7R+z+YnWuj7DKMEXsMz1GBPeEPZ9Mx9ZyjZo7R0+ifxWdc3Eb9AX/Fq/iJF/J/2mfenHmZhkBPHl/KYR/q0ysPSa/A8O494mOOjGqHU/1zktsIdhvtSIYG51X3ug59xMkdl4kKhAKEkn6a2vyBIJ4+AMiLVNTy50PkZjJXqEC6op5jMT8colSzkEXQHyZtPEaSULVM9lfd+E9TwuFcfSUgWsCpW1vG5vK5iOOU99mt8D/OVFvEjsnyP4TI2d+rXykNvBt6nh6YNQMc5KjJqL5GbU8gApJJ4Wkzs2/VqSLX1GoOhAI4SU6ZYiBElBERAREQEREBKSs8mBFUL5V5aDwl0Tnm3Nu16eLxFRGqBaBNGmgJX5TjK5ugI+kiKV8Bxl6hvliKTVFqulSnhKAOJqsoBbENqtOnlIA4gc/dMv8VjLqz9/vX6rTCui0TpPTTSF3/qBsPRXC3xFdOsan1pAoppZnbq78Lm1r6W5iSG729VTF166L1eTDsillDnO7h8wVi1uzlAvbjflYnrhy4Z3WNRZZNozb3R3WxOKq1hVporkEAqxYAIq62sOXfLNHolH08Uf3Kaj+JjN7BPh6CCx/q02TyOSTUrl9PG3emg7Q6KMOFFnr1WLqLB0pgXuMzMKbWA8pB43cMID1eCDBH6ti2LquS5tYBR1VxdgLzrF5Qzncssru9rzU6crwu6GLv2MBh6fiyIfU1qrX9Js+z9gY9aWXraNLtMbUlVV1PclMC82p2sCQLkA2FwLkDQX8eHvmujaO16nsYSjS8atXN8EIjds0jr3XsPu/iP95imYdwD/AIlx+Eyk2Al7l3bzy/mDIbF1NpAXqY7A4fwCKxH/AMh/OQ2H2gMn6VtioXu3Zw17Bb6DMEvf3ROPK9Hqjc//AEth+JRj5s1vhaYuJwOzKZDVBhVtzqMmn32M1F6uy21yY/EnvqVGsfeWAlhtr4GmOxs3Dg99eojfA3MvPHzvwreTGfLb03v2XTJyVqV+B6pGY3/cTWS2ztqriKYqIXykkDOrITlNr5W1sZzGhvlVoLlw1PC0QWLEU6bMbtxJLX+EuYfevG1ayrUr1WW7Flo/NsQgJIBpUy54cgbgaeE5ePlOyckvTqWUnWx9DKqpPCcG3t2sK1d3p1ahpt9F6lZurexzLZwLAlTYC/ETteD26ESmircdUmUi9rZFtcjScLHTbH3o3frYmmlNVUoWLVAxsXRVJWmGsSA7hAx5Lm75suGUhFDWvYXtwvbW3heWsJjVdbkgG9jrz7tZlCUmOrtO1RECJdBERAREQEREDyzWmL1xJJBIGnIaniePpLmJB00uLm/pb85F4jElHUZR1bA3ZTrnFgqWH7IfU81A5wL9XDUatRRUpqzKS6sV1UjTMDyNja4kHjujnDFEVC6olY4hqd8wrVDr84zdoi9ufneS+7wYqXc3LXPG+hN7fASVxHsNb6p/CUz48bfeEtcVqY6orVqdI5to4uvUpMdVGHo0mKizHguUZr+/iovtW5m1cDhRVwq1KaLhxTzO7qvW1nzmqQCdbWW9r2uBwWaNvQg+WYgEC/Wt8Qp18dZEkTrxf+XJlM5l7d6/5+knSt5t7mnaa2/Oz1F+vDfYR2v5ELb4yNxHSbhB7CVn/dVR6s2npOV0ePrPNl7V6IftXzM5y5cq2XLfh7XncT0L42OOO7LXC8lt1t0PEdKp/wB3hx+/UJ+Cr+cj6nSTi3Nl6mn45Hb+It+E06mlr2VVub5V9kdkDT0J989c5ow8fj1LcXO8mW+2yVt7sWx7WKq+VKmqD10MxFepWDsTVdEGao9auwpovLMRzPIDUyHRrX+Eyd5dqhcHRoU2IDM9SoLAXYWA1Gp09LynP6eLHeMMN5X3o9VB7C0iO8Bmv4/OH8hLfy2pbRrfZAX8BNf2ej9amS5uRwBOhIBJ9xkrUxSqQCdTbgPd+UcHNMpbl8Jzw10z+qqOEHaZqpspYlhYnICFFz7XHwEtby7Wp0XOHw4QrS7L1Mvaq1B7TFjqBfgBoBLPXMrKy3BVgQQbHQ98hsSrmq2hJdrjS5a85+XbLIvxSJN8T1lIELYkagaEkGx+Gkyd2MFVavlQDO9N07RsO0jhm04aH+rTHVlWyAWKjXQgMxJLFeNxc/CTu5Z/TqXk/wDCf+8eiXjmV7kN2XUZWGw+zcLg0aquFfFJ83UDMKlqgcrVZlLfRA4WAN/CbDsrG4nrKWaktPDsiEBQCoTKRTtY3W57+IAtpNT2tgqVWvi6y0r9SnbDgp8/ckFBTOq5QSxJ1B0AMmNlphaON7VUK9VAlhfqcoAdWBYkLmyiy5zrbQX0869NEdNp11A1tZVvwHLW47ucx9gbUeqzq4AAysoHJWvYHxkdQBbMKdVH0AKsGRhnHZBB77GS+wdkLQp2BzMxuTe/kAe4SkSloiJIREQEREBKRKEwMau7EnKQNLajnprcEEcZoG295Dh8W1Or1iBcpR8pKMCONhroSRfXXjabNtLbIUlVN2u1yORvwB5nhrNSx27pxzjMzBlGj5j2FP7JOouOEvJ8q27SuF27ialIsiE0ASetV8tQ9XqTRpBD1igrluSL624a7Yadvava30mbUeIva/ukLszYz4eilM1mcICB82imxJIvx1Fzw4y6iFFyhnK9zMWHfpeRrZPZoHSWE+WAqBrRUmwtc5nFz3nQa+E1G02zpDX9JU/3S+mZ5qhns8M/DjJfupTGsuTxT4+s9EzRHO9qSnOLwvGSkvMTG0DUW1wCp0vwIPEeHATLInmwnHl4pyTVWwy9NYez8KyOGsLgHW97EggWtwIuTJuhshHTObFuXDQC+p7/AEmABaX8LtM09LBhcEalSpHcRyme8Pow1i6er1ZbrxiKBVip4j+V/wA5ZRCOfpK18WWYsdSTc8vQd3L3S31jHw/rxnayWT1e6vvFwcJO7lITjENiQgdjbXTKV4X72HwkCJs+4K/pDn+6PxdJHLfw6Y9ozH7m7QNSqKSVGWpUZjZwqE9YWUuGYZgLmbVu9ufVp08lRsikDNTBSrdsoDHM6kAXHAaa9+s3CiOyP65y6Fnh3JskRuC2QlMAAsbADU8hw18rD3ST2Vi74k0+0StMOfqgMxVRcm9+yTbuluvSYowVsrFWAa18pIsDbwvf3TL2HQy2W5bKgXM3tNbKLseZ0PrI2lMxESyCIiAiJSBaxSkoQDbTiJHJjFNw446EjT1trMraOMppTbM6L2W9pgNbeJmtJt7Clwi1qZY6ABuJ8G4e68nQ8bV2aKZBp3ZCL95Hv5j4zxu11nXVC2UJkUKuucHN2mYnjfThwtJGpRDCx4j1H9d0u4ClZjfmOPv7paVVku34zFxFHMDqw8VNjpyB5TLa3d6yzVW//gfnJiHOt/aAFdeJvS5sW1DuOJJ0mokTdd/1tWp/4Z/jP85prIZ7HB+XGPK6yqiCUM9KNZ5M7q/KhnktrPUoRFWjyah7v61/nPJzS4BKyullnq56WlLkqI1EWvOQSsRCNvOTW82ro+X5+p/hj4uP5TWJtnR4vztb7CfFj/KZ+ea46tj90dDor2RLlpSmvZHlPU8Ot0eDMzZQ7TeQmE0zdkfS8x+cTsSYiBEugiIgJQyspA0bevdmliKjsLJVGga2jeDjmPEajxnONp4KpQfJVXKb89VI4XU8x5TsG0FtUbx19Zbo4am5AqIjgXIzqGsdNQGGhnTHKxzuPu0LdjejELZMlTEU+ACqzVEt9VgDcD6p9xE6NhRcBrEXF7MMrC9tGU6g+EyUcAWHAclvb0AtPHWdphw9k/C0i2WrR5eWnl15ZeSitE6QR87S+ww9HE1NjpNt6Qfbon9l/wCJZqLT1+D8uMPJP56sc54nvnKGaBYRDcmXJW0pKY4+lfslbQIMnYEQDEpaNoVtF5S8AEmw1J5DifIQElt1tuth8QqBVYYhlRi17ra+UrY95tqJk7L3Dx9exWkUU/SqnILd4Fsx9JuuxOiqhT7ddutqggqVBVaZF9VF9Te2p7pj8jlw9Nxl93bDC7bBQOZR5DTu0mTTwTHw85k4DACktszN4sQTp5AD4TKnk6aWCdmAg9o37xy8pk4bD5Ftcnz4y7EaFRERJCIiAlJWUMDXtpP861+8W+6v855wZ7fuMlsbs5XueDcj5d8iEpMlQBhY/wDmTEJACWXPzv7q/n/KXQZj127YPLLb3gnT4yULjtMdzLrXlVwFRuXrpJ2aaJ0gDWifCp+KTUGYTpO+26WIq0kajZ2pliVHEggez3kZeE5hUpEcdCNCCCCpHEG/Az1fFylw1GTkx1dqA6zyTCnWUJmtSKGBEoTIXVvBMmtk7l47EWKUWVT9Kp2Ft4ZtT7gZuOy+iJBY4isW/ZpDKPvNcn4TPn5GGHdW9GVc0Xj+HjNg2XuNjq9itIop+lVOQe4WufSdd2Vu1hcN+poop+ta7HzY6/GSdpkz82/0x0nFPlz7ZXRLSFjiKrOfq0+wv3vaPwm4bM3ew2HFqNJE8QLt72OskZWZMuXPPuusxk6eQJWVic1i0REBERAREQEREBERApLOIwiva44G48JfiBYTCKOU9tRUixEuRAtpRUcAB5CewJWIFCJy7pRxVIVhTFEdfkV+tDWJUlhlK/T9k6nhedRMiNrbqYXEur1qeZ1FgwZlNuNjY6jj6y+GVxu4izc04kdk1hQSvkJpPezrqAQSpViPZNweMy9lbqYzEW6qi2U/SbsJ95rX907ZszZFHD0hSooFpi/Z1PE3NyxJOszZq/jMpNSOX0ptzfZPRKNDiap8VpaDyzsPwE3LZe6mDw/6qigb6xGZ/vNcyWlZmz5c8+66TGR5yysrE5LEREkIiICIiAiIgIiICIiAiIgIiICIiAiIgIiIFDERACIiBWIiAiIgIiICIiAiIgIiICIiAiIgIiIH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4" descr="data:image/jpeg;base64,/9j/4AAQSkZJRgABAQAAAQABAAD/2wCEAAkGBhASEBUUEhQUFRQUFRUWGBgUFRUXFRQUFBUVFRQWFRQXGyYeGBkjGRQVHy8gJCcpLCwsFR4xNTAqNSYrLCkBCQoKDgwOGg8PGCwkHx8sLCwpKSksKSksLCwpLCksKSksKSksLCksLCkpLCksKSksLCwsKSksLCksLCwpLCkpLP/AABEIAOEA4QMBIgACEQEDEQH/xAAcAAEAAQUBAQAAAAAAAAAAAAAABQEDBAYHAgj/xABKEAACAQIDBAcDCAcECQUAAAABAgADEQQSIQUGMUEHEyJRYXGRMoGhFCNCUnKSscEkM2KCstHwJWNzsxUXNUNTdNPh8RZUk6LC/8QAGQEBAAMBAQAAAAAAAAAAAAAAAAECBAMF/8QAKxEBAQACAgEDAgQHAQAAAAAAAAECEQMxBBIhQRMyIzOR8BQiQlFxgaEF/9oADAMBAAIRAxEAPwDuMREBERAREQEREBERAREoYFLyoM4F0n4+t/pKupqPlXIFGYgKpRTYAeZm1dB+MquuJV3dkTqsqsxIUnrL5QeFwF9JOh1SIiQEREBERAREQEREBERAREQEREBERAREQEREBERASl4kFjt98BSuGrqSOSXc37uyDrJmNvURbJ2nZQzRcZ0sUB+qpVH8WKoPzPwkJielbFn2KdFR3EO9/fcTvPG5b8Of1cWo9KA/tXEedP8Aykm5dBK/NYo/3lMeiE/nNG2/XbF4h69Syu+UHJ7PZUKLA8PZ75sG4W9abOSqrU6lTrXVrqVFsq5bWPHv98m8HJJrSZnHa5W80mh0sYE+0KyeaAj/AOjE/CbNsbbtDFUy9Bsyg5TdWWxsDaxHiJxy48se4vLKkJQxeYuOx6Uh2jqfZUas57lUamUSu4jEqi5nIA7zPdNwQCNQdRNL3qwOJxGFepWHVohR0pCxe6uLPUcHs2U8FPfrym0bCVRhqOX2eqS3P6I5mBnxKSsBERAREQEREBERAREQEREBERAREQKGfPOIFnb7TfxGfQ05Jv5ulSwio9N3Y1ajghsthoW0sJs8TOY5avy4c2O5tqBnluEvUcGzXP0RxLHKo8/+0utgqABvWW9uApOR942+AnqXJmkR/uBtf2r2N1Zf/wBS2UJbNlQaW7N7e0WvqvjaXcdhKdhbEImp1KVhfTh2UM8U9l3HZx+EPg1Wov8AHSEwc1w9XvK0Y717KJfQa6CxJa9zYftG+tzw5zrPRPUAwlW9gBVJ1NgBkXUzmeE2DXJ/XYVxb6GKoE3uORIM6FuVu9TFEjE1AQambqc6GkxAUBnyEipw9kmwtw5ynJcfo6n91sd+r3bau2HrkjDLdOHXN+r8erHGqfKy+MzMHs1UJa5Zz7Ttqx8O4L+yLCZSAW0tbw4T1MLsxto0M9GovHMjD1BmHus18HS8Fy/dJUfASVImv7vYnLSanaxp1GU87HQn8T6QNgi85jtTpdr0cRWpfJVYUqj083WMM2U24ZDrw0llenHRS2DYA8CKosbHXLdAD6wOqXlZzJOnPDW1w1cfvU/5zZ90d/KG0GqLSSohpBS3WBdQ9wLFWN/ZMDZoiICIiAiIgIiICIiAiIgJYxuMSlTepUOVEUsx1NlUXJsNeEvyE32/2bi/+XrfwGBHjpP2V/7lffTrAepSa1v3vBhsatFMNVWowqG9swygqRc3A00PpOebT2xfWmChzHjTpjKjUyjLcXve/PhK7HqClQq1SNTlpLwI7SlmNr91h+94zp4+XvMrNaV5J7ai9iqI6w5KlQorEqCRbWwNhbnb0nlhx15GY52s9tAvffJT4eTAzMa7C+lyinTS5KqToNOJnq8PJjlbMYyZ43GTaK2r7K/aP4SOEldo0iwFgTrfTXlMIYR/qn7pmPyZfqV34/tXNlr2z9n81nUejzfXAUMH1WIqhX6xzY03IIJAWxVSOAE5rs3DkMb6dk/iJ5Adb2U69wblfgROeX5ci07fSnyFAbp2D+zoPevAz3RxHEGwKmx7teB98jqW0sPQQKawYAaZqgepodRxzG1x6yM/00Ktd1plCt16w37QUW6oZSbgsc3LgLzN7ujZvlSHQHX3yBwLKK+IUc2D8CPaub2P2pew+IV75GVrakKQSNSNQPFSPcZYpMBiiObUteViCCL+4SdKuabW2qtPFYun8oFBvltZjcNqjqgvcDSzC+k0jE4+o4VGdmSnmCAnRVZrnL4E6yZ33Y/6RxYC3/SD2tbi4Fh8Zr5zKbsPDmNRe4v36yuHFMLcpe18s7lNKK1udrWI+HOdR6FQRXrnPTYNT4KwLgpU1LADQHPpOXI1wdLnTmeU6X0L1B8srL1WRupYlszG462mFTKdBl118ZeonTsgiIlQiIgIiICIiAiIgIiUgLyM3m2e9fB16NO2erSdFzGwzMpAueQmQarX4ymc95gcTxPRTtBdWWjqdAKxJJIAAAyXPfLG9W7dXA06dJ7EaMCCCWYn5wlbdkDsKBc6L4zu9FBxtrwvzt3TF2nsXDV7ddSp1bXtnUNYdwvLzLSLHzfkABuDqe8cuGgk9gR2D/yx/wAtJ433wlOltLEU6ahEVxZVFlF6aNoOA7TE++Vw72TzoW9UWbfE7rhzdRYm/bqbiCpSpPXpmzmoTrY5CqdUTrfiG08RNBai1uet9Z1jY3SBherpo5ZXVFVuwSoZbIbMNCpIuD3GdvJzzkkxU4/Te08m7OCVLdRSsO9AfUmalvFuSzu3yelSVTw9hdDqeVxrNxwO06NemKlF1dCbZl4XUkEaygR818wyZVAXLYqwLZmL31uCultLTzceTLC7acsZlGh7H3TxVKpmqKTa9srU2IJ5gu1rXJ0I8eIEyKm71X5TiSwenSr9SquGp5hZWDWCk2IJ00m0jD/pJbr6t8uY0cw6vKboDbLfiCePHXnLmNQnLYgWcE3GpAvoO45ipv4HvkZc1zu0Y4emaeN390sNhWapS6zNUXtZ6jPxsTx8fz75h7yU6tGsMSOr6lUIqZiwbMbKp5i1ideRPdw2eh7I8hOb9LGIxiAGx+S2UkrwD3Oj/Cx4aysWXH6PdnbRq1cQuJqszsC4psgCsQLAqVJHD4T1/qQwJ41sT96n6+xMfoo3WxCMcXVLIroVSnqC6sQQ7g8BpoOOt500QRzr/UhgP+LifvU/+nJvdXo8w+ArNVpVKzs6ZD1jKQAWDEiyjW6ibVEhKsREBERAREQEREBERASkrKQMAHWep4E9CEL1Iz05nmlwnp4S4dv/ALPLbTxBzAXdOIb/AIdPukahIAF9QgBI0vZQDa/lJ3fgf2hX+0v+UkgHns+PxY44zKfMYeTO26Uev5+ovGEqnOt3f215p9cDmL2lmo3PlKC/joR6jUGW5eOZLYbj6DpYVKYy01VFvcKoCqLk3sBpKa2Hl+ZnE6W9+0F4YqvofpMDqLH6QOk2vYe36eKpsbFWW3WKxuFzE2IPNSQbTyeThuHbTMtt9GEQOXy9sixbW5GmnwHpPNcaCaoKTGxVAyg69plB8mCtz8Je2Bs2omKxFV6aUxWFLKFcuRkWzA3UWB4zjqTpdsNLbDqLEAgcLAjTuOpufGZuCxHXI2dVte1uIItzBEh3tJPYY7LfaH4REpMCDKyhkoYQ2tSLMlzmXLfssB2hcWa1jw5E25y6MdT+t8DLDUx8TPBwy90qMwY2n9YS7TqBhcaiRFagALiSGA/Vr5SRkxESQiIgIiICIiAlJWUgR4npZbptcX7/AM57UQhep8J6bhKU+Eqw0hLjW/Df2hiPtL/lJIA85Pb8/wC0cR9pf8pJAme9xfZP8POz+6o3ajEKttNeWnKRuY959ZKbUHZHn+Ujcs87ybfqNfH9rJ2b7R+z+YnWuj7DKMEXsMz1GBPeEPZ9Mx9ZyjZo7R0+ifxWdc3Eb9AX/Fq/iJF/J/2mfenHmZhkBPHl/KYR/q0ysPSa/A8O494mOOjGqHU/1zktsIdhvtSIYG51X3ug59xMkdl4kKhAKEkn6a2vyBIJ4+AMiLVNTy50PkZjJXqEC6op5jMT8colSzkEXQHyZtPEaSULVM9lfd+E9TwuFcfSUgWsCpW1vG5vK5iOOU99mt8D/OVFvEjsnyP4TI2d+rXykNvBt6nh6YNQMc5KjJqL5GbU8gApJJ4Wkzs2/VqSLX1GoOhAI4SU6ZYiBElBERAREQEREBKSs8mBFUL5V5aDwl0Tnm3Nu16eLxFRGqBaBNGmgJX5TjK5ugI+kiKV8Bxl6hvliKTVFqulSnhKAOJqsoBbENqtOnlIA4gc/dMv8VjLqz9/vX6rTCui0TpPTTSF3/qBsPRXC3xFdOsan1pAoppZnbq78Lm1r6W5iSG729VTF166L1eTDsillDnO7h8wVi1uzlAvbjflYnrhy4Z3WNRZZNozb3R3WxOKq1hVporkEAqxYAIq62sOXfLNHolH08Uf3Kaj+JjN7BPh6CCx/q02TyOSTUrl9PG3emg7Q6KMOFFnr1WLqLB0pgXuMzMKbWA8pB43cMID1eCDBH6ti2LquS5tYBR1VxdgLzrF5Qzncssru9rzU6crwu6GLv2MBh6fiyIfU1qrX9Js+z9gY9aWXraNLtMbUlVV1PclMC82p2sCQLkA2FwLkDQX8eHvmujaO16nsYSjS8atXN8EIjds0jr3XsPu/iP95imYdwD/AIlx+Eyk2Al7l3bzy/mDIbF1NpAXqY7A4fwCKxH/AMh/OQ2H2gMn6VtioXu3Zw17Bb6DMEvf3ROPK9Hqjc//AEth+JRj5s1vhaYuJwOzKZDVBhVtzqMmn32M1F6uy21yY/EnvqVGsfeWAlhtr4GmOxs3Dg99eojfA3MvPHzvwreTGfLb03v2XTJyVqV+B6pGY3/cTWS2ztqriKYqIXykkDOrITlNr5W1sZzGhvlVoLlw1PC0QWLEU6bMbtxJLX+EuYfevG1ayrUr1WW7Flo/NsQgJIBpUy54cgbgaeE5ePlOyckvTqWUnWx9DKqpPCcG3t2sK1d3p1ahpt9F6lZurexzLZwLAlTYC/ETteD26ESmircdUmUi9rZFtcjScLHTbH3o3frYmmlNVUoWLVAxsXRVJWmGsSA7hAx5Lm75suGUhFDWvYXtwvbW3heWsJjVdbkgG9jrz7tZlCUmOrtO1RECJdBERAREQEREDyzWmL1xJJBIGnIaniePpLmJB00uLm/pb85F4jElHUZR1bA3ZTrnFgqWH7IfU81A5wL9XDUatRRUpqzKS6sV1UjTMDyNja4kHjujnDFEVC6olY4hqd8wrVDr84zdoi9ufneS+7wYqXc3LXPG+hN7fASVxHsNb6p/CUz48bfeEtcVqY6orVqdI5to4uvUpMdVGHo0mKizHguUZr+/iovtW5m1cDhRVwq1KaLhxTzO7qvW1nzmqQCdbWW9r2uBwWaNvQg+WYgEC/Wt8Qp18dZEkTrxf+XJlM5l7d6/5+knSt5t7mnaa2/Oz1F+vDfYR2v5ELb4yNxHSbhB7CVn/dVR6s2npOV0ePrPNl7V6IftXzM5y5cq2XLfh7XncT0L42OOO7LXC8lt1t0PEdKp/wB3hx+/UJ+Cr+cj6nSTi3Nl6mn45Hb+It+E06mlr2VVub5V9kdkDT0J989c5ow8fj1LcXO8mW+2yVt7sWx7WKq+VKmqD10MxFepWDsTVdEGao9auwpovLMRzPIDUyHRrX+Eyd5dqhcHRoU2IDM9SoLAXYWA1Gp09LynP6eLHeMMN5X3o9VB7C0iO8Bmv4/OH8hLfy2pbRrfZAX8BNf2ej9amS5uRwBOhIBJ9xkrUxSqQCdTbgPd+UcHNMpbl8Jzw10z+qqOEHaZqpspYlhYnICFFz7XHwEtby7Wp0XOHw4QrS7L1Mvaq1B7TFjqBfgBoBLPXMrKy3BVgQQbHQ98hsSrmq2hJdrjS5a85+XbLIvxSJN8T1lIELYkagaEkGx+Gkyd2MFVavlQDO9N07RsO0jhm04aH+rTHVlWyAWKjXQgMxJLFeNxc/CTu5Z/TqXk/wDCf+8eiXjmV7kN2XUZWGw+zcLg0aquFfFJ83UDMKlqgcrVZlLfRA4WAN/CbDsrG4nrKWaktPDsiEBQCoTKRTtY3W57+IAtpNT2tgqVWvi6y0r9SnbDgp8/ckFBTOq5QSxJ1B0AMmNlphaON7VUK9VAlhfqcoAdWBYkLmyiy5zrbQX0869NEdNp11A1tZVvwHLW47ucx9gbUeqzq4AAysoHJWvYHxkdQBbMKdVH0AKsGRhnHZBB77GS+wdkLQp2BzMxuTe/kAe4SkSloiJIREQEREBKRKEwMau7EnKQNLajnprcEEcZoG295Dh8W1Or1iBcpR8pKMCONhroSRfXXjabNtLbIUlVN2u1yORvwB5nhrNSx27pxzjMzBlGj5j2FP7JOouOEvJ8q27SuF27ialIsiE0ASetV8tQ9XqTRpBD1igrluSL624a7Yadvava30mbUeIva/ukLszYz4eilM1mcICB82imxJIvx1Fzw4y6iFFyhnK9zMWHfpeRrZPZoHSWE+WAqBrRUmwtc5nFz3nQa+E1G02zpDX9JU/3S+mZ5qhns8M/DjJfupTGsuTxT4+s9EzRHO9qSnOLwvGSkvMTG0DUW1wCp0vwIPEeHATLInmwnHl4pyTVWwy9NYez8KyOGsLgHW97EggWtwIuTJuhshHTObFuXDQC+p7/AEmABaX8LtM09LBhcEalSpHcRyme8Pow1i6er1ZbrxiKBVip4j+V/wA5ZRCOfpK18WWYsdSTc8vQd3L3S31jHw/rxnayWT1e6vvFwcJO7lITjENiQgdjbXTKV4X72HwkCJs+4K/pDn+6PxdJHLfw6Y9ozH7m7QNSqKSVGWpUZjZwqE9YWUuGYZgLmbVu9ufVp08lRsikDNTBSrdsoDHM6kAXHAaa9+s3CiOyP65y6Fnh3JskRuC2QlMAAsbADU8hw18rD3ST2Vi74k0+0StMOfqgMxVRcm9+yTbuluvSYowVsrFWAa18pIsDbwvf3TL2HQy2W5bKgXM3tNbKLseZ0PrI2lMxESyCIiAiJSBaxSkoQDbTiJHJjFNw446EjT1trMraOMppTbM6L2W9pgNbeJmtJt7Clwi1qZY6ABuJ8G4e68nQ8bV2aKZBp3ZCL95Hv5j4zxu11nXVC2UJkUKuucHN2mYnjfThwtJGpRDCx4j1H9d0u4ClZjfmOPv7paVVku34zFxFHMDqw8VNjpyB5TLa3d6yzVW//gfnJiHOt/aAFdeJvS5sW1DuOJJ0mokTdd/1tWp/4Z/jP85prIZ7HB+XGPK6yqiCUM9KNZ5M7q/KhnktrPUoRFWjyah7v61/nPJzS4BKyullnq56WlLkqI1EWvOQSsRCNvOTW82ro+X5+p/hj4uP5TWJtnR4vztb7CfFj/KZ+ea46tj90dDor2RLlpSmvZHlPU8Ot0eDMzZQ7TeQmE0zdkfS8x+cTsSYiBEugiIgJQyspA0bevdmliKjsLJVGga2jeDjmPEajxnONp4KpQfJVXKb89VI4XU8x5TsG0FtUbx19Zbo4am5AqIjgXIzqGsdNQGGhnTHKxzuPu0LdjejELZMlTEU+ACqzVEt9VgDcD6p9xE6NhRcBrEXF7MMrC9tGU6g+EyUcAWHAclvb0AtPHWdphw9k/C0i2WrR5eWnl15ZeSitE6QR87S+ww9HE1NjpNt6Qfbon9l/wCJZqLT1+D8uMPJP56sc54nvnKGaBYRDcmXJW0pKY4+lfslbQIMnYEQDEpaNoVtF5S8AEmw1J5DifIQElt1tuth8QqBVYYhlRi17ra+UrY95tqJk7L3Dx9exWkUU/SqnILd4Fsx9JuuxOiqhT7ddutqggqVBVaZF9VF9Te2p7pj8jlw9Nxl93bDC7bBQOZR5DTu0mTTwTHw85k4DACktszN4sQTp5AD4TKnk6aWCdmAg9o37xy8pk4bD5Ftcnz4y7EaFRERJCIiAlJWUMDXtpP861+8W+6v855wZ7fuMlsbs5XueDcj5d8iEpMlQBhY/wDmTEJACWXPzv7q/n/KXQZj127YPLLb3gnT4yULjtMdzLrXlVwFRuXrpJ2aaJ0gDWifCp+KTUGYTpO+26WIq0kajZ2pliVHEggez3kZeE5hUpEcdCNCCCCpHEG/Az1fFylw1GTkx1dqA6zyTCnWUJmtSKGBEoTIXVvBMmtk7l47EWKUWVT9Kp2Ft4ZtT7gZuOy+iJBY4isW/ZpDKPvNcn4TPn5GGHdW9GVc0Xj+HjNg2XuNjq9itIop+lVOQe4WufSdd2Vu1hcN+poop+ta7HzY6/GSdpkz82/0x0nFPlz7ZXRLSFjiKrOfq0+wv3vaPwm4bM3ew2HFqNJE8QLt72OskZWZMuXPPuusxk6eQJWVic1i0REBERAREQEREBERApLOIwiva44G48JfiBYTCKOU9tRUixEuRAtpRUcAB5CewJWIFCJy7pRxVIVhTFEdfkV+tDWJUlhlK/T9k6nhedRMiNrbqYXEur1qeZ1FgwZlNuNjY6jj6y+GVxu4izc04kdk1hQSvkJpPezrqAQSpViPZNweMy9lbqYzEW6qi2U/SbsJ95rX907ZszZFHD0hSooFpi/Z1PE3NyxJOszZq/jMpNSOX0ptzfZPRKNDiap8VpaDyzsPwE3LZe6mDw/6qigb6xGZ/vNcyWlZmz5c8+66TGR5yysrE5LEREkIiICIiAiIgIiICIiAiIgIiICIiAiIgIiIFDERACIiBWIiAiIgIiICIiAiIgIiICIiAiIgIiIH/9k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170" name="Picture 2" descr="http://nd03.jxs.cz/194/048/b3dda17fd3_61457760_o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847" y="3573016"/>
            <a:ext cx="6372225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072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807600" y="548680"/>
            <a:ext cx="7528800" cy="51794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611560" y="1066622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>
                <a:latin typeface="Arial" pitchFamily="34" charset="0"/>
                <a:cs typeface="Arial" pitchFamily="34" charset="0"/>
              </a:rPr>
              <a:t>Přehled základních metod broušení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Vnější broušení „dokulata“: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• s podélným posuvem,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• s příčným posuvem (zapichovací),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• kotoučem nastaveným na rozměr,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• krokové (s příčným i podélným posuvem),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• bezhroté (průběžné, zapichovací, broušení na doraz),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• bezhroté v tuhých opěrách.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Vnitřní broušení „dokulata“: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• bezhroté,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• bezhroté v tuhých opěrách.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Broušení na plocho (broušení rovinné):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• obvodem brusného kotouče,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• čelem brusného kotouče.</a:t>
            </a:r>
          </a:p>
        </p:txBody>
      </p:sp>
    </p:spTree>
    <p:extLst>
      <p:ext uri="{BB962C8B-B14F-4D97-AF65-F5344CB8AC3E}">
        <p14:creationId xmlns:p14="http://schemas.microsoft.com/office/powerpoint/2010/main" val="10510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>
          <a:xfrm>
            <a:off x="611560" y="692696"/>
            <a:ext cx="7528800" cy="46805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160748"/>
            <a:ext cx="4438039" cy="190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598" y="1160748"/>
            <a:ext cx="3090762" cy="1824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68960"/>
            <a:ext cx="1708190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068960"/>
            <a:ext cx="1781279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002" y="3068960"/>
            <a:ext cx="1662409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410" y="3212976"/>
            <a:ext cx="2058497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415" y="5229200"/>
            <a:ext cx="2113358" cy="142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880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755576" y="3044102"/>
            <a:ext cx="7776863" cy="3816424"/>
          </a:xfrm>
        </p:spPr>
        <p:txBody>
          <a:bodyPr>
            <a:normAutofit/>
          </a:bodyPr>
          <a:lstStyle/>
          <a:p>
            <a:endParaRPr lang="cs-CZ" sz="2000" dirty="0">
              <a:latin typeface="Arial" pitchFamily="34" charset="0"/>
              <a:cs typeface="Arial" pitchFamily="34" charset="0"/>
            </a:endParaRP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83568" y="1268760"/>
            <a:ext cx="792088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Bezpečnost práce při broušení: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Před </a:t>
            </a:r>
            <a:r>
              <a:rPr lang="cs-CZ" dirty="0">
                <a:latin typeface="Arial" pitchFamily="34" charset="0"/>
                <a:cs typeface="Arial" pitchFamily="34" charset="0"/>
              </a:rPr>
              <a:t>upínáním kotouče do brusky se musíme přesvědčit poklepem na kotouč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dřevěnou paličkou, </a:t>
            </a:r>
            <a:r>
              <a:rPr lang="cs-CZ" dirty="0">
                <a:latin typeface="Arial" pitchFamily="34" charset="0"/>
                <a:cs typeface="Arial" pitchFamily="34" charset="0"/>
              </a:rPr>
              <a:t>zda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kotouč </a:t>
            </a:r>
            <a:r>
              <a:rPr lang="cs-CZ" dirty="0">
                <a:latin typeface="Arial" pitchFamily="34" charset="0"/>
                <a:cs typeface="Arial" pitchFamily="34" charset="0"/>
              </a:rPr>
              <a:t>vydává jasný zvuk a tedy není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poškozen</a:t>
            </a:r>
            <a:r>
              <a:rPr lang="cs-CZ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>
                <a:latin typeface="Arial" pitchFamily="34" charset="0"/>
                <a:cs typeface="Arial" pitchFamily="34" charset="0"/>
              </a:rPr>
              <a:t>Kotouč musí jít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volné </a:t>
            </a:r>
            <a:r>
              <a:rPr lang="cs-CZ" dirty="0">
                <a:latin typeface="Arial" pitchFamily="34" charset="0"/>
                <a:cs typeface="Arial" pitchFamily="34" charset="0"/>
              </a:rPr>
              <a:t>bez násilí nasunout na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vřeteno. </a:t>
            </a:r>
            <a:r>
              <a:rPr lang="cs-CZ" dirty="0">
                <a:latin typeface="Arial" pitchFamily="34" charset="0"/>
                <a:cs typeface="Arial" pitchFamily="34" charset="0"/>
              </a:rPr>
              <a:t>Mezi příruby a kotouč se vkládají podložky z pryže, usne nebo papíru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tloušťky </a:t>
            </a:r>
            <a:r>
              <a:rPr lang="cs-CZ" dirty="0">
                <a:latin typeface="Arial" pitchFamily="34" charset="0"/>
                <a:cs typeface="Arial" pitchFamily="34" charset="0"/>
              </a:rPr>
              <a:t>0,5-2 mm. Podložky musí pokrývat celou upínací plochu obou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přírub </a:t>
            </a:r>
            <a:r>
              <a:rPr lang="cs-CZ" dirty="0">
                <a:latin typeface="Arial" pitchFamily="34" charset="0"/>
                <a:cs typeface="Arial" pitchFamily="34" charset="0"/>
              </a:rPr>
              <a:t>a musí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přesahovat příruby alespoň </a:t>
            </a:r>
            <a:r>
              <a:rPr lang="cs-CZ" dirty="0">
                <a:latin typeface="Arial" pitchFamily="34" charset="0"/>
                <a:cs typeface="Arial" pitchFamily="34" charset="0"/>
              </a:rPr>
              <a:t>o 1 mm.  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Není </a:t>
            </a:r>
            <a:r>
              <a:rPr lang="cs-CZ" dirty="0">
                <a:latin typeface="Arial" pitchFamily="34" charset="0"/>
                <a:cs typeface="Arial" pitchFamily="34" charset="0"/>
              </a:rPr>
              <a:t>dovoleno dotahovat šrouby a matice údery nebo pomocí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nástavců.</a:t>
            </a:r>
            <a:r>
              <a:rPr lang="cs-CZ" dirty="0">
                <a:latin typeface="Arial" pitchFamily="34" charset="0"/>
                <a:cs typeface="Arial" pitchFamily="34" charset="0"/>
              </a:rPr>
              <a:t> 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 </a:t>
            </a:r>
            <a:r>
              <a:rPr lang="cs-CZ" dirty="0">
                <a:latin typeface="Arial" pitchFamily="34" charset="0"/>
                <a:cs typeface="Arial" pitchFamily="34" charset="0"/>
              </a:rPr>
              <a:t>upnutí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kotouče před spuštěním </a:t>
            </a:r>
            <a:r>
              <a:rPr lang="cs-CZ" dirty="0">
                <a:latin typeface="Arial" pitchFamily="34" charset="0"/>
                <a:cs typeface="Arial" pitchFamily="34" charset="0"/>
              </a:rPr>
              <a:t>stroje se musí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překontrolovat ručním otáčením kotouče, </a:t>
            </a:r>
            <a:r>
              <a:rPr lang="cs-CZ" dirty="0">
                <a:latin typeface="Arial" pitchFamily="34" charset="0"/>
                <a:cs typeface="Arial" pitchFamily="34" charset="0"/>
              </a:rPr>
              <a:t>není-li poškozen a nenaráží-li na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nějakou část </a:t>
            </a:r>
            <a:r>
              <a:rPr lang="cs-CZ" dirty="0">
                <a:latin typeface="Arial" pitchFamily="34" charset="0"/>
                <a:cs typeface="Arial" pitchFamily="34" charset="0"/>
              </a:rPr>
              <a:t>stroje.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Před započetím </a:t>
            </a:r>
            <a:r>
              <a:rPr lang="cs-CZ" dirty="0">
                <a:latin typeface="Arial" pitchFamily="34" charset="0"/>
                <a:cs typeface="Arial" pitchFamily="34" charset="0"/>
              </a:rPr>
              <a:t>práce je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třeba kotouč </a:t>
            </a:r>
            <a:r>
              <a:rPr lang="cs-CZ" dirty="0">
                <a:latin typeface="Arial" pitchFamily="34" charset="0"/>
                <a:cs typeface="Arial" pitchFamily="34" charset="0"/>
              </a:rPr>
              <a:t>vyzkoušet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při </a:t>
            </a:r>
            <a:r>
              <a:rPr lang="cs-CZ" dirty="0">
                <a:latin typeface="Arial" pitchFamily="34" charset="0"/>
                <a:cs typeface="Arial" pitchFamily="34" charset="0"/>
              </a:rPr>
              <a:t>chodu naprázdno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při </a:t>
            </a:r>
            <a:r>
              <a:rPr lang="cs-CZ" dirty="0">
                <a:latin typeface="Arial" pitchFamily="34" charset="0"/>
                <a:cs typeface="Arial" pitchFamily="34" charset="0"/>
              </a:rPr>
              <a:t>pracovních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otáčkách </a:t>
            </a:r>
            <a:r>
              <a:rPr lang="cs-CZ" dirty="0">
                <a:latin typeface="Arial" pitchFamily="34" charset="0"/>
                <a:cs typeface="Arial" pitchFamily="34" charset="0"/>
              </a:rPr>
              <a:t>po dobu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nejméně 5 minut</a:t>
            </a:r>
            <a:r>
              <a:rPr lang="cs-CZ" dirty="0">
                <a:latin typeface="Arial" pitchFamily="34" charset="0"/>
                <a:cs typeface="Arial" pitchFamily="34" charset="0"/>
              </a:rPr>
              <a:t>. Potom je nutné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kotouč </a:t>
            </a:r>
            <a:r>
              <a:rPr lang="cs-CZ" dirty="0">
                <a:latin typeface="Arial" pitchFamily="34" charset="0"/>
                <a:cs typeface="Arial" pitchFamily="34" charset="0"/>
              </a:rPr>
              <a:t>orovnat, aby se odstranilo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případné </a:t>
            </a:r>
            <a:r>
              <a:rPr lang="cs-CZ" dirty="0">
                <a:latin typeface="Arial" pitchFamily="34" charset="0"/>
                <a:cs typeface="Arial" pitchFamily="34" charset="0"/>
              </a:rPr>
              <a:t>házení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Při </a:t>
            </a:r>
            <a:r>
              <a:rPr lang="cs-CZ" dirty="0">
                <a:latin typeface="Arial" pitchFamily="34" charset="0"/>
                <a:cs typeface="Arial" pitchFamily="34" charset="0"/>
              </a:rPr>
              <a:t>zkoušce chodu naprázdno musí stát pracovník mimo rovinu rotace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kotouče. Při </a:t>
            </a:r>
            <a:r>
              <a:rPr lang="cs-CZ" dirty="0">
                <a:latin typeface="Arial" pitchFamily="34" charset="0"/>
                <a:cs typeface="Arial" pitchFamily="34" charset="0"/>
              </a:rPr>
              <a:t>orovnávání se chrání brýlemi nebo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obličejovým </a:t>
            </a:r>
            <a:r>
              <a:rPr lang="cs-CZ" dirty="0">
                <a:latin typeface="Arial" pitchFamily="34" charset="0"/>
                <a:cs typeface="Arial" pitchFamily="34" charset="0"/>
              </a:rPr>
              <a:t>štítem a proti prachu respirátorem. K orovnávání musí být použit pouze nástroj k tomu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určený. </a:t>
            </a:r>
          </a:p>
        </p:txBody>
      </p:sp>
    </p:spTree>
    <p:extLst>
      <p:ext uri="{BB962C8B-B14F-4D97-AF65-F5344CB8AC3E}">
        <p14:creationId xmlns:p14="http://schemas.microsoft.com/office/powerpoint/2010/main" val="316502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683568" y="1268760"/>
            <a:ext cx="7920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Bezpečnost práce při broušení: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245" y="2204864"/>
            <a:ext cx="3752850" cy="32385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060848"/>
            <a:ext cx="4555591" cy="378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6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683568" y="1268760"/>
            <a:ext cx="79208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Bezpečnost práce při broušení: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Všechny </a:t>
            </a:r>
            <a:r>
              <a:rPr lang="cs-CZ" dirty="0">
                <a:latin typeface="Arial" pitchFamily="34" charset="0"/>
                <a:cs typeface="Arial" pitchFamily="34" charset="0"/>
              </a:rPr>
              <a:t>brousicí kotouče (s obvodovou rychlostí vetší než 5 mis) musí mít ochranný kryt, který chrání obsluhu i ostatní osoby před úlomky při případném roztržení kotouče, před prachem a před dotykem s nebezpečné rotujícími součástkami.  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Část </a:t>
            </a:r>
            <a:r>
              <a:rPr lang="cs-CZ" dirty="0">
                <a:latin typeface="Arial" pitchFamily="34" charset="0"/>
                <a:cs typeface="Arial" pitchFamily="34" charset="0"/>
              </a:rPr>
              <a:t>krytu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tvořící </a:t>
            </a:r>
            <a:r>
              <a:rPr lang="cs-CZ" dirty="0">
                <a:latin typeface="Arial" pitchFamily="34" charset="0"/>
                <a:cs typeface="Arial" pitchFamily="34" charset="0"/>
              </a:rPr>
              <a:t>obvodový pás kolem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kotouče </a:t>
            </a:r>
            <a:r>
              <a:rPr lang="cs-CZ" dirty="0">
                <a:latin typeface="Arial" pitchFamily="34" charset="0"/>
                <a:cs typeface="Arial" pitchFamily="34" charset="0"/>
              </a:rPr>
              <a:t>musí být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pevne</a:t>
            </a:r>
            <a:r>
              <a:rPr lang="cs-CZ" dirty="0">
                <a:latin typeface="Arial" pitchFamily="34" charset="0"/>
                <a:cs typeface="Arial" pitchFamily="34" charset="0"/>
              </a:rPr>
              <a:t> spojena se strojem tak, aby se nemusela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při výměně kotouče </a:t>
            </a:r>
            <a:r>
              <a:rPr lang="cs-CZ" dirty="0">
                <a:latin typeface="Arial" pitchFamily="34" charset="0"/>
                <a:cs typeface="Arial" pitchFamily="34" charset="0"/>
              </a:rPr>
              <a:t>odpojovat. Obvodová mezera mezi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vnitřním </a:t>
            </a:r>
            <a:r>
              <a:rPr lang="cs-CZ" dirty="0">
                <a:latin typeface="Arial" pitchFamily="34" charset="0"/>
                <a:cs typeface="Arial" pitchFamily="34" charset="0"/>
              </a:rPr>
              <a:t>okrajem krytu 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kotoučem </a:t>
            </a:r>
            <a:r>
              <a:rPr lang="cs-CZ" dirty="0">
                <a:latin typeface="Arial" pitchFamily="34" charset="0"/>
                <a:cs typeface="Arial" pitchFamily="34" charset="0"/>
              </a:rPr>
              <a:t>musí být nejvýše 5 mm pro nový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kotouč.</a:t>
            </a:r>
            <a:r>
              <a:rPr lang="cs-CZ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>
                <a:latin typeface="Arial" pitchFamily="34" charset="0"/>
                <a:cs typeface="Arial" pitchFamily="34" charset="0"/>
              </a:rPr>
              <a:t>Na bruskách se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otáčky </a:t>
            </a:r>
            <a:r>
              <a:rPr lang="cs-CZ" dirty="0">
                <a:latin typeface="Arial" pitchFamily="34" charset="0"/>
                <a:cs typeface="Arial" pitchFamily="34" charset="0"/>
              </a:rPr>
              <a:t>brousicího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vřetena </a:t>
            </a:r>
            <a:r>
              <a:rPr lang="cs-CZ" dirty="0">
                <a:latin typeface="Arial" pitchFamily="34" charset="0"/>
                <a:cs typeface="Arial" pitchFamily="34" charset="0"/>
              </a:rPr>
              <a:t>musí volit tak, aby pracovní obvodová rychlost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kotouče </a:t>
            </a:r>
            <a:r>
              <a:rPr lang="cs-CZ" dirty="0">
                <a:latin typeface="Arial" pitchFamily="34" charset="0"/>
                <a:cs typeface="Arial" pitchFamily="34" charset="0"/>
              </a:rPr>
              <a:t>nebyla vetší, než dovolují údaje na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kotouči. Na </a:t>
            </a:r>
            <a:r>
              <a:rPr lang="cs-CZ" dirty="0">
                <a:latin typeface="Arial" pitchFamily="34" charset="0"/>
                <a:cs typeface="Arial" pitchFamily="34" charset="0"/>
              </a:rPr>
              <a:t>bruskách, na jejichž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vřeteno </a:t>
            </a:r>
            <a:r>
              <a:rPr lang="cs-CZ" dirty="0">
                <a:latin typeface="Arial" pitchFamily="34" charset="0"/>
                <a:cs typeface="Arial" pitchFamily="34" charset="0"/>
              </a:rPr>
              <a:t>se mohou upínat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kotouče různých průměru, </a:t>
            </a:r>
            <a:r>
              <a:rPr lang="cs-CZ" dirty="0">
                <a:latin typeface="Arial" pitchFamily="34" charset="0"/>
                <a:cs typeface="Arial" pitchFamily="34" charset="0"/>
              </a:rPr>
              <a:t>musí být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připevněn </a:t>
            </a:r>
            <a:r>
              <a:rPr lang="cs-CZ" dirty="0">
                <a:latin typeface="Arial" pitchFamily="34" charset="0"/>
                <a:cs typeface="Arial" pitchFamily="34" charset="0"/>
              </a:rPr>
              <a:t>štítek se správným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počtem otáček </a:t>
            </a:r>
            <a:r>
              <a:rPr lang="cs-CZ" dirty="0">
                <a:latin typeface="Arial" pitchFamily="34" charset="0"/>
                <a:cs typeface="Arial" pitchFamily="34" charset="0"/>
              </a:rPr>
              <a:t>pro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různé průměry kotoučů. </a:t>
            </a:r>
            <a:r>
              <a:rPr lang="cs-CZ" dirty="0">
                <a:latin typeface="Arial" pitchFamily="34" charset="0"/>
                <a:cs typeface="Arial" pitchFamily="34" charset="0"/>
              </a:rPr>
              <a:t>Musí se použít pouze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otáčky </a:t>
            </a:r>
            <a:r>
              <a:rPr lang="cs-CZ" dirty="0">
                <a:latin typeface="Arial" pitchFamily="34" charset="0"/>
                <a:cs typeface="Arial" pitchFamily="34" charset="0"/>
              </a:rPr>
              <a:t>odpovídající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kotouči </a:t>
            </a:r>
            <a:r>
              <a:rPr lang="cs-CZ" dirty="0">
                <a:latin typeface="Arial" pitchFamily="34" charset="0"/>
                <a:cs typeface="Arial" pitchFamily="34" charset="0"/>
              </a:rPr>
              <a:t>s nižšími dovolenými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otáčkami.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04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340768"/>
            <a:ext cx="792088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r>
              <a:rPr lang="cs-CZ" sz="1800" dirty="0" smtClean="0">
                <a:latin typeface="Arial" pitchFamily="34" charset="0"/>
                <a:cs typeface="Arial" pitchFamily="34" charset="0"/>
              </a:rPr>
              <a:t>HUMÁR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, A. </a:t>
            </a:r>
            <a:r>
              <a:rPr lang="cs-CZ" sz="1800" i="1" dirty="0">
                <a:latin typeface="Arial" pitchFamily="34" charset="0"/>
                <a:cs typeface="Arial" pitchFamily="34" charset="0"/>
              </a:rPr>
              <a:t>TECHNOLOGIE I TECHNOLOGIE OBRÁBĚNÍ – 2. část.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Studijní opory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pro magisterskou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formu studia "Strojírenská technologie". Brno: VUT Brně, Fakulta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strojního inženýrství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, 2004. 94 s. 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800" dirty="0" smtClean="0">
                <a:latin typeface="Arial" pitchFamily="34" charset="0"/>
                <a:cs typeface="Arial" pitchFamily="34" charset="0"/>
                <a:hlinkClick r:id="rId2"/>
              </a:rPr>
              <a:t>http</a:t>
            </a:r>
            <a:r>
              <a:rPr lang="cs-CZ" sz="1800" dirty="0"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cs-CZ" sz="1800" dirty="0" smtClean="0">
                <a:latin typeface="Arial" pitchFamily="34" charset="0"/>
                <a:cs typeface="Arial" pitchFamily="34" charset="0"/>
                <a:hlinkClick r:id="rId2"/>
              </a:rPr>
              <a:t>www.fme.vutbr.cz/opory/pdf/TI_TO-2cast.pdf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800" dirty="0" err="1" smtClean="0">
                <a:latin typeface="Arial" pitchFamily="34" charset="0"/>
                <a:cs typeface="Arial" pitchFamily="34" charset="0"/>
              </a:rPr>
              <a:t>Frischherz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800" dirty="0" err="1" smtClean="0">
                <a:latin typeface="Arial" pitchFamily="34" charset="0"/>
                <a:cs typeface="Arial" pitchFamily="34" charset="0"/>
              </a:rPr>
              <a:t>Skop,Knourek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. Technologie zpracování kovů, SNTL Praha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1996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Obrázky:</a:t>
            </a:r>
          </a:p>
          <a:p>
            <a:r>
              <a:rPr lang="cs-CZ" sz="1800" dirty="0" smtClean="0">
                <a:latin typeface="Arial" pitchFamily="34" charset="0"/>
                <a:cs typeface="Arial" pitchFamily="34" charset="0"/>
                <a:hlinkClick r:id="rId3"/>
              </a:rPr>
              <a:t>http</a:t>
            </a:r>
            <a:r>
              <a:rPr lang="cs-CZ" sz="1800" dirty="0">
                <a:latin typeface="Arial" pitchFamily="34" charset="0"/>
                <a:cs typeface="Arial" pitchFamily="34" charset="0"/>
                <a:hlinkClick r:id="rId3"/>
              </a:rPr>
              <a:t>://www.rdmo.cz/cz/inv/brand/pqrs/476/3794</a:t>
            </a:r>
            <a:r>
              <a:rPr lang="cs-CZ" sz="18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800" dirty="0">
                <a:latin typeface="Arial" pitchFamily="34" charset="0"/>
                <a:cs typeface="Arial" pitchFamily="34" charset="0"/>
                <a:hlinkClick r:id="rId4"/>
              </a:rPr>
              <a:t>http://stroje.hyperinzerce.cz/kovoobrabeci-brusky/inzerat/6445698-hrotova-bruska-bhu-32-650-po-go-nabidka-slovensko</a:t>
            </a:r>
            <a:r>
              <a:rPr lang="cs-CZ" sz="1800" dirty="0" smtClean="0">
                <a:latin typeface="Arial" pitchFamily="34" charset="0"/>
                <a:cs typeface="Arial" pitchFamily="34" charset="0"/>
                <a:hlinkClick r:id="rId4"/>
              </a:rPr>
              <a:t>/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800">
                <a:latin typeface="Arial" pitchFamily="34" charset="0"/>
                <a:cs typeface="Arial" pitchFamily="34" charset="0"/>
                <a:hlinkClick r:id="rId5"/>
              </a:rPr>
              <a:t>http</a:t>
            </a:r>
            <a:r>
              <a:rPr lang="cs-CZ" sz="1800">
                <a:latin typeface="Arial" pitchFamily="34" charset="0"/>
                <a:cs typeface="Arial" pitchFamily="34" charset="0"/>
                <a:hlinkClick r:id="rId5"/>
              </a:rPr>
              <a:t>://</a:t>
            </a:r>
            <a:r>
              <a:rPr lang="cs-CZ" sz="1800" smtClean="0">
                <a:latin typeface="Arial" pitchFamily="34" charset="0"/>
                <a:cs typeface="Arial" pitchFamily="34" charset="0"/>
                <a:hlinkClick r:id="rId5"/>
              </a:rPr>
              <a:t>naradi-sv.cz/czech/brh_20.php</a:t>
            </a:r>
            <a:endParaRPr lang="cs-CZ" sz="1800" smtClean="0">
              <a:latin typeface="Arial" pitchFamily="34" charset="0"/>
              <a:cs typeface="Arial" pitchFamily="34" charset="0"/>
            </a:endParaRPr>
          </a:p>
          <a:p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endParaRPr lang="cs-CZ" sz="1800" dirty="0" smtClean="0"/>
          </a:p>
          <a:p>
            <a:endParaRPr lang="cs-CZ" sz="18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759380" y="551028"/>
            <a:ext cx="7528800" cy="573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Broušení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1127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434</TotalTime>
  <Words>1016</Words>
  <Application>Microsoft Office PowerPoint</Application>
  <PresentationFormat>Předvádění na obrazovce (4:3)</PresentationFormat>
  <Paragraphs>131</Paragraphs>
  <Slides>19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Austin</vt:lpstr>
      <vt:lpstr>Broušení</vt:lpstr>
      <vt:lpstr>Výukový materiál</vt:lpstr>
      <vt:lpstr>Prezentace aplikace PowerPoint</vt:lpstr>
      <vt:lpstr>Broušení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Broušení</vt:lpstr>
      <vt:lpstr>Broušení</vt:lpstr>
      <vt:lpstr>Broušení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Soustružení</dc:title>
  <dc:creator>Leopold Voharek</dc:creator>
  <cp:lastModifiedBy>Leopold Voharek</cp:lastModifiedBy>
  <cp:revision>50</cp:revision>
  <dcterms:created xsi:type="dcterms:W3CDTF">2012-03-26T17:56:50Z</dcterms:created>
  <dcterms:modified xsi:type="dcterms:W3CDTF">2013-06-03T13:46:47Z</dcterms:modified>
</cp:coreProperties>
</file>