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330" y="-192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5001DED5-83B4-4EDE-85CE-D009B04EC77A}" type="slidenum">
              <a:rPr/>
              <a:pPr marL="0" marR="0" lvl="0" indent="0" algn="r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/>
              </a:pPr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57236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E2E56584-E86F-4236-8E63-BF61F225AFEE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2430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923682"/>
            <a:ext cx="10080625" cy="251989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4757" y="5569496"/>
            <a:ext cx="6214412" cy="972373"/>
          </a:xfrm>
        </p:spPr>
        <p:txBody>
          <a:bodyPr>
            <a:normAutofit/>
          </a:bodyPr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82496B7-EDF5-4A64-8122-B65BD4DADD4D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1327" y="3452770"/>
            <a:ext cx="7910326" cy="1976635"/>
          </a:xfrm>
          <a:effectLst/>
        </p:spPr>
        <p:txBody>
          <a:bodyPr>
            <a:noAutofit/>
          </a:bodyPr>
          <a:lstStyle>
            <a:lvl1pPr marL="705560" indent="-503972" algn="l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9F4DD12-DE1C-42D1-9FE4-F609B2EFA803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260078" y="806366"/>
            <a:ext cx="7056438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923682"/>
            <a:ext cx="10080625" cy="251989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1456" y="2394942"/>
            <a:ext cx="6577835" cy="2671290"/>
          </a:xfrm>
          <a:effectLst/>
        </p:spPr>
        <p:txBody>
          <a:bodyPr anchor="b"/>
          <a:lstStyle>
            <a:lvl1pPr algn="r">
              <a:defRPr sz="51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29597" y="5078928"/>
            <a:ext cx="6582055" cy="920940"/>
          </a:xfrm>
        </p:spPr>
        <p:txBody>
          <a:bodyPr anchor="t"/>
          <a:lstStyle>
            <a:lvl1pPr marL="0" indent="0" algn="r">
              <a:buNone/>
              <a:defRPr sz="2200">
                <a:solidFill>
                  <a:schemeClr val="tx2"/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91C5B07-9A01-4DA6-9BA9-1F9CB4DD4E44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72792AC-8CD2-4822-9B22-CBF982033BA9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60077" y="806364"/>
            <a:ext cx="3689509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20957" y="806366"/>
            <a:ext cx="3689509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0078" y="806365"/>
            <a:ext cx="3689509" cy="70521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74902" y="1543601"/>
            <a:ext cx="3689509" cy="302387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3328" y="806365"/>
            <a:ext cx="3689509" cy="70521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marL="0" lvl="0" indent="0" algn="ctr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0817" y="1542174"/>
            <a:ext cx="3689509" cy="302387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FAA7638-3B24-416A-8479-720F397973B6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06954C1-A1ED-4F45-9330-EF85CE391F44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5B8BD13-6F18-4CFF-A810-7110CF363E8D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5045" y="2435896"/>
            <a:ext cx="4008531" cy="1387255"/>
          </a:xfrm>
          <a:effectLst/>
        </p:spPr>
        <p:txBody>
          <a:bodyPr anchor="b">
            <a:noAutofit/>
          </a:bodyPr>
          <a:lstStyle>
            <a:lvl1pPr marL="251986" indent="-251986" algn="l">
              <a:defRPr sz="31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4032" y="806366"/>
            <a:ext cx="4428557" cy="5395533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5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85956" y="3855679"/>
            <a:ext cx="3735762" cy="2358422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B4CFED6-141E-4767-B4BD-6C1D836B6121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923682"/>
            <a:ext cx="10080625" cy="251989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3570" y="1259946"/>
            <a:ext cx="4536281" cy="3447827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2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7810" y="1113874"/>
            <a:ext cx="4072504" cy="2384329"/>
          </a:xfrm>
        </p:spPr>
        <p:txBody>
          <a:bodyPr anchor="b"/>
          <a:lstStyle>
            <a:lvl1pPr marL="201589" indent="-201589">
              <a:buFont typeface="Georgia" pitchFamily="18" charset="0"/>
              <a:buChar char="*"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2F8DBDA-A742-42AD-8EE2-F429095D1EFA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763" y="4921197"/>
            <a:ext cx="7037407" cy="1259946"/>
          </a:xfrm>
        </p:spPr>
        <p:txBody>
          <a:bodyPr anchor="b">
            <a:noAutofit/>
          </a:bodyPr>
          <a:lstStyle>
            <a:lvl1pPr algn="l">
              <a:defRPr sz="51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00130" y="806364"/>
            <a:ext cx="7056438" cy="383023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5E8281A-BE0B-4EE7-9DB0-FA44EA6AE3F4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71938" y="415041"/>
            <a:ext cx="2268141" cy="577429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64604" y="806365"/>
            <a:ext cx="5323954" cy="539553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0278ECB-EEBF-4A01-8FC4-D287B942B736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627758"/>
            <a:ext cx="10080625" cy="1931917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0080625" cy="5627758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4153857"/>
            <a:ext cx="10080625" cy="251989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76977" y="4819505"/>
            <a:ext cx="7179591" cy="1259946"/>
          </a:xfrm>
          <a:prstGeom prst="rect">
            <a:avLst/>
          </a:prstGeom>
          <a:effectLst/>
        </p:spPr>
        <p:txBody>
          <a:bodyPr vert="horz" lIns="100794" tIns="50397" rIns="100794" bIns="50397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0078" y="807181"/>
            <a:ext cx="7056438" cy="3830235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04422" y="6803708"/>
            <a:ext cx="2772172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4031" y="6803708"/>
            <a:ext cx="3696230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00260" y="6803708"/>
            <a:ext cx="2016125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ctr">
              <a:defRPr sz="13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fld id="{430D9CC7-7874-419A-8E16-6EFBC45B8F90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52780" indent="-352780" algn="r" defTabSz="1007943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51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1986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04766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7149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9532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32074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34456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167078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19858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852479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60841" y="827509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511920" y="2764176"/>
            <a:ext cx="66967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>
                <a:solidFill>
                  <a:srgbClr val="FFC000"/>
                </a:solidFill>
              </a:rPr>
              <a:t>Mgr. </a:t>
            </a:r>
            <a:r>
              <a:rPr lang="cs-CZ" i="1" dirty="0" smtClean="0">
                <a:solidFill>
                  <a:srgbClr val="FFC000"/>
                </a:solidFill>
              </a:rPr>
              <a:t>Zuzana Drábková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Číslo projektu: CZ.1.07/1.4.00/21.3235</a:t>
            </a:r>
          </a:p>
          <a:p>
            <a:pPr>
              <a:defRPr/>
            </a:pPr>
            <a:r>
              <a:rPr lang="cs-CZ" dirty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5A_11_Vyjmenovaná slova po V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Slovní zásoba a pravopis v 1. – 3. ročníku ZŠ</a:t>
            </a:r>
            <a:endParaRPr lang="en-GB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Žáci řadí vyjmenovaná slova podle pořadí</a:t>
            </a:r>
            <a:r>
              <a:rPr lang="cs-CZ" dirty="0" smtClean="0"/>
              <a:t>. Doplňují </a:t>
            </a:r>
            <a:r>
              <a:rPr lang="cs-CZ" dirty="0" smtClean="0"/>
              <a:t>slova příbuzná k vyjmenovaným slovům</a:t>
            </a:r>
            <a:r>
              <a:rPr lang="cs-CZ" dirty="0" smtClean="0"/>
              <a:t>. Doplňují </a:t>
            </a:r>
            <a:r>
              <a:rPr lang="cs-CZ" dirty="0" smtClean="0"/>
              <a:t>tvar výt/vít</a:t>
            </a:r>
            <a:r>
              <a:rPr lang="cs-CZ" dirty="0" smtClean="0"/>
              <a:t>. Vyhledávají </a:t>
            </a:r>
            <a:r>
              <a:rPr lang="cs-CZ" dirty="0" smtClean="0"/>
              <a:t>slova podobného významu</a:t>
            </a:r>
            <a:r>
              <a:rPr lang="cs-CZ" dirty="0" smtClean="0"/>
              <a:t>. Vymýšlí </a:t>
            </a:r>
            <a:r>
              <a:rPr lang="cs-CZ" dirty="0" smtClean="0"/>
              <a:t>slova </a:t>
            </a:r>
            <a:r>
              <a:rPr lang="cs-CZ" dirty="0" smtClean="0"/>
              <a:t>                           s </a:t>
            </a:r>
            <a:r>
              <a:rPr lang="cs-CZ" dirty="0" smtClean="0"/>
              <a:t>předponou vy/</a:t>
            </a:r>
            <a:r>
              <a:rPr lang="cs-CZ" dirty="0" err="1" smtClean="0"/>
              <a:t>vý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Anotace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21656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Vyjmenovaná slova po v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989513"/>
          </a:xfrm>
        </p:spPr>
        <p:txBody>
          <a:bodyPr>
            <a:normAutofit lnSpcReduction="10000"/>
          </a:bodyPr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Napiš vyjmenovaná slova podle pořadí</a:t>
            </a:r>
          </a:p>
          <a:p>
            <a:pPr lvl="0"/>
            <a:r>
              <a:rPr lang="cs-CZ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989513"/>
          </a:xfrm>
        </p:spPr>
        <p:txBody>
          <a:bodyPr>
            <a:normAutofit fontScale="92500" lnSpcReduction="20000"/>
          </a:bodyPr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Pod vyjmenovaná slova pište slova příbuzná</a:t>
            </a:r>
          </a:p>
          <a:p>
            <a:pPr lvl="0"/>
            <a:endParaRPr lang="cs-CZ"/>
          </a:p>
          <a:p>
            <a:pPr lvl="0"/>
            <a:r>
              <a:rPr lang="cs-CZ"/>
              <a:t>výskat			zvykat			vydra			žvýkat</a:t>
            </a:r>
          </a:p>
          <a:p>
            <a:pPr lvl="0"/>
            <a:r>
              <a:rPr lang="cs-CZ"/>
              <a:t>_____			_____			_____			_____</a:t>
            </a:r>
          </a:p>
          <a:p>
            <a:pPr lvl="0"/>
            <a:r>
              <a:rPr lang="cs-CZ"/>
              <a:t>_____			_____			_____			_____</a:t>
            </a:r>
          </a:p>
          <a:p>
            <a:pPr lvl="0"/>
            <a:r>
              <a:rPr lang="cs-CZ"/>
              <a:t>_____			_____			_____			_____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295897" y="683494"/>
            <a:ext cx="5832648" cy="1152127"/>
          </a:xfrm>
        </p:spPr>
        <p:txBody>
          <a:bodyPr/>
          <a:lstStyle/>
          <a:p>
            <a:r>
              <a:rPr lang="cs-CZ" sz="2800" dirty="0" smtClean="0"/>
              <a:t>Červenou barvou vyznačte rámečky s dobrými návyky.</a:t>
            </a:r>
            <a:endParaRPr lang="cs-CZ" sz="28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03182891"/>
              </p:ext>
            </p:extLst>
          </p:nvPr>
        </p:nvGraphicFramePr>
        <p:xfrm>
          <a:off x="1655936" y="2843733"/>
          <a:ext cx="6720417" cy="252028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240139"/>
                <a:gridCol w="2240139"/>
                <a:gridCol w="2240139"/>
              </a:tblGrid>
              <a:tr h="1260140">
                <a:tc>
                  <a:txBody>
                    <a:bodyPr/>
                    <a:lstStyle/>
                    <a:p>
                      <a:r>
                        <a:rPr lang="cs-CZ" dirty="0" smtClean="0"/>
                        <a:t>Zdravení dospělých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Kouření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Okusování nehtů</a:t>
                      </a:r>
                      <a:endParaRPr lang="cs-CZ" dirty="0"/>
                    </a:p>
                  </a:txBody>
                  <a:tcPr/>
                </a:tc>
              </a:tr>
              <a:tr h="1260140">
                <a:tc>
                  <a:txBody>
                    <a:bodyPr/>
                    <a:lstStyle/>
                    <a:p>
                      <a:r>
                        <a:rPr lang="cs-CZ" dirty="0" smtClean="0"/>
                        <a:t>Udržování</a:t>
                      </a:r>
                      <a:r>
                        <a:rPr lang="cs-CZ" baseline="0" dirty="0" smtClean="0"/>
                        <a:t> pořádku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Mytí rukou před jídlem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Pomáhaní</a:t>
                      </a:r>
                      <a:r>
                        <a:rPr lang="cs-CZ" baseline="0" dirty="0" smtClean="0"/>
                        <a:t> starším lidem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989513"/>
          </a:xfrm>
        </p:spPr>
        <p:txBody>
          <a:bodyPr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dirty="0"/>
              <a:t>Doplň vhodný tvar výt / vít.</a:t>
            </a:r>
          </a:p>
          <a:p>
            <a:pPr lvl="0"/>
            <a:endParaRPr lang="cs-CZ" sz="2400" dirty="0"/>
          </a:p>
          <a:p>
            <a:pPr lvl="0"/>
            <a:r>
              <a:rPr lang="cs-CZ" sz="2400" dirty="0"/>
              <a:t>Věnec se </a:t>
            </a:r>
            <a:r>
              <a:rPr lang="cs-CZ" sz="2400" dirty="0" smtClean="0"/>
              <a:t>často </a:t>
            </a:r>
            <a:r>
              <a:rPr lang="cs-CZ" sz="2400" dirty="0"/>
              <a:t>______ z pampelišek.</a:t>
            </a:r>
          </a:p>
          <a:p>
            <a:pPr lvl="0"/>
            <a:endParaRPr lang="cs-CZ" sz="2400" dirty="0"/>
          </a:p>
          <a:p>
            <a:pPr lvl="0"/>
            <a:r>
              <a:rPr lang="cs-CZ" sz="2400" dirty="0"/>
              <a:t>Květinářka ______ věnec.</a:t>
            </a:r>
          </a:p>
          <a:p>
            <a:pPr lvl="0"/>
            <a:endParaRPr lang="cs-CZ" sz="2400" dirty="0"/>
          </a:p>
          <a:p>
            <a:pPr lvl="0"/>
            <a:r>
              <a:rPr lang="cs-CZ" sz="2400" dirty="0"/>
              <a:t>Pes Rek rád ______ na měsíc</a:t>
            </a:r>
          </a:p>
        </p:txBody>
      </p:sp>
      <p:sp>
        <p:nvSpPr>
          <p:cNvPr id="6" name="Veselý obličej 5"/>
          <p:cNvSpPr/>
          <p:nvPr/>
        </p:nvSpPr>
        <p:spPr>
          <a:xfrm>
            <a:off x="6480472" y="2843733"/>
            <a:ext cx="2786608" cy="27363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41456" y="827510"/>
            <a:ext cx="6577835" cy="1368151"/>
          </a:xfrm>
        </p:spPr>
        <p:txBody>
          <a:bodyPr/>
          <a:lstStyle/>
          <a:p>
            <a:r>
              <a:rPr lang="cs-CZ" sz="3200" dirty="0" smtClean="0"/>
              <a:t>Vymysli co nejvíc slov </a:t>
            </a:r>
            <a:r>
              <a:rPr lang="cs-CZ" sz="3200" dirty="0" smtClean="0"/>
              <a:t>                          s </a:t>
            </a:r>
            <a:r>
              <a:rPr lang="cs-CZ" sz="3200" dirty="0" smtClean="0"/>
              <a:t>předponou VY/VÝ a napiš je.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9792" y="2555701"/>
            <a:ext cx="9361040" cy="4032448"/>
          </a:xfrm>
        </p:spPr>
        <p:txBody>
          <a:bodyPr/>
          <a:lstStyle/>
          <a:p>
            <a:pPr algn="l"/>
            <a:r>
              <a:rPr lang="cs-CZ" dirty="0" smtClean="0"/>
              <a:t>Slova s předponou VY                                         Slova s předponou VÝ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52696122"/>
              </p:ext>
            </p:extLst>
          </p:nvPr>
        </p:nvGraphicFramePr>
        <p:xfrm>
          <a:off x="431800" y="3275781"/>
          <a:ext cx="3792257" cy="38884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92257"/>
              </a:tblGrid>
              <a:tr h="77768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7768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768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768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768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21456560"/>
              </p:ext>
            </p:extLst>
          </p:nvPr>
        </p:nvGraphicFramePr>
        <p:xfrm>
          <a:off x="5760392" y="3275781"/>
          <a:ext cx="3720249" cy="3816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20249"/>
              </a:tblGrid>
              <a:tr h="763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632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32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32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3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916106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27944" y="755501"/>
            <a:ext cx="7179591" cy="1080120"/>
          </a:xfrm>
        </p:spPr>
        <p:txBody>
          <a:bodyPr/>
          <a:lstStyle/>
          <a:p>
            <a:r>
              <a:rPr lang="cs-CZ" sz="3200" dirty="0" smtClean="0"/>
              <a:t>Najdi a spoj slova podobného významu.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870007"/>
              </p:ext>
            </p:extLst>
          </p:nvPr>
        </p:nvGraphicFramePr>
        <p:xfrm>
          <a:off x="1799952" y="2123653"/>
          <a:ext cx="6720418" cy="48965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0209"/>
                <a:gridCol w="3360209"/>
              </a:tblGrid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V _ jevený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Zv _ tězit</a:t>
                      </a:r>
                      <a:endParaRPr lang="cs-CZ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V _ hružka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_ sledek</a:t>
                      </a:r>
                      <a:endParaRPr lang="cs-CZ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V _ hrát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_ bití</a:t>
                      </a:r>
                      <a:endParaRPr lang="cs-CZ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V _</a:t>
                      </a:r>
                      <a:r>
                        <a:rPr lang="cs-CZ" baseline="0" dirty="0" smtClean="0"/>
                        <a:t> hublý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_ děšený</a:t>
                      </a:r>
                      <a:endParaRPr lang="cs-CZ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V_</a:t>
                      </a:r>
                      <a:r>
                        <a:rPr lang="cs-CZ" baseline="0" dirty="0" smtClean="0"/>
                        <a:t> prask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_ straha</a:t>
                      </a:r>
                      <a:endParaRPr lang="cs-CZ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r>
                        <a:rPr lang="cs-CZ" baseline="0" dirty="0" smtClean="0"/>
                        <a:t> _ počet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Silny</a:t>
                      </a:r>
                      <a:r>
                        <a:rPr lang="cs-CZ" baseline="0" dirty="0" smtClean="0"/>
                        <a:t> v _ tr</a:t>
                      </a:r>
                      <a:endParaRPr lang="cs-CZ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V _ chřice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Jubileum </a:t>
                      </a:r>
                      <a:endParaRPr lang="cs-CZ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V _</a:t>
                      </a:r>
                      <a:r>
                        <a:rPr lang="cs-CZ" baseline="0" dirty="0" smtClean="0"/>
                        <a:t> ročí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_ žle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48690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55936" y="827509"/>
            <a:ext cx="7179591" cy="976556"/>
          </a:xfrm>
        </p:spPr>
        <p:txBody>
          <a:bodyPr/>
          <a:lstStyle/>
          <a:p>
            <a:r>
              <a:rPr lang="cs-CZ" sz="3200" dirty="0" smtClean="0"/>
              <a:t>Pomoz Viktorii zabalit na pěveckou soutěž.Doplň i/y, í/ý.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6814671"/>
              </p:ext>
            </p:extLst>
          </p:nvPr>
        </p:nvGraphicFramePr>
        <p:xfrm>
          <a:off x="1727944" y="2627709"/>
          <a:ext cx="6720417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0139"/>
                <a:gridCol w="2240139"/>
                <a:gridCol w="2240139"/>
              </a:tblGrid>
              <a:tr h="1440160">
                <a:tc>
                  <a:txBody>
                    <a:bodyPr/>
                    <a:lstStyle/>
                    <a:p>
                      <a:r>
                        <a:rPr lang="cs-CZ" dirty="0" smtClean="0"/>
                        <a:t>žv_kačky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v_tamíny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v_zitky</a:t>
                      </a:r>
                      <a:endParaRPr lang="cs-CZ" dirty="0"/>
                    </a:p>
                  </a:txBody>
                  <a:tcPr/>
                </a:tc>
              </a:tr>
              <a:tr h="1440160">
                <a:tc>
                  <a:txBody>
                    <a:bodyPr/>
                    <a:lstStyle/>
                    <a:p>
                      <a:r>
                        <a:rPr lang="cs-CZ" dirty="0" smtClean="0"/>
                        <a:t>v_soušeč</a:t>
                      </a:r>
                      <a:r>
                        <a:rPr lang="cs-CZ" baseline="0" dirty="0" smtClean="0"/>
                        <a:t> vlasů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šaty s v_střihem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boty s v_sokými podpatky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50630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63848" y="1547589"/>
            <a:ext cx="7910326" cy="1976635"/>
          </a:xfrm>
        </p:spPr>
        <p:txBody>
          <a:bodyPr/>
          <a:lstStyle/>
          <a:p>
            <a:r>
              <a:rPr lang="cs-CZ" sz="3200" dirty="0" smtClean="0"/>
              <a:t>Citace </a:t>
            </a:r>
            <a:endParaRPr lang="cs-CZ" sz="32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Text – vlastní tvorba autora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9924633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85</TotalTime>
  <Words>218</Words>
  <Application>Microsoft Office PowerPoint</Application>
  <PresentationFormat>Vlastní</PresentationFormat>
  <Paragraphs>59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Snímek 1</vt:lpstr>
      <vt:lpstr>Anotace </vt:lpstr>
      <vt:lpstr>Vyjmenovaná slova po v</vt:lpstr>
      <vt:lpstr>Snímek 4</vt:lpstr>
      <vt:lpstr>Červenou barvou vyznačte rámečky s dobrými návyky.</vt:lpstr>
      <vt:lpstr>Snímek 6</vt:lpstr>
      <vt:lpstr>Vymysli co nejvíc slov                           s předponou VY/VÝ a napiš je.</vt:lpstr>
      <vt:lpstr>Najdi a spoj slova podobného významu.</vt:lpstr>
      <vt:lpstr>Pomoz Viktorii zabalit na pěveckou soutěž.Doplň i/y, í/ý.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Liborek</dc:creator>
  <cp:lastModifiedBy>Dum</cp:lastModifiedBy>
  <cp:revision>14</cp:revision>
  <dcterms:created xsi:type="dcterms:W3CDTF">2013-06-02T11:36:21Z</dcterms:created>
  <dcterms:modified xsi:type="dcterms:W3CDTF">2013-06-04T06:55:10Z</dcterms:modified>
</cp:coreProperties>
</file>