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6" r:id="rId3"/>
    <p:sldId id="257" r:id="rId4"/>
    <p:sldId id="258" r:id="rId5"/>
    <p:sldId id="259" r:id="rId6"/>
    <p:sldId id="260" r:id="rId7"/>
    <p:sldId id="261" r:id="rId8"/>
    <p:sldId id="262" r:id="rId9"/>
    <p:sldId id="263" r:id="rId10"/>
    <p:sldId id="264" r:id="rId11"/>
    <p:sldId id="265" r:id="rId12"/>
    <p:sldId id="267"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2" autoAdjust="0"/>
    <p:restoredTop sz="94660"/>
  </p:normalViewPr>
  <p:slideViewPr>
    <p:cSldViewPr>
      <p:cViewPr varScale="1">
        <p:scale>
          <a:sx n="69" d="100"/>
          <a:sy n="69" d="100"/>
        </p:scale>
        <p:origin x="-142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a:t>
          </a:r>
          <a:r>
            <a:rPr lang="cs-CZ" sz="1600" baseline="0" dirty="0" smtClean="0"/>
            <a:t> VY_32_Český jazyk_6_Slovní druhy ZŠ praktická</a:t>
          </a:r>
          <a:r>
            <a:rPr lang="cs-CZ" sz="1600" baseline="0" smtClean="0"/>
            <a:t>, 8.r</a:t>
          </a:r>
          <a:r>
            <a:rPr lang="cs-CZ" sz="1600" baseline="0" dirty="0" smtClean="0"/>
            <a:t>. -</a:t>
          </a:r>
          <a:r>
            <a:rPr lang="cs-CZ" sz="1600" dirty="0" smtClean="0"/>
            <a:t>TEMA: Číslovky - procvičování</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ZŠ Kopřivnice, Štramberská 189, příspěvková organizace</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Aleš </a:t>
          </a:r>
          <a:r>
            <a:rPr lang="cs-CZ" sz="1600" dirty="0" err="1" smtClean="0"/>
            <a:t>Jarolím</a:t>
          </a:r>
          <a:endParaRPr lang="cs-CZ" sz="1600" dirty="0" smtClean="0"/>
        </a:p>
        <a:p>
          <a:pPr algn="l" rtl="0"/>
          <a:r>
            <a:rPr lang="cs-CZ" sz="1600" dirty="0" smtClean="0"/>
            <a:t>VYTVOŘENO: 1. 5.2013</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4C35D32F-0EAB-4CD7-82EE-45574DC2A586}">
      <dgm:prSet custT="1"/>
      <dgm:spPr/>
      <dgm:t>
        <a:bodyPr/>
        <a:lstStyle/>
        <a:p>
          <a:pPr algn="l" rtl="0"/>
          <a:r>
            <a:rPr lang="cs-CZ" sz="2000" dirty="0" smtClean="0"/>
            <a:t>ČÍSLO PROJEKTU:  CZ. 1. 07 /1.4.00/21.1737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4"/>
      <dgm:spPr/>
      <dgm:t>
        <a:bodyPr/>
        <a:lstStyle/>
        <a:p>
          <a:endParaRPr lang="cs-CZ"/>
        </a:p>
      </dgm:t>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4"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4"/>
      <dgm:spPr/>
    </dgm:pt>
    <dgm:pt modelId="{A52A0455-90FF-4808-ABD0-F02540D31D5A}" type="pres">
      <dgm:prSet presAssocID="{D1B46980-6531-4606-95E6-44980827E919}" presName="circle2" presStyleLbl="node1" presStyleIdx="1" presStyleCnt="4"/>
      <dgm:spPr/>
    </dgm:pt>
    <dgm:pt modelId="{6140AFEC-043D-4C43-A2F9-D0F5331DF3A3}" type="pres">
      <dgm:prSet presAssocID="{D1B46980-6531-4606-95E6-44980827E919}" presName="rect2" presStyleLbl="alignAcc1" presStyleIdx="1" presStyleCnt="4" custLinFactNeighborX="343" custLinFactNeighborY="1845"/>
      <dgm:spPr/>
      <dgm:t>
        <a:bodyPr/>
        <a:lstStyle/>
        <a:p>
          <a:endParaRPr lang="cs-CZ"/>
        </a:p>
      </dgm:t>
    </dgm:pt>
    <dgm:pt modelId="{9358AC05-5D7D-4327-9F80-1AD486AEA664}" type="pres">
      <dgm:prSet presAssocID="{B651F6E3-6281-48DB-9319-2AEAFDAE7572}" presName="vertSpace3" presStyleLbl="node1" presStyleIdx="1" presStyleCnt="4"/>
      <dgm:spPr/>
    </dgm:pt>
    <dgm:pt modelId="{313FC574-E1CD-4FB4-B054-0B805CE0447D}" type="pres">
      <dgm:prSet presAssocID="{B651F6E3-6281-48DB-9319-2AEAFDAE7572}" presName="circle3" presStyleLbl="node1" presStyleIdx="2" presStyleCnt="4"/>
      <dgm:spPr/>
    </dgm:pt>
    <dgm:pt modelId="{619D679B-A015-4ECF-8348-D1034C574F40}" type="pres">
      <dgm:prSet presAssocID="{B651F6E3-6281-48DB-9319-2AEAFDAE7572}" presName="rect3" presStyleLbl="alignAcc1" presStyleIdx="2" presStyleCnt="4"/>
      <dgm:spPr/>
      <dgm:t>
        <a:bodyPr/>
        <a:lstStyle/>
        <a:p>
          <a:endParaRPr lang="cs-CZ"/>
        </a:p>
      </dgm:t>
    </dgm:pt>
    <dgm:pt modelId="{E7F14C03-D67D-4A82-8887-4A41904268DD}" type="pres">
      <dgm:prSet presAssocID="{4C35D32F-0EAB-4CD7-82EE-45574DC2A586}" presName="vertSpace4" presStyleLbl="node1" presStyleIdx="2" presStyleCnt="4"/>
      <dgm:spPr/>
    </dgm:pt>
    <dgm:pt modelId="{D699FC7A-A1D1-4730-93D3-51E197A3376C}" type="pres">
      <dgm:prSet presAssocID="{4C35D32F-0EAB-4CD7-82EE-45574DC2A586}" presName="circle4" presStyleLbl="node1" presStyleIdx="3" presStyleCnt="4"/>
      <dgm:spPr/>
    </dgm:pt>
    <dgm:pt modelId="{66FE7F87-EA69-4EF8-86F8-F43548846DDB}" type="pres">
      <dgm:prSet presAssocID="{4C35D32F-0EAB-4CD7-82EE-45574DC2A586}" presName="rect4" presStyleLbl="alignAcc1" presStyleIdx="3" presStyleCnt="4"/>
      <dgm:spPr/>
      <dgm:t>
        <a:bodyPr/>
        <a:lstStyle/>
        <a:p>
          <a:endParaRPr lang="cs-CZ"/>
        </a:p>
      </dgm:t>
    </dgm:pt>
    <dgm:pt modelId="{AED2198E-93D5-4001-81B4-73124B309672}" type="pres">
      <dgm:prSet presAssocID="{D1D4F407-5343-4D3F-B5B9-D407B03CAEB4}" presName="rect1ParTxNoCh" presStyleLbl="alignAcc1" presStyleIdx="3" presStyleCnt="4">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3" presStyleCnt="4">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3" presStyleCnt="4">
        <dgm:presLayoutVars>
          <dgm:chMax val="1"/>
          <dgm:bulletEnabled val="1"/>
        </dgm:presLayoutVars>
      </dgm:prSet>
      <dgm:spPr/>
      <dgm:t>
        <a:bodyPr/>
        <a:lstStyle/>
        <a:p>
          <a:endParaRPr lang="cs-CZ"/>
        </a:p>
      </dgm:t>
    </dgm:pt>
    <dgm:pt modelId="{4F902384-A84A-417E-997B-6A372FB09A33}" type="pres">
      <dgm:prSet presAssocID="{4C35D32F-0EAB-4CD7-82EE-45574DC2A586}" presName="rect4ParTxNoCh" presStyleLbl="alignAcc1" presStyleIdx="3" presStyleCnt="4">
        <dgm:presLayoutVars>
          <dgm:chMax val="1"/>
          <dgm:bulletEnabled val="1"/>
        </dgm:presLayoutVars>
      </dgm:prSet>
      <dgm:spPr/>
      <dgm:t>
        <a:bodyPr/>
        <a:lstStyle/>
        <a:p>
          <a:endParaRPr lang="cs-CZ"/>
        </a:p>
      </dgm:t>
    </dgm:pt>
  </dgm:ptLst>
  <dgm:cxnLst>
    <dgm:cxn modelId="{0BD28D84-0816-4941-B1D5-0BA253A4EDEF}" type="presOf" srcId="{D1B46980-6531-4606-95E6-44980827E919}" destId="{2BE915AB-18AA-4053-B92C-3BFC9ED204BB}" srcOrd="1" destOrd="0" presId="urn:microsoft.com/office/officeart/2005/8/layout/target3"/>
    <dgm:cxn modelId="{A068ACDC-2083-42EB-8F7C-69F286BC85D1}" type="presOf" srcId="{B651F6E3-6281-48DB-9319-2AEAFDAE7572}" destId="{6BB5E863-4638-4E1D-BFDE-399D028AC4ED}" srcOrd="1" destOrd="0" presId="urn:microsoft.com/office/officeart/2005/8/layout/target3"/>
    <dgm:cxn modelId="{0DC22488-AE73-4851-BAC2-7A093F1FA41C}" type="presOf" srcId="{D1D4F407-5343-4D3F-B5B9-D407B03CAEB4}" destId="{AED2198E-93D5-4001-81B4-73124B309672}"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5A40DBB6-AA17-4072-8508-94BD29427846}" type="presOf" srcId="{B651F6E3-6281-48DB-9319-2AEAFDAE7572}" destId="{619D679B-A015-4ECF-8348-D1034C574F40}" srcOrd="0" destOrd="0" presId="urn:microsoft.com/office/officeart/2005/8/layout/target3"/>
    <dgm:cxn modelId="{2221FB34-310D-4638-ACAE-9ACC709E4926}" srcId="{757F3AB3-0718-4624-B441-E567A8F0AB56}" destId="{4C35D32F-0EAB-4CD7-82EE-45574DC2A586}" srcOrd="3" destOrd="0" parTransId="{A15F02C0-547C-48B3-9D05-E7F145EBF3C4}" sibTransId="{8C5711BF-38F0-4590-B6BC-B3119A33CA2E}"/>
    <dgm:cxn modelId="{EC21489D-A019-4237-ABFC-185EDBA95184}" type="presOf" srcId="{4C35D32F-0EAB-4CD7-82EE-45574DC2A586}" destId="{66FE7F87-EA69-4EF8-86F8-F43548846DDB}" srcOrd="0" destOrd="0" presId="urn:microsoft.com/office/officeart/2005/8/layout/target3"/>
    <dgm:cxn modelId="{E68152DB-8A4D-4FF4-9E2F-C6DE9F5913FC}" type="presOf" srcId="{D1D4F407-5343-4D3F-B5B9-D407B03CAEB4}" destId="{D005CE8C-CC26-4C3E-AC11-E15060ECD759}" srcOrd="0" destOrd="0" presId="urn:microsoft.com/office/officeart/2005/8/layout/target3"/>
    <dgm:cxn modelId="{6B82D763-7B0F-4D28-B658-39FF7B73BCA4}" type="presOf" srcId="{4C35D32F-0EAB-4CD7-82EE-45574DC2A586}" destId="{4F902384-A84A-417E-997B-6A372FB09A33}" srcOrd="1" destOrd="0" presId="urn:microsoft.com/office/officeart/2005/8/layout/target3"/>
    <dgm:cxn modelId="{82BF8103-375A-4A6C-9CBD-FE52DB23E9BD}" type="presOf" srcId="{757F3AB3-0718-4624-B441-E567A8F0AB56}" destId="{333A1088-737F-45CB-B68E-254E46348037}" srcOrd="0" destOrd="0" presId="urn:microsoft.com/office/officeart/2005/8/layout/target3"/>
    <dgm:cxn modelId="{31163E9F-B46A-42F6-980C-3EADF0CF923A}" type="presOf" srcId="{D1B46980-6531-4606-95E6-44980827E919}" destId="{6140AFEC-043D-4C43-A2F9-D0F5331DF3A3}"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2E118F93-473B-4161-A513-82D0D64F0BC5}" type="presParOf" srcId="{333A1088-737F-45CB-B68E-254E46348037}" destId="{F5ABB229-8D3B-4694-996A-96F23CF14429}" srcOrd="0" destOrd="0" presId="urn:microsoft.com/office/officeart/2005/8/layout/target3"/>
    <dgm:cxn modelId="{6E7FF069-AC61-419C-B2EB-412FFAEAB1ED}" type="presParOf" srcId="{333A1088-737F-45CB-B68E-254E46348037}" destId="{F41139FD-01EE-4571-8B17-4FB00FC51163}" srcOrd="1" destOrd="0" presId="urn:microsoft.com/office/officeart/2005/8/layout/target3"/>
    <dgm:cxn modelId="{3EF74082-4D36-4446-8DA3-DF990D36C66A}" type="presParOf" srcId="{333A1088-737F-45CB-B68E-254E46348037}" destId="{D005CE8C-CC26-4C3E-AC11-E15060ECD759}" srcOrd="2" destOrd="0" presId="urn:microsoft.com/office/officeart/2005/8/layout/target3"/>
    <dgm:cxn modelId="{864C5B76-1CA8-4F5C-B40E-869AC690C323}" type="presParOf" srcId="{333A1088-737F-45CB-B68E-254E46348037}" destId="{2C702D82-9B77-49B7-9568-BB8EB47C3372}" srcOrd="3" destOrd="0" presId="urn:microsoft.com/office/officeart/2005/8/layout/target3"/>
    <dgm:cxn modelId="{F22129F1-E540-4B96-87EF-757236E39A3B}" type="presParOf" srcId="{333A1088-737F-45CB-B68E-254E46348037}" destId="{A52A0455-90FF-4808-ABD0-F02540D31D5A}" srcOrd="4" destOrd="0" presId="urn:microsoft.com/office/officeart/2005/8/layout/target3"/>
    <dgm:cxn modelId="{B9EEF042-270C-4586-B1D5-B46FFBFCAA68}" type="presParOf" srcId="{333A1088-737F-45CB-B68E-254E46348037}" destId="{6140AFEC-043D-4C43-A2F9-D0F5331DF3A3}" srcOrd="5" destOrd="0" presId="urn:microsoft.com/office/officeart/2005/8/layout/target3"/>
    <dgm:cxn modelId="{F0CD1669-62D7-4585-BAB7-6C6CBBBA372D}" type="presParOf" srcId="{333A1088-737F-45CB-B68E-254E46348037}" destId="{9358AC05-5D7D-4327-9F80-1AD486AEA664}" srcOrd="6" destOrd="0" presId="urn:microsoft.com/office/officeart/2005/8/layout/target3"/>
    <dgm:cxn modelId="{E0724C9F-5690-435D-B7E9-F4D27B425AED}" type="presParOf" srcId="{333A1088-737F-45CB-B68E-254E46348037}" destId="{313FC574-E1CD-4FB4-B054-0B805CE0447D}" srcOrd="7" destOrd="0" presId="urn:microsoft.com/office/officeart/2005/8/layout/target3"/>
    <dgm:cxn modelId="{4F325E5F-E57E-4541-9399-D4C17E67F2C7}" type="presParOf" srcId="{333A1088-737F-45CB-B68E-254E46348037}" destId="{619D679B-A015-4ECF-8348-D1034C574F40}" srcOrd="8" destOrd="0" presId="urn:microsoft.com/office/officeart/2005/8/layout/target3"/>
    <dgm:cxn modelId="{F41F6C4F-4FA6-404D-B678-15C1CEB036E4}" type="presParOf" srcId="{333A1088-737F-45CB-B68E-254E46348037}" destId="{E7F14C03-D67D-4A82-8887-4A41904268DD}" srcOrd="9" destOrd="0" presId="urn:microsoft.com/office/officeart/2005/8/layout/target3"/>
    <dgm:cxn modelId="{5FAE1765-BFA5-4D0B-97C3-AF332C3D73D8}" type="presParOf" srcId="{333A1088-737F-45CB-B68E-254E46348037}" destId="{D699FC7A-A1D1-4730-93D3-51E197A3376C}" srcOrd="10" destOrd="0" presId="urn:microsoft.com/office/officeart/2005/8/layout/target3"/>
    <dgm:cxn modelId="{38177479-393E-4187-BFB2-4817E8FD1BE9}" type="presParOf" srcId="{333A1088-737F-45CB-B68E-254E46348037}" destId="{66FE7F87-EA69-4EF8-86F8-F43548846DDB}" srcOrd="11" destOrd="0" presId="urn:microsoft.com/office/officeart/2005/8/layout/target3"/>
    <dgm:cxn modelId="{6D9A32F2-FC8B-4066-A976-0B8B602A040E}" type="presParOf" srcId="{333A1088-737F-45CB-B68E-254E46348037}" destId="{AED2198E-93D5-4001-81B4-73124B309672}" srcOrd="12" destOrd="0" presId="urn:microsoft.com/office/officeart/2005/8/layout/target3"/>
    <dgm:cxn modelId="{2FFC502F-2057-4D5D-BA1D-24EF77AC15E3}" type="presParOf" srcId="{333A1088-737F-45CB-B68E-254E46348037}" destId="{2BE915AB-18AA-4053-B92C-3BFC9ED204BB}" srcOrd="13" destOrd="0" presId="urn:microsoft.com/office/officeart/2005/8/layout/target3"/>
    <dgm:cxn modelId="{E1D93F64-FDFF-46F9-8A3E-EA91C4306F1C}" type="presParOf" srcId="{333A1088-737F-45CB-B68E-254E46348037}" destId="{6BB5E863-4638-4E1D-BFDE-399D028AC4ED}" srcOrd="14" destOrd="0" presId="urn:microsoft.com/office/officeart/2005/8/layout/target3"/>
    <dgm:cxn modelId="{E3B62B38-B3BE-4606-9230-DE0D61532F45}" type="presParOf" srcId="{333A1088-737F-45CB-B68E-254E46348037}" destId="{4F902384-A84A-417E-997B-6A372FB09A33}"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ZŠ Kopřivnice, Štramberská 189, příspěvková organizace</a:t>
          </a:r>
          <a:endParaRPr lang="cs-CZ" sz="1600" kern="1200" dirty="0"/>
        </a:p>
      </dsp:txBody>
      <dsp:txXfrm>
        <a:off x="1258000" y="0"/>
        <a:ext cx="6498543" cy="541389"/>
      </dsp:txXfrm>
    </dsp:sp>
    <dsp:sp modelId="{A52A0455-90FF-4808-ABD0-F02540D31D5A}">
      <dsp:nvSpPr>
        <dsp:cNvPr id="0" name=""/>
        <dsp:cNvSpPr/>
      </dsp:nvSpPr>
      <dsp:spPr>
        <a:xfrm>
          <a:off x="334387" y="541389"/>
          <a:ext cx="1878939" cy="187893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273857" y="576055"/>
          <a:ext cx="6498543" cy="187893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Aleš </a:t>
          </a:r>
          <a:r>
            <a:rPr lang="cs-CZ" sz="1600" kern="1200" dirty="0" err="1" smtClean="0"/>
            <a:t>Jarolím</a:t>
          </a:r>
          <a:endParaRPr lang="cs-CZ" sz="1600" kern="1200" dirty="0" smtClean="0"/>
        </a:p>
        <a:p>
          <a:pPr lvl="0" algn="l" defTabSz="711200" rtl="0">
            <a:lnSpc>
              <a:spcPct val="90000"/>
            </a:lnSpc>
            <a:spcBef>
              <a:spcPct val="0"/>
            </a:spcBef>
            <a:spcAft>
              <a:spcPct val="35000"/>
            </a:spcAft>
          </a:pPr>
          <a:r>
            <a:rPr lang="cs-CZ" sz="1600" kern="1200" dirty="0" smtClean="0"/>
            <a:t>VYTVOŘENO: 1. 5.2013</a:t>
          </a:r>
          <a:endParaRPr lang="cs-CZ" sz="1600" kern="1200" dirty="0"/>
        </a:p>
      </dsp:txBody>
      <dsp:txXfrm>
        <a:off x="1273857" y="576055"/>
        <a:ext cx="6498543" cy="541389"/>
      </dsp:txXfrm>
    </dsp:sp>
    <dsp:sp modelId="{313FC574-E1CD-4FB4-B054-0B805CE0447D}">
      <dsp:nvSpPr>
        <dsp:cNvPr id="0" name=""/>
        <dsp:cNvSpPr/>
      </dsp:nvSpPr>
      <dsp:spPr>
        <a:xfrm>
          <a:off x="668774" y="1082778"/>
          <a:ext cx="1210164" cy="121016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9D679B-A015-4ECF-8348-D1034C574F40}">
      <dsp:nvSpPr>
        <dsp:cNvPr id="0" name=""/>
        <dsp:cNvSpPr/>
      </dsp:nvSpPr>
      <dsp:spPr>
        <a:xfrm>
          <a:off x="1273857" y="1082778"/>
          <a:ext cx="6498543" cy="121016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a:t>
          </a:r>
          <a:r>
            <a:rPr lang="cs-CZ" sz="1600" kern="1200" baseline="0" dirty="0" smtClean="0"/>
            <a:t> VY_32_Český jazyk_6_Slovní druhy ZŠ praktická</a:t>
          </a:r>
          <a:r>
            <a:rPr lang="cs-CZ" sz="1600" kern="1200" baseline="0" smtClean="0"/>
            <a:t>, 8.r</a:t>
          </a:r>
          <a:r>
            <a:rPr lang="cs-CZ" sz="1600" kern="1200" baseline="0" dirty="0" smtClean="0"/>
            <a:t>. -</a:t>
          </a:r>
          <a:r>
            <a:rPr lang="cs-CZ" sz="1600" kern="1200" dirty="0" smtClean="0"/>
            <a:t>TEMA: Číslovky - procvičování</a:t>
          </a:r>
          <a:endParaRPr lang="cs-CZ" sz="1600" kern="1200" dirty="0"/>
        </a:p>
      </dsp:txBody>
      <dsp:txXfrm>
        <a:off x="1273857" y="1082778"/>
        <a:ext cx="6498543" cy="541389"/>
      </dsp:txXfrm>
    </dsp:sp>
    <dsp:sp modelId="{D699FC7A-A1D1-4730-93D3-51E197A3376C}">
      <dsp:nvSpPr>
        <dsp:cNvPr id="0" name=""/>
        <dsp:cNvSpPr/>
      </dsp:nvSpPr>
      <dsp:spPr>
        <a:xfrm>
          <a:off x="1003162" y="1624167"/>
          <a:ext cx="541389" cy="54138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FE7F87-EA69-4EF8-86F8-F43548846DDB}">
      <dsp:nvSpPr>
        <dsp:cNvPr id="0" name=""/>
        <dsp:cNvSpPr/>
      </dsp:nvSpPr>
      <dsp:spPr>
        <a:xfrm>
          <a:off x="1273857" y="1624167"/>
          <a:ext cx="6498543" cy="54138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CZ. 1. 07 /1.4.00/21.1737 </a:t>
          </a:r>
          <a:endParaRPr lang="cs-CZ" sz="2000" kern="1200" dirty="0"/>
        </a:p>
      </dsp:txBody>
      <dsp:txXfrm>
        <a:off x="1273857" y="1624167"/>
        <a:ext cx="6498543" cy="541389"/>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04D11A1-21B0-4EEC-B542-CC9B389E0559}" type="datetimeFigureOut">
              <a:rPr lang="cs-CZ" smtClean="0"/>
              <a:t>4.6.2013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68BD328-8A8A-4E2D-9F51-FD4E92EAD506}" type="slidenum">
              <a:rPr lang="cs-CZ" smtClean="0"/>
              <a:t>‹#›</a:t>
            </a:fld>
            <a:endParaRPr lang="cs-CZ"/>
          </a:p>
        </p:txBody>
      </p:sp>
    </p:spTree>
    <p:extLst>
      <p:ext uri="{BB962C8B-B14F-4D97-AF65-F5344CB8AC3E}">
        <p14:creationId xmlns:p14="http://schemas.microsoft.com/office/powerpoint/2010/main" val="800857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668BD328-8A8A-4E2D-9F51-FD4E92EAD506}" type="slidenum">
              <a:rPr lang="cs-CZ" smtClean="0"/>
              <a:t>11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1EB017C-B90F-4C64-9DA4-D7790B1CEE05}"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3895434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EB017C-B90F-4C64-9DA4-D7790B1CEE05}"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1718557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1EB017C-B90F-4C64-9DA4-D7790B1CEE05}"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560946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1EB017C-B90F-4C64-9DA4-D7790B1CEE05}" type="datetimeFigureOut">
              <a:rPr lang="cs-CZ" smtClean="0"/>
              <a:pPr/>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299485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1EB017C-B90F-4C64-9DA4-D7790B1CEE05}" type="datetimeFigureOut">
              <a:rPr lang="cs-CZ" smtClean="0"/>
              <a:pPr/>
              <a:t>4.6.2013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462962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1EB017C-B90F-4C64-9DA4-D7790B1CEE05}" type="datetimeFigureOut">
              <a:rPr lang="cs-CZ" smtClean="0"/>
              <a:pPr/>
              <a:t>4.6.2013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92057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1EB017C-B90F-4C64-9DA4-D7790B1CEE05}" type="datetimeFigureOut">
              <a:rPr lang="cs-CZ" smtClean="0"/>
              <a:pPr/>
              <a:t>4.6.2013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381597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1EB017C-B90F-4C64-9DA4-D7790B1CEE05}" type="datetimeFigureOut">
              <a:rPr lang="cs-CZ" smtClean="0"/>
              <a:pPr/>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1759425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1EB017C-B90F-4C64-9DA4-D7790B1CEE05}" type="datetimeFigureOut">
              <a:rPr lang="cs-CZ" smtClean="0"/>
              <a:pPr/>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1805441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EB017C-B90F-4C64-9DA4-D7790B1CEE05}"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4134912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EB017C-B90F-4C64-9DA4-D7790B1CEE05}" type="datetimeFigureOut">
              <a:rPr lang="cs-CZ" smtClean="0"/>
              <a:pPr/>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AF641E-8AB7-4AAD-BA85-3F80DEFCD8F9}" type="slidenum">
              <a:rPr lang="cs-CZ" smtClean="0"/>
              <a:pPr/>
              <a:t>‹#›</a:t>
            </a:fld>
            <a:endParaRPr lang="cs-CZ"/>
          </a:p>
        </p:txBody>
      </p:sp>
    </p:spTree>
    <p:extLst>
      <p:ext uri="{BB962C8B-B14F-4D97-AF65-F5344CB8AC3E}">
        <p14:creationId xmlns:p14="http://schemas.microsoft.com/office/powerpoint/2010/main" val="1443380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60000"/>
                <a:lumOff val="40000"/>
              </a:schemeClr>
            </a:gs>
            <a:gs pos="99000">
              <a:schemeClr val="accent3">
                <a:lumMod val="60000"/>
                <a:lumOff val="40000"/>
              </a:schemeClr>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EB017C-B90F-4C64-9DA4-D7790B1CEE05}" type="datetimeFigureOut">
              <a:rPr lang="cs-CZ" smtClean="0"/>
              <a:pPr/>
              <a:t>4.6.2013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AF641E-8AB7-4AAD-BA85-3F80DEFCD8F9}" type="slidenum">
              <a:rPr lang="cs-CZ" smtClean="0"/>
              <a:pPr/>
              <a:t>‹#›</a:t>
            </a:fld>
            <a:endParaRPr lang="cs-CZ"/>
          </a:p>
        </p:txBody>
      </p:sp>
    </p:spTree>
    <p:extLst>
      <p:ext uri="{BB962C8B-B14F-4D97-AF65-F5344CB8AC3E}">
        <p14:creationId xmlns:p14="http://schemas.microsoft.com/office/powerpoint/2010/main" val="5788193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1750328682"/>
              </p:ext>
            </p:extLst>
          </p:nvPr>
        </p:nvGraphicFramePr>
        <p:xfrm>
          <a:off x="899592" y="1052736"/>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Obrázek 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67840" y="4869160"/>
            <a:ext cx="5608320" cy="1365504"/>
          </a:xfrm>
          <a:prstGeom prst="rect">
            <a:avLst/>
          </a:prstGeom>
        </p:spPr>
      </p:pic>
    </p:spTree>
    <p:extLst>
      <p:ext uri="{BB962C8B-B14F-4D97-AF65-F5344CB8AC3E}">
        <p14:creationId xmlns:p14="http://schemas.microsoft.com/office/powerpoint/2010/main" val="2620501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Anotace</a:t>
            </a:r>
            <a:endParaRPr lang="cs-CZ" b="1" dirty="0"/>
          </a:p>
        </p:txBody>
      </p:sp>
      <p:sp>
        <p:nvSpPr>
          <p:cNvPr id="3" name="Zástupný symbol pro obsah 2"/>
          <p:cNvSpPr>
            <a:spLocks noGrp="1"/>
          </p:cNvSpPr>
          <p:nvPr>
            <p:ph idx="1"/>
          </p:nvPr>
        </p:nvSpPr>
        <p:spPr/>
        <p:txBody>
          <a:bodyPr/>
          <a:lstStyle/>
          <a:p>
            <a:endParaRPr lang="cs-CZ" dirty="0"/>
          </a:p>
        </p:txBody>
      </p:sp>
    </p:spTree>
    <p:extLst>
      <p:ext uri="{BB962C8B-B14F-4D97-AF65-F5344CB8AC3E}">
        <p14:creationId xmlns:p14="http://schemas.microsoft.com/office/powerpoint/2010/main" val="2010144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ČÍSLOVKY – PROCVIČOVÁNÍ</a:t>
            </a:r>
            <a:endParaRPr lang="cs-CZ" b="1" dirty="0"/>
          </a:p>
        </p:txBody>
      </p:sp>
      <p:sp>
        <p:nvSpPr>
          <p:cNvPr id="3" name="Zástupný symbol pro obsah 2"/>
          <p:cNvSpPr>
            <a:spLocks noGrp="1"/>
          </p:cNvSpPr>
          <p:nvPr>
            <p:ph idx="1"/>
          </p:nvPr>
        </p:nvSpPr>
        <p:spPr>
          <a:solidFill>
            <a:schemeClr val="accent4">
              <a:lumMod val="20000"/>
              <a:lumOff val="80000"/>
            </a:schemeClr>
          </a:solidFill>
          <a:ln>
            <a:solidFill>
              <a:schemeClr val="tx1"/>
            </a:solidFill>
          </a:ln>
        </p:spPr>
        <p:txBody>
          <a:bodyPr/>
          <a:lstStyle/>
          <a:p>
            <a:pPr marL="0" indent="0">
              <a:buNone/>
            </a:pPr>
            <a:r>
              <a:rPr lang="cs-CZ" sz="3600" b="1" dirty="0" smtClean="0"/>
              <a:t>Doplň vhodnou číslovku:</a:t>
            </a:r>
          </a:p>
          <a:p>
            <a:pPr marL="0" indent="0">
              <a:buNone/>
            </a:pPr>
            <a:r>
              <a:rPr lang="cs-CZ" dirty="0" smtClean="0"/>
              <a:t>Na ruce máme ………. prstů.</a:t>
            </a:r>
          </a:p>
          <a:p>
            <a:pPr marL="0" indent="0">
              <a:buNone/>
            </a:pPr>
            <a:r>
              <a:rPr lang="cs-CZ" dirty="0" smtClean="0"/>
              <a:t>Rok má ………. měsíců.</a:t>
            </a:r>
          </a:p>
          <a:p>
            <a:pPr marL="0" indent="0">
              <a:buNone/>
            </a:pPr>
            <a:r>
              <a:rPr lang="cs-CZ" dirty="0" smtClean="0"/>
              <a:t>Člověk má ………. nohy.</a:t>
            </a:r>
          </a:p>
          <a:p>
            <a:pPr marL="0" indent="0">
              <a:buNone/>
            </a:pPr>
            <a:r>
              <a:rPr lang="cs-CZ" dirty="0" smtClean="0"/>
              <a:t>Týden má ………. dní. </a:t>
            </a:r>
          </a:p>
          <a:p>
            <a:pPr marL="0" indent="0">
              <a:buNone/>
            </a:pPr>
            <a:r>
              <a:rPr lang="cs-CZ" dirty="0" smtClean="0"/>
              <a:t>Metr má ………. centimetrů.</a:t>
            </a:r>
          </a:p>
          <a:p>
            <a:pPr marL="0" indent="0">
              <a:buNone/>
            </a:pPr>
            <a:r>
              <a:rPr lang="cs-CZ" dirty="0" smtClean="0"/>
              <a:t>Štědrý den je ………. prosince.</a:t>
            </a:r>
            <a:endParaRPr lang="cs-CZ" dirty="0"/>
          </a:p>
        </p:txBody>
      </p:sp>
    </p:spTree>
    <p:extLst>
      <p:ext uri="{BB962C8B-B14F-4D97-AF65-F5344CB8AC3E}">
        <p14:creationId xmlns:p14="http://schemas.microsoft.com/office/powerpoint/2010/main" val="10589405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Kontrola</a:t>
            </a:r>
            <a:endParaRPr lang="cs-CZ" b="1" dirty="0"/>
          </a:p>
        </p:txBody>
      </p:sp>
      <p:sp>
        <p:nvSpPr>
          <p:cNvPr id="3" name="Zástupný symbol pro obsah 2"/>
          <p:cNvSpPr>
            <a:spLocks noGrp="1"/>
          </p:cNvSpPr>
          <p:nvPr>
            <p:ph idx="1"/>
          </p:nvPr>
        </p:nvSpPr>
        <p:spPr>
          <a:solidFill>
            <a:schemeClr val="accent4">
              <a:lumMod val="20000"/>
              <a:lumOff val="80000"/>
            </a:schemeClr>
          </a:solidFill>
          <a:ln>
            <a:solidFill>
              <a:schemeClr val="tx1"/>
            </a:solidFill>
          </a:ln>
        </p:spPr>
        <p:txBody>
          <a:bodyPr/>
          <a:lstStyle/>
          <a:p>
            <a:pPr marL="0" indent="0">
              <a:buNone/>
            </a:pPr>
            <a:r>
              <a:rPr lang="cs-CZ" dirty="0" smtClean="0"/>
              <a:t>Na ruce máme </a:t>
            </a:r>
            <a:r>
              <a:rPr lang="cs-CZ" b="1" dirty="0" smtClean="0">
                <a:solidFill>
                  <a:srgbClr val="FF0000"/>
                </a:solidFill>
              </a:rPr>
              <a:t>pět</a:t>
            </a:r>
            <a:r>
              <a:rPr lang="cs-CZ" dirty="0" smtClean="0"/>
              <a:t> prstů.</a:t>
            </a:r>
          </a:p>
          <a:p>
            <a:pPr marL="0" indent="0">
              <a:buNone/>
            </a:pPr>
            <a:r>
              <a:rPr lang="cs-CZ" dirty="0" smtClean="0"/>
              <a:t>Rok má </a:t>
            </a:r>
            <a:r>
              <a:rPr lang="cs-CZ" b="1" dirty="0" smtClean="0">
                <a:solidFill>
                  <a:srgbClr val="FF0000"/>
                </a:solidFill>
              </a:rPr>
              <a:t>dvanáct</a:t>
            </a:r>
            <a:r>
              <a:rPr lang="cs-CZ" dirty="0" smtClean="0"/>
              <a:t> měsíců.</a:t>
            </a:r>
          </a:p>
          <a:p>
            <a:pPr marL="0" indent="0">
              <a:buNone/>
            </a:pPr>
            <a:r>
              <a:rPr lang="cs-CZ" dirty="0" smtClean="0"/>
              <a:t>Člověk má </a:t>
            </a:r>
            <a:r>
              <a:rPr lang="cs-CZ" b="1" dirty="0" smtClean="0">
                <a:solidFill>
                  <a:srgbClr val="FF0000"/>
                </a:solidFill>
              </a:rPr>
              <a:t>dvě </a:t>
            </a:r>
            <a:r>
              <a:rPr lang="cs-CZ" dirty="0" smtClean="0"/>
              <a:t>nohy.</a:t>
            </a:r>
          </a:p>
          <a:p>
            <a:pPr marL="0" indent="0">
              <a:buNone/>
            </a:pPr>
            <a:r>
              <a:rPr lang="cs-CZ" dirty="0" smtClean="0"/>
              <a:t>Týden má </a:t>
            </a:r>
            <a:r>
              <a:rPr lang="cs-CZ" b="1" dirty="0" smtClean="0">
                <a:solidFill>
                  <a:srgbClr val="FF0000"/>
                </a:solidFill>
              </a:rPr>
              <a:t>sedm</a:t>
            </a:r>
            <a:r>
              <a:rPr lang="cs-CZ" dirty="0" smtClean="0"/>
              <a:t> dní.</a:t>
            </a:r>
          </a:p>
          <a:p>
            <a:pPr marL="0" indent="0">
              <a:buNone/>
            </a:pPr>
            <a:r>
              <a:rPr lang="cs-CZ" dirty="0" smtClean="0"/>
              <a:t>Metr má </a:t>
            </a:r>
            <a:r>
              <a:rPr lang="cs-CZ" b="1" dirty="0" smtClean="0">
                <a:solidFill>
                  <a:srgbClr val="FF0000"/>
                </a:solidFill>
              </a:rPr>
              <a:t>sto</a:t>
            </a:r>
            <a:r>
              <a:rPr lang="cs-CZ" dirty="0" smtClean="0"/>
              <a:t> centimetrů.</a:t>
            </a:r>
          </a:p>
          <a:p>
            <a:pPr marL="0" indent="0">
              <a:buNone/>
            </a:pPr>
            <a:r>
              <a:rPr lang="cs-CZ" dirty="0" smtClean="0"/>
              <a:t>Štědrý den je </a:t>
            </a:r>
            <a:r>
              <a:rPr lang="cs-CZ" b="1" dirty="0" smtClean="0">
                <a:solidFill>
                  <a:srgbClr val="FF0000"/>
                </a:solidFill>
              </a:rPr>
              <a:t>24.</a:t>
            </a:r>
            <a:r>
              <a:rPr lang="cs-CZ" dirty="0" smtClean="0"/>
              <a:t> prosince.</a:t>
            </a:r>
            <a:endParaRPr lang="cs-CZ" dirty="0"/>
          </a:p>
        </p:txBody>
      </p:sp>
    </p:spTree>
    <p:extLst>
      <p:ext uri="{BB962C8B-B14F-4D97-AF65-F5344CB8AC3E}">
        <p14:creationId xmlns:p14="http://schemas.microsoft.com/office/powerpoint/2010/main" val="22829951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normAutofit/>
          </a:bodyPr>
          <a:lstStyle/>
          <a:p>
            <a:r>
              <a:rPr lang="cs-CZ" b="1" dirty="0" smtClean="0"/>
              <a:t>Ve větách podtrhni číslovky</a:t>
            </a:r>
            <a:endParaRPr lang="cs-CZ" b="1" dirty="0"/>
          </a:p>
        </p:txBody>
      </p:sp>
      <p:sp>
        <p:nvSpPr>
          <p:cNvPr id="3" name="Zástupný symbol pro obsah 2"/>
          <p:cNvSpPr>
            <a:spLocks noGrp="1"/>
          </p:cNvSpPr>
          <p:nvPr>
            <p:ph idx="1"/>
          </p:nvPr>
        </p:nvSpPr>
        <p:spPr>
          <a:solidFill>
            <a:schemeClr val="accent4">
              <a:lumMod val="20000"/>
              <a:lumOff val="80000"/>
            </a:schemeClr>
          </a:solidFill>
          <a:ln>
            <a:solidFill>
              <a:schemeClr val="tx1"/>
            </a:solidFill>
          </a:ln>
        </p:spPr>
        <p:txBody>
          <a:bodyPr/>
          <a:lstStyle/>
          <a:p>
            <a:pPr marL="0" indent="0">
              <a:buNone/>
            </a:pPr>
            <a:r>
              <a:rPr lang="cs-CZ" dirty="0" smtClean="0"/>
              <a:t>Nákup stál padesát korun. Na závodech v běhu jsem skončil na třetím místě. Ve třídě bylo málo žáků. Sedím ve třetí lavici. Na výlet jeli všichni mí kamarádi. Narodil jsem se desátého července. Pepík bude mít v sobotu osm let. Už několikrát mi maminka říkala jak se mám chovat.  Za domácí úkol máme páté cvičení na třinácté straně. Školní rok začíná prvního září. Máme doma dvě kočky. Už několik dní prší. </a:t>
            </a:r>
            <a:endParaRPr lang="cs-CZ" dirty="0"/>
          </a:p>
        </p:txBody>
      </p:sp>
    </p:spTree>
    <p:extLst>
      <p:ext uri="{BB962C8B-B14F-4D97-AF65-F5344CB8AC3E}">
        <p14:creationId xmlns:p14="http://schemas.microsoft.com/office/powerpoint/2010/main" val="39118877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KONTROLA</a:t>
            </a:r>
            <a:endParaRPr lang="cs-CZ" b="1" dirty="0"/>
          </a:p>
        </p:txBody>
      </p:sp>
      <p:sp>
        <p:nvSpPr>
          <p:cNvPr id="3" name="Zástupný symbol pro obsah 2"/>
          <p:cNvSpPr>
            <a:spLocks noGrp="1"/>
          </p:cNvSpPr>
          <p:nvPr>
            <p:ph idx="1"/>
          </p:nvPr>
        </p:nvSpPr>
        <p:spPr>
          <a:solidFill>
            <a:schemeClr val="accent4">
              <a:lumMod val="20000"/>
              <a:lumOff val="80000"/>
            </a:schemeClr>
          </a:solidFill>
          <a:ln>
            <a:solidFill>
              <a:schemeClr val="tx1"/>
            </a:solidFill>
          </a:ln>
        </p:spPr>
        <p:txBody>
          <a:bodyPr/>
          <a:lstStyle/>
          <a:p>
            <a:pPr marL="0" indent="0">
              <a:buNone/>
            </a:pPr>
            <a:r>
              <a:rPr lang="cs-CZ" dirty="0" smtClean="0"/>
              <a:t>Nákup stál </a:t>
            </a:r>
            <a:r>
              <a:rPr lang="cs-CZ" u="sng" dirty="0" smtClean="0">
                <a:solidFill>
                  <a:srgbClr val="FF0000"/>
                </a:solidFill>
              </a:rPr>
              <a:t>padesát</a:t>
            </a:r>
            <a:r>
              <a:rPr lang="cs-CZ" dirty="0" smtClean="0"/>
              <a:t> korun. Na závodech v běhu jsem skončil na </a:t>
            </a:r>
            <a:r>
              <a:rPr lang="cs-CZ" u="sng" dirty="0" smtClean="0">
                <a:solidFill>
                  <a:srgbClr val="FF0000"/>
                </a:solidFill>
              </a:rPr>
              <a:t>třetím</a:t>
            </a:r>
            <a:r>
              <a:rPr lang="cs-CZ" dirty="0" smtClean="0"/>
              <a:t> místě. Ve třídě bylo </a:t>
            </a:r>
            <a:r>
              <a:rPr lang="cs-CZ" u="sng" dirty="0" smtClean="0">
                <a:solidFill>
                  <a:srgbClr val="FF0000"/>
                </a:solidFill>
              </a:rPr>
              <a:t>málo</a:t>
            </a:r>
            <a:r>
              <a:rPr lang="cs-CZ" dirty="0" smtClean="0"/>
              <a:t> žáků. Sedím ve </a:t>
            </a:r>
            <a:r>
              <a:rPr lang="cs-CZ" u="sng" dirty="0" smtClean="0">
                <a:solidFill>
                  <a:srgbClr val="FF0000"/>
                </a:solidFill>
              </a:rPr>
              <a:t>třetí </a:t>
            </a:r>
            <a:r>
              <a:rPr lang="cs-CZ" dirty="0" smtClean="0"/>
              <a:t>lavici. Na výlet jeli </a:t>
            </a:r>
            <a:r>
              <a:rPr lang="cs-CZ" u="sng" dirty="0" smtClean="0">
                <a:solidFill>
                  <a:srgbClr val="FF0000"/>
                </a:solidFill>
              </a:rPr>
              <a:t>všichni</a:t>
            </a:r>
            <a:r>
              <a:rPr lang="cs-CZ" dirty="0" smtClean="0"/>
              <a:t> mí kamarádi. Narodil jsem se </a:t>
            </a:r>
            <a:r>
              <a:rPr lang="cs-CZ" u="sng" dirty="0" smtClean="0">
                <a:solidFill>
                  <a:srgbClr val="FF0000"/>
                </a:solidFill>
              </a:rPr>
              <a:t>desátého</a:t>
            </a:r>
            <a:r>
              <a:rPr lang="cs-CZ" dirty="0" smtClean="0"/>
              <a:t> července. Pepík bude mít v sobotu </a:t>
            </a:r>
            <a:r>
              <a:rPr lang="cs-CZ" u="sng" dirty="0" smtClean="0">
                <a:solidFill>
                  <a:srgbClr val="FF0000"/>
                </a:solidFill>
              </a:rPr>
              <a:t>osm</a:t>
            </a:r>
            <a:r>
              <a:rPr lang="cs-CZ" dirty="0" smtClean="0"/>
              <a:t> let. Už </a:t>
            </a:r>
            <a:r>
              <a:rPr lang="cs-CZ" u="sng" dirty="0" smtClean="0">
                <a:solidFill>
                  <a:srgbClr val="FF0000"/>
                </a:solidFill>
              </a:rPr>
              <a:t>několikrát</a:t>
            </a:r>
            <a:r>
              <a:rPr lang="cs-CZ" dirty="0" smtClean="0"/>
              <a:t> mi maminka říkala jak se mám chovat.  Za domácí úkol máme </a:t>
            </a:r>
            <a:r>
              <a:rPr lang="cs-CZ" u="sng" dirty="0" smtClean="0">
                <a:solidFill>
                  <a:srgbClr val="FF0000"/>
                </a:solidFill>
              </a:rPr>
              <a:t>páté</a:t>
            </a:r>
            <a:r>
              <a:rPr lang="cs-CZ" dirty="0" smtClean="0"/>
              <a:t> cvičení na </a:t>
            </a:r>
            <a:r>
              <a:rPr lang="cs-CZ" u="sng" dirty="0" smtClean="0">
                <a:solidFill>
                  <a:srgbClr val="FF0000"/>
                </a:solidFill>
              </a:rPr>
              <a:t>třinácté</a:t>
            </a:r>
            <a:r>
              <a:rPr lang="cs-CZ" dirty="0" smtClean="0"/>
              <a:t> straně. Školní rok začíná </a:t>
            </a:r>
            <a:r>
              <a:rPr lang="cs-CZ" u="sng" dirty="0" smtClean="0">
                <a:solidFill>
                  <a:srgbClr val="FF0000"/>
                </a:solidFill>
              </a:rPr>
              <a:t>prvního</a:t>
            </a:r>
            <a:r>
              <a:rPr lang="cs-CZ" dirty="0" smtClean="0"/>
              <a:t> září. Máme doma </a:t>
            </a:r>
            <a:r>
              <a:rPr lang="cs-CZ" u="sng" dirty="0" smtClean="0">
                <a:solidFill>
                  <a:srgbClr val="FF0000"/>
                </a:solidFill>
              </a:rPr>
              <a:t>dvě</a:t>
            </a:r>
            <a:r>
              <a:rPr lang="cs-CZ" dirty="0" smtClean="0"/>
              <a:t> kočky. Už </a:t>
            </a:r>
            <a:r>
              <a:rPr lang="cs-CZ" u="sng" dirty="0" smtClean="0">
                <a:solidFill>
                  <a:srgbClr val="FF0000"/>
                </a:solidFill>
              </a:rPr>
              <a:t>několik</a:t>
            </a:r>
            <a:r>
              <a:rPr lang="cs-CZ" dirty="0" smtClean="0"/>
              <a:t> dní prší. </a:t>
            </a:r>
          </a:p>
          <a:p>
            <a:pPr marL="0" indent="0">
              <a:buNone/>
            </a:pPr>
            <a:endParaRPr lang="cs-CZ" dirty="0"/>
          </a:p>
        </p:txBody>
      </p:sp>
    </p:spTree>
    <p:extLst>
      <p:ext uri="{BB962C8B-B14F-4D97-AF65-F5344CB8AC3E}">
        <p14:creationId xmlns:p14="http://schemas.microsoft.com/office/powerpoint/2010/main" val="17956724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Urči druh číslovky</a:t>
            </a:r>
            <a:endParaRPr lang="cs-CZ" b="1" dirty="0"/>
          </a:p>
        </p:txBody>
      </p:sp>
      <p:sp>
        <p:nvSpPr>
          <p:cNvPr id="3" name="Zástupný symbol pro obsah 2"/>
          <p:cNvSpPr>
            <a:spLocks noGrp="1"/>
          </p:cNvSpPr>
          <p:nvPr>
            <p:ph idx="1"/>
          </p:nvPr>
        </p:nvSpPr>
        <p:spPr>
          <a:solidFill>
            <a:schemeClr val="accent4">
              <a:lumMod val="20000"/>
              <a:lumOff val="80000"/>
            </a:schemeClr>
          </a:solidFill>
          <a:ln>
            <a:solidFill>
              <a:schemeClr val="tx1"/>
            </a:solidFill>
          </a:ln>
        </p:spPr>
        <p:txBody>
          <a:bodyPr/>
          <a:lstStyle/>
          <a:p>
            <a:pPr marL="0" indent="0">
              <a:buNone/>
            </a:pPr>
            <a:r>
              <a:rPr lang="cs-CZ" dirty="0" smtClean="0"/>
              <a:t>V kině jsem seděl ve 20. řadě. - ………....</a:t>
            </a:r>
          </a:p>
          <a:p>
            <a:pPr marL="0" indent="0">
              <a:buNone/>
            </a:pPr>
            <a:r>
              <a:rPr lang="cs-CZ" dirty="0" smtClean="0"/>
              <a:t>Letos jsem byl jenom dvakrát nemocný. - ………….</a:t>
            </a:r>
          </a:p>
          <a:p>
            <a:pPr marL="0" indent="0">
              <a:buNone/>
            </a:pPr>
            <a:r>
              <a:rPr lang="cs-CZ" dirty="0" smtClean="0"/>
              <a:t>Brzy budu mít 10 let. - ………….</a:t>
            </a:r>
          </a:p>
          <a:p>
            <a:pPr marL="0" indent="0">
              <a:buNone/>
            </a:pPr>
            <a:r>
              <a:rPr lang="cs-CZ" dirty="0" smtClean="0"/>
              <a:t>Na hřišti bylo 6 dětí. - ………….</a:t>
            </a:r>
          </a:p>
          <a:p>
            <a:pPr marL="0" indent="0">
              <a:buNone/>
            </a:pPr>
            <a:r>
              <a:rPr lang="cs-CZ" dirty="0" smtClean="0"/>
              <a:t>Na závodech jsem skončil na 2. místě. - ………….</a:t>
            </a:r>
          </a:p>
          <a:p>
            <a:pPr marL="0" indent="0">
              <a:buNone/>
            </a:pPr>
            <a:r>
              <a:rPr lang="cs-CZ" dirty="0" smtClean="0"/>
              <a:t>Narodil jsem se 10. února. - ………..</a:t>
            </a:r>
          </a:p>
          <a:p>
            <a:pPr marL="0" indent="0">
              <a:buNone/>
            </a:pPr>
            <a:r>
              <a:rPr lang="cs-CZ" dirty="0" smtClean="0"/>
              <a:t>Tuto knihu jsem četl už třikrát. - ………..</a:t>
            </a:r>
          </a:p>
          <a:p>
            <a:pPr marL="0" indent="0">
              <a:buNone/>
            </a:pPr>
            <a:endParaRPr lang="cs-CZ" dirty="0"/>
          </a:p>
        </p:txBody>
      </p:sp>
    </p:spTree>
    <p:extLst>
      <p:ext uri="{BB962C8B-B14F-4D97-AF65-F5344CB8AC3E}">
        <p14:creationId xmlns:p14="http://schemas.microsoft.com/office/powerpoint/2010/main" val="4769839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KONTROLA</a:t>
            </a:r>
            <a:endParaRPr lang="cs-CZ" b="1" dirty="0"/>
          </a:p>
        </p:txBody>
      </p:sp>
      <p:sp>
        <p:nvSpPr>
          <p:cNvPr id="3" name="Zástupný symbol pro obsah 2"/>
          <p:cNvSpPr>
            <a:spLocks noGrp="1"/>
          </p:cNvSpPr>
          <p:nvPr>
            <p:ph idx="1"/>
          </p:nvPr>
        </p:nvSpPr>
        <p:spPr>
          <a:solidFill>
            <a:schemeClr val="accent4">
              <a:lumMod val="20000"/>
              <a:lumOff val="80000"/>
            </a:schemeClr>
          </a:solidFill>
          <a:ln>
            <a:solidFill>
              <a:schemeClr val="tx1"/>
            </a:solidFill>
          </a:ln>
        </p:spPr>
        <p:txBody>
          <a:bodyPr>
            <a:normAutofit/>
          </a:bodyPr>
          <a:lstStyle/>
          <a:p>
            <a:pPr marL="0" indent="0">
              <a:buNone/>
            </a:pPr>
            <a:r>
              <a:rPr lang="cs-CZ" dirty="0" smtClean="0"/>
              <a:t>V kině jsem seděl ve </a:t>
            </a:r>
            <a:r>
              <a:rPr lang="cs-CZ" dirty="0" smtClean="0">
                <a:solidFill>
                  <a:srgbClr val="FF0000"/>
                </a:solidFill>
              </a:rPr>
              <a:t>20.</a:t>
            </a:r>
            <a:r>
              <a:rPr lang="cs-CZ" dirty="0" smtClean="0"/>
              <a:t> řadě. - </a:t>
            </a:r>
            <a:r>
              <a:rPr lang="cs-CZ" u="sng" dirty="0" smtClean="0">
                <a:solidFill>
                  <a:srgbClr val="FF0000"/>
                </a:solidFill>
              </a:rPr>
              <a:t>řadová</a:t>
            </a:r>
          </a:p>
          <a:p>
            <a:pPr marL="0" indent="0">
              <a:buNone/>
            </a:pPr>
            <a:r>
              <a:rPr lang="cs-CZ" dirty="0" smtClean="0"/>
              <a:t>Letos jsem byl jenom </a:t>
            </a:r>
            <a:r>
              <a:rPr lang="cs-CZ" dirty="0" smtClean="0">
                <a:solidFill>
                  <a:srgbClr val="FF0000"/>
                </a:solidFill>
              </a:rPr>
              <a:t>dvakrát</a:t>
            </a:r>
            <a:r>
              <a:rPr lang="cs-CZ" dirty="0" smtClean="0"/>
              <a:t> nemocný.-</a:t>
            </a:r>
            <a:r>
              <a:rPr lang="cs-CZ" u="sng" dirty="0" smtClean="0">
                <a:solidFill>
                  <a:srgbClr val="FF0000"/>
                </a:solidFill>
              </a:rPr>
              <a:t>násobná</a:t>
            </a:r>
          </a:p>
          <a:p>
            <a:pPr marL="0" indent="0">
              <a:buNone/>
            </a:pPr>
            <a:r>
              <a:rPr lang="cs-CZ" dirty="0" smtClean="0"/>
              <a:t>Brzy budu mít </a:t>
            </a:r>
            <a:r>
              <a:rPr lang="cs-CZ" dirty="0" smtClean="0">
                <a:solidFill>
                  <a:srgbClr val="FF0000"/>
                </a:solidFill>
              </a:rPr>
              <a:t>10</a:t>
            </a:r>
            <a:r>
              <a:rPr lang="cs-CZ" dirty="0" smtClean="0"/>
              <a:t> let. - </a:t>
            </a:r>
            <a:r>
              <a:rPr lang="cs-CZ" u="sng" dirty="0" smtClean="0">
                <a:solidFill>
                  <a:srgbClr val="FF0000"/>
                </a:solidFill>
              </a:rPr>
              <a:t>základní</a:t>
            </a:r>
          </a:p>
          <a:p>
            <a:pPr marL="0" indent="0">
              <a:buNone/>
            </a:pPr>
            <a:r>
              <a:rPr lang="cs-CZ" dirty="0" smtClean="0"/>
              <a:t>Na hřišti bylo </a:t>
            </a:r>
            <a:r>
              <a:rPr lang="cs-CZ" dirty="0" smtClean="0">
                <a:solidFill>
                  <a:srgbClr val="FF0000"/>
                </a:solidFill>
              </a:rPr>
              <a:t>6</a:t>
            </a:r>
            <a:r>
              <a:rPr lang="cs-CZ" dirty="0" smtClean="0"/>
              <a:t> dětí. - </a:t>
            </a:r>
            <a:r>
              <a:rPr lang="cs-CZ" u="sng" dirty="0" smtClean="0">
                <a:solidFill>
                  <a:srgbClr val="FF0000"/>
                </a:solidFill>
              </a:rPr>
              <a:t>základní</a:t>
            </a:r>
          </a:p>
          <a:p>
            <a:pPr marL="0" indent="0">
              <a:buNone/>
            </a:pPr>
            <a:r>
              <a:rPr lang="cs-CZ" dirty="0" smtClean="0"/>
              <a:t>Na závodech jsem skončil na </a:t>
            </a:r>
            <a:r>
              <a:rPr lang="cs-CZ" dirty="0" smtClean="0">
                <a:solidFill>
                  <a:srgbClr val="FF0000"/>
                </a:solidFill>
              </a:rPr>
              <a:t>2.</a:t>
            </a:r>
            <a:r>
              <a:rPr lang="cs-CZ" dirty="0" smtClean="0"/>
              <a:t> místě. - </a:t>
            </a:r>
            <a:r>
              <a:rPr lang="cs-CZ" u="sng" dirty="0" smtClean="0">
                <a:solidFill>
                  <a:srgbClr val="FF0000"/>
                </a:solidFill>
              </a:rPr>
              <a:t>řadová</a:t>
            </a:r>
          </a:p>
          <a:p>
            <a:pPr marL="0" indent="0">
              <a:buNone/>
            </a:pPr>
            <a:r>
              <a:rPr lang="cs-CZ" dirty="0" smtClean="0"/>
              <a:t>Narodil jsem se </a:t>
            </a:r>
            <a:r>
              <a:rPr lang="cs-CZ" dirty="0" smtClean="0">
                <a:solidFill>
                  <a:srgbClr val="FF0000"/>
                </a:solidFill>
              </a:rPr>
              <a:t>10.</a:t>
            </a:r>
            <a:r>
              <a:rPr lang="cs-CZ" dirty="0" smtClean="0"/>
              <a:t> února. - </a:t>
            </a:r>
            <a:r>
              <a:rPr lang="cs-CZ" u="sng" dirty="0" smtClean="0">
                <a:solidFill>
                  <a:srgbClr val="FF0000"/>
                </a:solidFill>
              </a:rPr>
              <a:t>řadová</a:t>
            </a:r>
          </a:p>
          <a:p>
            <a:pPr marL="0" indent="0">
              <a:buNone/>
            </a:pPr>
            <a:r>
              <a:rPr lang="cs-CZ" dirty="0" smtClean="0"/>
              <a:t>Tuto knihu jsem četl už </a:t>
            </a:r>
            <a:r>
              <a:rPr lang="cs-CZ" dirty="0" smtClean="0">
                <a:solidFill>
                  <a:srgbClr val="FF0000"/>
                </a:solidFill>
              </a:rPr>
              <a:t>třikrát</a:t>
            </a:r>
            <a:r>
              <a:rPr lang="cs-CZ" dirty="0" smtClean="0"/>
              <a:t>. - </a:t>
            </a:r>
            <a:r>
              <a:rPr lang="cs-CZ" u="sng" dirty="0" smtClean="0">
                <a:solidFill>
                  <a:srgbClr val="FF0000"/>
                </a:solidFill>
              </a:rPr>
              <a:t>násobná</a:t>
            </a:r>
          </a:p>
          <a:p>
            <a:pPr marL="0" indent="0">
              <a:buNone/>
            </a:pPr>
            <a:endParaRPr lang="cs-CZ" dirty="0"/>
          </a:p>
        </p:txBody>
      </p:sp>
    </p:spTree>
    <p:extLst>
      <p:ext uri="{BB962C8B-B14F-4D97-AF65-F5344CB8AC3E}">
        <p14:creationId xmlns:p14="http://schemas.microsoft.com/office/powerpoint/2010/main" val="22453595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Urči druh číslovky</a:t>
            </a:r>
            <a:endParaRPr lang="cs-CZ" b="1" dirty="0"/>
          </a:p>
        </p:txBody>
      </p:sp>
      <p:sp>
        <p:nvSpPr>
          <p:cNvPr id="3" name="Zástupný symbol pro obsah 2"/>
          <p:cNvSpPr>
            <a:spLocks noGrp="1"/>
          </p:cNvSpPr>
          <p:nvPr>
            <p:ph idx="1"/>
          </p:nvPr>
        </p:nvSpPr>
        <p:spPr>
          <a:solidFill>
            <a:schemeClr val="accent4">
              <a:lumMod val="20000"/>
              <a:lumOff val="80000"/>
            </a:schemeClr>
          </a:solidFill>
          <a:ln>
            <a:solidFill>
              <a:schemeClr val="tx1"/>
            </a:solidFill>
          </a:ln>
        </p:spPr>
        <p:txBody>
          <a:bodyPr>
            <a:normAutofit lnSpcReduction="10000"/>
          </a:bodyPr>
          <a:lstStyle/>
          <a:p>
            <a:pPr marL="0" indent="0">
              <a:spcBef>
                <a:spcPts val="0"/>
              </a:spcBef>
              <a:buNone/>
              <a:tabLst>
                <a:tab pos="1344613" algn="l"/>
              </a:tabLst>
            </a:pPr>
            <a:r>
              <a:rPr lang="cs-CZ" sz="2400" dirty="0" smtClean="0"/>
              <a:t>dvě ruce:</a:t>
            </a:r>
            <a:r>
              <a:rPr lang="cs-CZ" dirty="0" smtClean="0"/>
              <a:t> 	</a:t>
            </a:r>
            <a:r>
              <a:rPr lang="cs-CZ" sz="2400" dirty="0" smtClean="0"/>
              <a:t>řadová			třikrát menší:	řadová	</a:t>
            </a:r>
          </a:p>
          <a:p>
            <a:pPr marL="0" indent="0">
              <a:spcBef>
                <a:spcPts val="0"/>
              </a:spcBef>
              <a:buNone/>
              <a:tabLst>
                <a:tab pos="1344613" algn="l"/>
              </a:tabLst>
            </a:pPr>
            <a:r>
              <a:rPr lang="cs-CZ" sz="2400" dirty="0" smtClean="0"/>
              <a:t>	základní					</a:t>
            </a:r>
            <a:r>
              <a:rPr lang="cs-CZ" sz="2400" dirty="0" err="1" smtClean="0"/>
              <a:t>základní</a:t>
            </a:r>
            <a:endParaRPr lang="cs-CZ" sz="2400" dirty="0" smtClean="0"/>
          </a:p>
          <a:p>
            <a:pPr marL="0" indent="1344613">
              <a:spcBef>
                <a:spcPts val="0"/>
              </a:spcBef>
              <a:buNone/>
              <a:tabLst>
                <a:tab pos="1344613" algn="l"/>
              </a:tabLst>
            </a:pPr>
            <a:r>
              <a:rPr lang="cs-CZ" sz="2400" dirty="0" smtClean="0"/>
              <a:t>násobná					násobná					</a:t>
            </a:r>
          </a:p>
          <a:p>
            <a:pPr marL="0" indent="1344613">
              <a:spcBef>
                <a:spcPts val="0"/>
              </a:spcBef>
              <a:buNone/>
              <a:tabLst>
                <a:tab pos="1344613" algn="l"/>
              </a:tabLst>
            </a:pPr>
            <a:endParaRPr lang="cs-CZ" sz="2400" dirty="0" smtClean="0"/>
          </a:p>
          <a:p>
            <a:pPr marL="0" indent="0">
              <a:spcBef>
                <a:spcPts val="0"/>
              </a:spcBef>
              <a:buNone/>
              <a:tabLst>
                <a:tab pos="1344613" algn="l"/>
              </a:tabLst>
            </a:pPr>
            <a:r>
              <a:rPr lang="cs-CZ" sz="2400" dirty="0" smtClean="0"/>
              <a:t>třetí řada:	řadová			čtvrtý měsíc:	řadová</a:t>
            </a:r>
          </a:p>
          <a:p>
            <a:pPr marL="0" indent="0">
              <a:spcBef>
                <a:spcPts val="0"/>
              </a:spcBef>
              <a:buNone/>
              <a:tabLst>
                <a:tab pos="1344613" algn="l"/>
              </a:tabLst>
            </a:pPr>
            <a:r>
              <a:rPr lang="cs-CZ" sz="2400" dirty="0" smtClean="0"/>
              <a:t>	základní					</a:t>
            </a:r>
            <a:r>
              <a:rPr lang="cs-CZ" sz="2400" dirty="0" err="1" smtClean="0"/>
              <a:t>základní</a:t>
            </a:r>
            <a:endParaRPr lang="cs-CZ" sz="2400" dirty="0" smtClean="0"/>
          </a:p>
          <a:p>
            <a:pPr marL="0" indent="0">
              <a:spcBef>
                <a:spcPts val="0"/>
              </a:spcBef>
              <a:buNone/>
              <a:tabLst>
                <a:tab pos="1344613" algn="l"/>
              </a:tabLst>
            </a:pPr>
            <a:r>
              <a:rPr lang="cs-CZ" sz="2400" dirty="0" smtClean="0"/>
              <a:t>	násobná					</a:t>
            </a:r>
            <a:r>
              <a:rPr lang="cs-CZ" sz="2400" dirty="0" err="1" smtClean="0"/>
              <a:t>násobná</a:t>
            </a:r>
            <a:endParaRPr lang="cs-CZ" sz="2400" dirty="0" smtClean="0"/>
          </a:p>
          <a:p>
            <a:pPr marL="0" indent="0">
              <a:spcBef>
                <a:spcPts val="0"/>
              </a:spcBef>
              <a:buNone/>
              <a:tabLst>
                <a:tab pos="1344613" algn="l"/>
              </a:tabLst>
            </a:pPr>
            <a:endParaRPr lang="cs-CZ" sz="2400" dirty="0" smtClean="0"/>
          </a:p>
          <a:p>
            <a:pPr marL="0" indent="0">
              <a:spcBef>
                <a:spcPts val="0"/>
              </a:spcBef>
              <a:buNone/>
              <a:tabLst>
                <a:tab pos="1344613" algn="l"/>
              </a:tabLst>
            </a:pPr>
            <a:r>
              <a:rPr lang="cs-CZ" sz="2400" dirty="0" smtClean="0"/>
              <a:t>pět roků:	řadová			málo času:	určitá</a:t>
            </a:r>
          </a:p>
          <a:p>
            <a:pPr marL="0" indent="0">
              <a:spcBef>
                <a:spcPts val="0"/>
              </a:spcBef>
              <a:buNone/>
              <a:tabLst>
                <a:tab pos="1344613" algn="l"/>
              </a:tabLst>
            </a:pPr>
            <a:r>
              <a:rPr lang="cs-CZ" sz="2400" dirty="0" smtClean="0"/>
              <a:t>	základní					neurčitá</a:t>
            </a:r>
          </a:p>
          <a:p>
            <a:pPr marL="0" indent="0">
              <a:spcBef>
                <a:spcPts val="0"/>
              </a:spcBef>
              <a:buNone/>
              <a:tabLst>
                <a:tab pos="1344613" algn="l"/>
              </a:tabLst>
            </a:pPr>
            <a:r>
              <a:rPr lang="cs-CZ" sz="2400" dirty="0" smtClean="0"/>
              <a:t>	násobná</a:t>
            </a:r>
          </a:p>
          <a:p>
            <a:pPr marL="0" indent="0">
              <a:spcBef>
                <a:spcPts val="0"/>
              </a:spcBef>
              <a:buNone/>
              <a:tabLst>
                <a:tab pos="1344613" algn="l"/>
              </a:tabLst>
            </a:pPr>
            <a:endParaRPr lang="cs-CZ" sz="2400" dirty="0"/>
          </a:p>
        </p:txBody>
      </p:sp>
    </p:spTree>
    <p:extLst>
      <p:ext uri="{BB962C8B-B14F-4D97-AF65-F5344CB8AC3E}">
        <p14:creationId xmlns:p14="http://schemas.microsoft.com/office/powerpoint/2010/main" val="2037471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KONTROLA</a:t>
            </a:r>
            <a:endParaRPr lang="cs-CZ" b="1" dirty="0"/>
          </a:p>
        </p:txBody>
      </p:sp>
      <p:sp>
        <p:nvSpPr>
          <p:cNvPr id="3" name="Zástupný symbol pro obsah 2"/>
          <p:cNvSpPr>
            <a:spLocks noGrp="1"/>
          </p:cNvSpPr>
          <p:nvPr>
            <p:ph idx="1"/>
          </p:nvPr>
        </p:nvSpPr>
        <p:spPr>
          <a:solidFill>
            <a:schemeClr val="accent4">
              <a:lumMod val="20000"/>
              <a:lumOff val="80000"/>
            </a:schemeClr>
          </a:solidFill>
          <a:ln>
            <a:solidFill>
              <a:schemeClr val="tx1"/>
            </a:solidFill>
          </a:ln>
        </p:spPr>
        <p:txBody>
          <a:bodyPr>
            <a:normAutofit fontScale="77500" lnSpcReduction="20000"/>
          </a:bodyPr>
          <a:lstStyle/>
          <a:p>
            <a:pPr marL="0" indent="0">
              <a:lnSpc>
                <a:spcPct val="110000"/>
              </a:lnSpc>
              <a:spcBef>
                <a:spcPts val="0"/>
              </a:spcBef>
              <a:buNone/>
              <a:tabLst>
                <a:tab pos="1344613" algn="l"/>
              </a:tabLst>
            </a:pPr>
            <a:r>
              <a:rPr lang="cs-CZ" sz="3100" dirty="0" smtClean="0"/>
              <a:t>dvě ruce: 	řadová			třikrát menší:	řadová	</a:t>
            </a:r>
          </a:p>
          <a:p>
            <a:pPr marL="0" indent="0">
              <a:lnSpc>
                <a:spcPct val="110000"/>
              </a:lnSpc>
              <a:spcBef>
                <a:spcPts val="0"/>
              </a:spcBef>
              <a:buNone/>
              <a:tabLst>
                <a:tab pos="1344613" algn="l"/>
              </a:tabLst>
            </a:pPr>
            <a:r>
              <a:rPr lang="cs-CZ" sz="3100" dirty="0" smtClean="0"/>
              <a:t>	</a:t>
            </a:r>
            <a:r>
              <a:rPr lang="cs-CZ" sz="3100" dirty="0" smtClean="0">
                <a:solidFill>
                  <a:srgbClr val="FF0000"/>
                </a:solidFill>
              </a:rPr>
              <a:t>základní</a:t>
            </a:r>
            <a:r>
              <a:rPr lang="cs-CZ" sz="3100" dirty="0" smtClean="0"/>
              <a:t>					</a:t>
            </a:r>
            <a:r>
              <a:rPr lang="cs-CZ" sz="3100" dirty="0" err="1" smtClean="0"/>
              <a:t>základní</a:t>
            </a:r>
            <a:endParaRPr lang="cs-CZ" sz="3100" dirty="0" smtClean="0"/>
          </a:p>
          <a:p>
            <a:pPr marL="0" indent="1344613">
              <a:lnSpc>
                <a:spcPct val="110000"/>
              </a:lnSpc>
              <a:spcBef>
                <a:spcPts val="0"/>
              </a:spcBef>
              <a:buNone/>
              <a:tabLst>
                <a:tab pos="1344613" algn="l"/>
              </a:tabLst>
            </a:pPr>
            <a:r>
              <a:rPr lang="cs-CZ" sz="3100" dirty="0" smtClean="0"/>
              <a:t>násobná					</a:t>
            </a:r>
            <a:r>
              <a:rPr lang="cs-CZ" sz="3100" dirty="0" err="1" smtClean="0">
                <a:solidFill>
                  <a:srgbClr val="FF0000"/>
                </a:solidFill>
              </a:rPr>
              <a:t>násobná</a:t>
            </a:r>
            <a:r>
              <a:rPr lang="cs-CZ" sz="3100" dirty="0" smtClean="0"/>
              <a:t>					</a:t>
            </a:r>
          </a:p>
          <a:p>
            <a:pPr marL="0" indent="1344613">
              <a:lnSpc>
                <a:spcPct val="110000"/>
              </a:lnSpc>
              <a:spcBef>
                <a:spcPts val="0"/>
              </a:spcBef>
              <a:buNone/>
              <a:tabLst>
                <a:tab pos="1344613" algn="l"/>
              </a:tabLst>
            </a:pPr>
            <a:endParaRPr lang="cs-CZ" sz="3100" dirty="0" smtClean="0"/>
          </a:p>
          <a:p>
            <a:pPr marL="0" indent="0">
              <a:lnSpc>
                <a:spcPct val="110000"/>
              </a:lnSpc>
              <a:spcBef>
                <a:spcPts val="0"/>
              </a:spcBef>
              <a:buNone/>
              <a:tabLst>
                <a:tab pos="1344613" algn="l"/>
              </a:tabLst>
            </a:pPr>
            <a:r>
              <a:rPr lang="cs-CZ" sz="3100" dirty="0" smtClean="0"/>
              <a:t>třetí řada:	</a:t>
            </a:r>
            <a:r>
              <a:rPr lang="cs-CZ" sz="3100" dirty="0" smtClean="0">
                <a:solidFill>
                  <a:srgbClr val="FF0000"/>
                </a:solidFill>
              </a:rPr>
              <a:t>řadová</a:t>
            </a:r>
            <a:r>
              <a:rPr lang="cs-CZ" sz="3100" dirty="0" smtClean="0"/>
              <a:t>			čtvrtý měsíc:	</a:t>
            </a:r>
            <a:r>
              <a:rPr lang="cs-CZ" sz="3100" dirty="0" smtClean="0">
                <a:solidFill>
                  <a:srgbClr val="FF0000"/>
                </a:solidFill>
              </a:rPr>
              <a:t>řadová</a:t>
            </a:r>
          </a:p>
          <a:p>
            <a:pPr marL="0" indent="0">
              <a:lnSpc>
                <a:spcPct val="110000"/>
              </a:lnSpc>
              <a:spcBef>
                <a:spcPts val="0"/>
              </a:spcBef>
              <a:buNone/>
              <a:tabLst>
                <a:tab pos="1344613" algn="l"/>
              </a:tabLst>
            </a:pPr>
            <a:r>
              <a:rPr lang="cs-CZ" sz="3100" dirty="0" smtClean="0"/>
              <a:t>	základní					</a:t>
            </a:r>
            <a:r>
              <a:rPr lang="cs-CZ" sz="3100" dirty="0" err="1" smtClean="0"/>
              <a:t>základní</a:t>
            </a:r>
            <a:endParaRPr lang="cs-CZ" sz="3100" dirty="0" smtClean="0"/>
          </a:p>
          <a:p>
            <a:pPr marL="0" indent="0">
              <a:lnSpc>
                <a:spcPct val="110000"/>
              </a:lnSpc>
              <a:spcBef>
                <a:spcPts val="0"/>
              </a:spcBef>
              <a:buNone/>
              <a:tabLst>
                <a:tab pos="1344613" algn="l"/>
              </a:tabLst>
            </a:pPr>
            <a:r>
              <a:rPr lang="cs-CZ" sz="3100" dirty="0" smtClean="0"/>
              <a:t>	násobná					</a:t>
            </a:r>
            <a:r>
              <a:rPr lang="cs-CZ" sz="3100" dirty="0" err="1" smtClean="0"/>
              <a:t>násobná</a:t>
            </a:r>
            <a:endParaRPr lang="cs-CZ" sz="3100" dirty="0" smtClean="0"/>
          </a:p>
          <a:p>
            <a:pPr marL="0" indent="0">
              <a:lnSpc>
                <a:spcPct val="110000"/>
              </a:lnSpc>
              <a:spcBef>
                <a:spcPts val="0"/>
              </a:spcBef>
              <a:buNone/>
              <a:tabLst>
                <a:tab pos="1344613" algn="l"/>
              </a:tabLst>
            </a:pPr>
            <a:endParaRPr lang="cs-CZ" sz="3100" dirty="0" smtClean="0"/>
          </a:p>
          <a:p>
            <a:pPr marL="0" indent="0">
              <a:lnSpc>
                <a:spcPct val="110000"/>
              </a:lnSpc>
              <a:spcBef>
                <a:spcPts val="0"/>
              </a:spcBef>
              <a:buNone/>
              <a:tabLst>
                <a:tab pos="1344613" algn="l"/>
              </a:tabLst>
            </a:pPr>
            <a:r>
              <a:rPr lang="cs-CZ" sz="3100" dirty="0" smtClean="0"/>
              <a:t>pět roků:	řadová			málo času:	určitá</a:t>
            </a:r>
          </a:p>
          <a:p>
            <a:pPr marL="0" indent="0">
              <a:lnSpc>
                <a:spcPct val="110000"/>
              </a:lnSpc>
              <a:spcBef>
                <a:spcPts val="0"/>
              </a:spcBef>
              <a:buNone/>
              <a:tabLst>
                <a:tab pos="1344613" algn="l"/>
              </a:tabLst>
            </a:pPr>
            <a:r>
              <a:rPr lang="cs-CZ" sz="3100" dirty="0" smtClean="0"/>
              <a:t>	</a:t>
            </a:r>
            <a:r>
              <a:rPr lang="cs-CZ" sz="3100" dirty="0" smtClean="0">
                <a:solidFill>
                  <a:srgbClr val="FF0000"/>
                </a:solidFill>
              </a:rPr>
              <a:t>základní</a:t>
            </a:r>
            <a:r>
              <a:rPr lang="cs-CZ" sz="3100" dirty="0" smtClean="0"/>
              <a:t>					</a:t>
            </a:r>
            <a:r>
              <a:rPr lang="cs-CZ" sz="3100" dirty="0" smtClean="0">
                <a:solidFill>
                  <a:srgbClr val="FF0000"/>
                </a:solidFill>
              </a:rPr>
              <a:t>neurčitá</a:t>
            </a:r>
          </a:p>
          <a:p>
            <a:pPr marL="0" indent="0">
              <a:lnSpc>
                <a:spcPct val="110000"/>
              </a:lnSpc>
              <a:spcBef>
                <a:spcPts val="0"/>
              </a:spcBef>
              <a:buNone/>
              <a:tabLst>
                <a:tab pos="1344613" algn="l"/>
              </a:tabLst>
            </a:pPr>
            <a:r>
              <a:rPr lang="cs-CZ" sz="3100" dirty="0" smtClean="0"/>
              <a:t>	násobná</a:t>
            </a:r>
          </a:p>
          <a:p>
            <a:pPr>
              <a:buNone/>
            </a:pP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Vylušti křížovku</a:t>
            </a:r>
            <a:endParaRPr lang="cs-CZ" b="1" dirty="0"/>
          </a:p>
        </p:txBody>
      </p:sp>
      <p:sp>
        <p:nvSpPr>
          <p:cNvPr id="5" name="Zástupný symbol pro obsah 4"/>
          <p:cNvSpPr>
            <a:spLocks noGrp="1"/>
          </p:cNvSpPr>
          <p:nvPr>
            <p:ph idx="1"/>
          </p:nvPr>
        </p:nvSpPr>
        <p:spPr>
          <a:solidFill>
            <a:schemeClr val="accent4">
              <a:lumMod val="20000"/>
              <a:lumOff val="80000"/>
            </a:schemeClr>
          </a:solidFill>
          <a:ln>
            <a:solidFill>
              <a:schemeClr val="tx1"/>
            </a:solidFill>
          </a:ln>
        </p:spPr>
        <p:txBody>
          <a:bodyPr/>
          <a:lstStyle/>
          <a:p>
            <a:pPr>
              <a:buNone/>
            </a:pPr>
            <a:r>
              <a:rPr lang="cs-CZ" dirty="0" smtClean="0"/>
              <a:t>                                                                                                 </a:t>
            </a:r>
            <a:endParaRPr lang="cs-CZ" dirty="0"/>
          </a:p>
        </p:txBody>
      </p:sp>
      <p:graphicFrame>
        <p:nvGraphicFramePr>
          <p:cNvPr id="13" name="Tabulka 12"/>
          <p:cNvGraphicFramePr>
            <a:graphicFrameLocks noGrp="1"/>
          </p:cNvGraphicFramePr>
          <p:nvPr/>
        </p:nvGraphicFramePr>
        <p:xfrm>
          <a:off x="4572000" y="2132856"/>
          <a:ext cx="4104457" cy="3240363"/>
        </p:xfrm>
        <a:graphic>
          <a:graphicData uri="http://schemas.openxmlformats.org/drawingml/2006/table">
            <a:tbl>
              <a:tblPr/>
              <a:tblGrid>
                <a:gridCol w="512744"/>
                <a:gridCol w="512744"/>
                <a:gridCol w="512744"/>
                <a:gridCol w="513245"/>
                <a:gridCol w="513245"/>
                <a:gridCol w="513245"/>
                <a:gridCol w="513245"/>
                <a:gridCol w="513245"/>
              </a:tblGrid>
              <a:tr h="462909">
                <a:tc>
                  <a:txBody>
                    <a:bodyPr/>
                    <a:lstStyle/>
                    <a:p>
                      <a:pPr algn="ctr">
                        <a:spcAft>
                          <a:spcPts val="0"/>
                        </a:spcAft>
                      </a:pPr>
                      <a:endParaRPr lang="cs-CZ" sz="1000" baseline="0" dirty="0">
                        <a:latin typeface="Calibri"/>
                        <a:ea typeface="Calibri"/>
                        <a:cs typeface="Times New Roman"/>
                      </a:endParaRPr>
                    </a:p>
                  </a:txBody>
                  <a:tcPr marL="40193" marR="40193" marT="0" marB="0">
                    <a:lnL>
                      <a:noFill/>
                    </a:lnL>
                    <a:lnR>
                      <a:noFill/>
                    </a:lnR>
                    <a:lnT>
                      <a:noFill/>
                    </a:lnT>
                    <a:lnB w="38100" cap="flat" cmpd="sng" algn="ctr">
                      <a:solidFill>
                        <a:srgbClr val="000000"/>
                      </a:solidFill>
                      <a:prstDash val="solid"/>
                      <a:round/>
                      <a:headEnd type="none" w="med" len="med"/>
                      <a:tailEnd type="none" w="med" len="med"/>
                    </a:lnB>
                  </a:tcPr>
                </a:tc>
                <a:tc>
                  <a:txBody>
                    <a:bodyPr/>
                    <a:lstStyle/>
                    <a:p>
                      <a:pPr algn="ctr">
                        <a:spcAft>
                          <a:spcPts val="0"/>
                        </a:spcAft>
                      </a:pPr>
                      <a:endParaRPr lang="cs-CZ" sz="1000" baseline="0" dirty="0">
                        <a:latin typeface="Calibri"/>
                        <a:ea typeface="Calibri"/>
                        <a:cs typeface="Times New Roman"/>
                      </a:endParaRPr>
                    </a:p>
                  </a:txBody>
                  <a:tcPr marL="40193" marR="40193" marT="0" marB="0">
                    <a:lnL>
                      <a:noFill/>
                    </a:lnL>
                    <a:lnR>
                      <a:noFill/>
                    </a:lnR>
                    <a:lnT>
                      <a:noFill/>
                    </a:lnT>
                    <a:lnB w="38100" cap="flat" cmpd="sng" algn="ctr">
                      <a:solidFill>
                        <a:srgbClr val="000000"/>
                      </a:solidFill>
                      <a:prstDash val="solid"/>
                      <a:round/>
                      <a:headEnd type="none" w="med" len="med"/>
                      <a:tailEnd type="none" w="med" len="med"/>
                    </a:lnB>
                  </a:tcPr>
                </a:tc>
                <a:tc>
                  <a:txBody>
                    <a:bodyPr/>
                    <a:lstStyle/>
                    <a:p>
                      <a:pPr algn="ctr">
                        <a:spcAft>
                          <a:spcPts val="0"/>
                        </a:spcAft>
                      </a:pPr>
                      <a:endParaRPr lang="cs-CZ" sz="1000" baseline="0" dirty="0">
                        <a:latin typeface="Calibri"/>
                        <a:ea typeface="Calibri"/>
                        <a:cs typeface="Times New Roman"/>
                      </a:endParaRPr>
                    </a:p>
                  </a:txBody>
                  <a:tcPr marL="40193" marR="40193" marT="0" marB="0">
                    <a:lnL>
                      <a:noFill/>
                    </a:lnL>
                    <a:lnR w="38100" cap="flat" cmpd="sng" algn="ctr">
                      <a:solidFill>
                        <a:srgbClr val="000000"/>
                      </a:solidFill>
                      <a:prstDash val="solid"/>
                      <a:round/>
                      <a:headEnd type="none" w="med" len="med"/>
                      <a:tailEnd type="none" w="med" len="med"/>
                    </a:lnR>
                    <a:lnT>
                      <a:noFill/>
                    </a:lnT>
                    <a:lnB w="38100" cap="flat" cmpd="sng" algn="ctr">
                      <a:solidFill>
                        <a:srgbClr val="000000"/>
                      </a:solidFill>
                      <a:prstDash val="solid"/>
                      <a:round/>
                      <a:headEnd type="none" w="med" len="med"/>
                      <a:tailEnd type="none" w="med" len="med"/>
                    </a:lnB>
                  </a:tcPr>
                </a:tc>
                <a:tc>
                  <a:txBody>
                    <a:bodyPr/>
                    <a:lstStyle/>
                    <a:p>
                      <a:endParaRPr lang="cs-CZ" dirty="0"/>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FF00"/>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r>
              <a:tr h="462909">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FF00"/>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a:noFill/>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spcAft>
                          <a:spcPts val="0"/>
                        </a:spcAft>
                      </a:pPr>
                      <a:endParaRPr lang="cs-CZ" sz="1000" baseline="0" dirty="0">
                        <a:latin typeface="Calibri"/>
                        <a:ea typeface="Calibri"/>
                        <a:cs typeface="Times New Roman"/>
                      </a:endParaRPr>
                    </a:p>
                  </a:txBody>
                  <a:tcPr marL="40193" marR="40193" marT="0" marB="0">
                    <a:lnL>
                      <a:noFill/>
                    </a:lnL>
                    <a:lnR>
                      <a:noFill/>
                    </a:lnR>
                    <a:lnT w="38100" cap="flat" cmpd="sng" algn="ctr">
                      <a:solidFill>
                        <a:srgbClr val="000000"/>
                      </a:solidFill>
                      <a:prstDash val="solid"/>
                      <a:round/>
                      <a:headEnd type="none" w="med" len="med"/>
                      <a:tailEnd type="none" w="med" len="med"/>
                    </a:lnT>
                    <a:lnB>
                      <a:noFill/>
                    </a:lnB>
                  </a:tcPr>
                </a:tc>
                <a:tc>
                  <a:txBody>
                    <a:bodyPr/>
                    <a:lstStyle/>
                    <a:p>
                      <a:pPr algn="ctr">
                        <a:spcAft>
                          <a:spcPts val="0"/>
                        </a:spcAft>
                      </a:pPr>
                      <a:endParaRPr lang="cs-CZ" sz="1000" baseline="0" dirty="0">
                        <a:latin typeface="Calibri"/>
                        <a:ea typeface="Calibri"/>
                        <a:cs typeface="Times New Roman"/>
                      </a:endParaRPr>
                    </a:p>
                  </a:txBody>
                  <a:tcPr marL="40193" marR="40193" marT="0" marB="0">
                    <a:lnL>
                      <a:noFill/>
                    </a:lnL>
                    <a:lnR>
                      <a:noFill/>
                    </a:lnR>
                    <a:lnT w="38100" cap="flat" cmpd="sng" algn="ctr">
                      <a:solidFill>
                        <a:srgbClr val="000000"/>
                      </a:solidFill>
                      <a:prstDash val="solid"/>
                      <a:round/>
                      <a:headEnd type="none" w="med" len="med"/>
                      <a:tailEnd type="none" w="med" len="med"/>
                    </a:lnT>
                    <a:lnB>
                      <a:noFill/>
                    </a:lnB>
                  </a:tcPr>
                </a:tc>
              </a:tr>
              <a:tr h="462909">
                <a:tc>
                  <a:txBody>
                    <a:bodyPr/>
                    <a:lstStyle/>
                    <a:p>
                      <a:pPr algn="ctr">
                        <a:spcAft>
                          <a:spcPts val="0"/>
                        </a:spcAft>
                      </a:pPr>
                      <a:endParaRPr lang="cs-CZ" sz="1000" baseline="0">
                        <a:latin typeface="Calibri"/>
                        <a:ea typeface="Calibri"/>
                        <a:cs typeface="Times New Roman"/>
                      </a:endParaRPr>
                    </a:p>
                  </a:txBody>
                  <a:tcPr marL="40193" marR="40193" marT="0" marB="0">
                    <a:lnL>
                      <a:noFill/>
                    </a:lnL>
                    <a:lnR>
                      <a:noFill/>
                    </a:lnR>
                    <a:lnT w="38100" cap="flat" cmpd="sng" algn="ctr">
                      <a:solidFill>
                        <a:srgbClr val="000000"/>
                      </a:solidFill>
                      <a:prstDash val="solid"/>
                      <a:round/>
                      <a:headEnd type="none" w="med" len="med"/>
                      <a:tailEnd type="none" w="med" len="med"/>
                    </a:lnT>
                    <a:lnB>
                      <a:noFill/>
                    </a:lnB>
                  </a:tcPr>
                </a:tc>
                <a:tc>
                  <a:txBody>
                    <a:bodyPr/>
                    <a:lstStyle/>
                    <a:p>
                      <a:pPr algn="ctr">
                        <a:spcAft>
                          <a:spcPts val="0"/>
                        </a:spcAft>
                      </a:pPr>
                      <a:endParaRPr lang="cs-CZ" sz="1000" baseline="0">
                        <a:latin typeface="Calibri"/>
                        <a:ea typeface="Calibri"/>
                        <a:cs typeface="Times New Roman"/>
                      </a:endParaRPr>
                    </a:p>
                  </a:txBody>
                  <a:tcPr marL="40193" marR="40193" marT="0" marB="0">
                    <a:lnL>
                      <a:noFill/>
                    </a:lnL>
                    <a:lnR>
                      <a:noFill/>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spcAft>
                          <a:spcPts val="0"/>
                        </a:spcAft>
                      </a:pPr>
                      <a:endParaRPr lang="cs-CZ" sz="1000" baseline="0" dirty="0">
                        <a:latin typeface="Calibri"/>
                        <a:ea typeface="Calibri"/>
                        <a:cs typeface="Times New Roman"/>
                      </a:endParaRPr>
                    </a:p>
                  </a:txBody>
                  <a:tcPr marL="40193" marR="40193" marT="0" marB="0">
                    <a:lnL>
                      <a:noFill/>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FF00"/>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a:noFill/>
                    </a:lnR>
                    <a:lnT>
                      <a:noFill/>
                    </a:lnT>
                    <a:lnB w="38100" cap="flat" cmpd="sng" algn="ctr">
                      <a:solidFill>
                        <a:srgbClr val="000000"/>
                      </a:solidFill>
                      <a:prstDash val="solid"/>
                      <a:round/>
                      <a:headEnd type="none" w="med" len="med"/>
                      <a:tailEnd type="none" w="med" len="med"/>
                    </a:lnB>
                  </a:tcPr>
                </a:tc>
                <a:tc>
                  <a:txBody>
                    <a:bodyPr/>
                    <a:lstStyle/>
                    <a:p>
                      <a:pPr algn="ctr">
                        <a:spcAft>
                          <a:spcPts val="0"/>
                        </a:spcAft>
                      </a:pPr>
                      <a:endParaRPr lang="cs-CZ" sz="1000" baseline="0" dirty="0">
                        <a:latin typeface="Calibri"/>
                        <a:ea typeface="Calibri"/>
                        <a:cs typeface="Times New Roman"/>
                      </a:endParaRPr>
                    </a:p>
                  </a:txBody>
                  <a:tcPr marL="40193" marR="40193" marT="0" marB="0">
                    <a:lnL>
                      <a:noFill/>
                    </a:lnL>
                    <a:lnR>
                      <a:noFill/>
                    </a:lnR>
                    <a:lnT>
                      <a:noFill/>
                    </a:lnT>
                    <a:lnB>
                      <a:noFill/>
                    </a:lnB>
                  </a:tcPr>
                </a:tc>
              </a:tr>
              <a:tr h="462909">
                <a:tc>
                  <a:txBody>
                    <a:bodyPr/>
                    <a:lstStyle/>
                    <a:p>
                      <a:pPr algn="ctr">
                        <a:spcAft>
                          <a:spcPts val="0"/>
                        </a:spcAft>
                      </a:pPr>
                      <a:endParaRPr lang="cs-CZ" sz="1000" baseline="0">
                        <a:latin typeface="Calibri"/>
                        <a:ea typeface="Calibri"/>
                        <a:cs typeface="Times New Roman"/>
                      </a:endParaRPr>
                    </a:p>
                  </a:txBody>
                  <a:tcPr marL="40193" marR="40193" marT="0" marB="0">
                    <a:lnL>
                      <a:noFill/>
                    </a:lnL>
                    <a:lnR w="381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FF00"/>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a:noFill/>
                    </a:lnR>
                    <a:lnT>
                      <a:noFill/>
                    </a:lnT>
                    <a:lnB w="38100" cap="flat" cmpd="sng" algn="ctr">
                      <a:solidFill>
                        <a:srgbClr val="000000"/>
                      </a:solidFill>
                      <a:prstDash val="solid"/>
                      <a:round/>
                      <a:headEnd type="none" w="med" len="med"/>
                      <a:tailEnd type="none" w="med" len="med"/>
                    </a:lnB>
                  </a:tcPr>
                </a:tc>
              </a:tr>
              <a:tr h="462909">
                <a:tc>
                  <a:txBody>
                    <a:bodyPr/>
                    <a:lstStyle/>
                    <a:p>
                      <a:pPr algn="ctr">
                        <a:spcAft>
                          <a:spcPts val="0"/>
                        </a:spcAft>
                      </a:pPr>
                      <a:endParaRPr lang="cs-CZ" sz="1000" baseline="0">
                        <a:latin typeface="Calibri"/>
                        <a:ea typeface="Calibri"/>
                        <a:cs typeface="Times New Roman"/>
                      </a:endParaRPr>
                    </a:p>
                  </a:txBody>
                  <a:tcPr marL="40193" marR="40193" marT="0" marB="0">
                    <a:lnL>
                      <a:noFill/>
                    </a:lnL>
                    <a:lnR w="38100" cap="flat" cmpd="sng" algn="ctr">
                      <a:solidFill>
                        <a:srgbClr val="000000"/>
                      </a:solidFill>
                      <a:prstDash val="solid"/>
                      <a:round/>
                      <a:headEnd type="none" w="med" len="med"/>
                      <a:tailEnd type="none" w="med" len="med"/>
                    </a:lnR>
                    <a:lnT>
                      <a:noFill/>
                    </a:lnT>
                    <a:lnB w="38100" cap="flat" cmpd="sng" algn="ctr">
                      <a:solidFill>
                        <a:srgbClr val="000000"/>
                      </a:solidFill>
                      <a:prstDash val="solid"/>
                      <a:round/>
                      <a:headEnd type="none" w="med" len="med"/>
                      <a:tailEnd type="none" w="med" len="med"/>
                    </a:lnB>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FF00"/>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r>
              <a:tr h="462909">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FF00"/>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a:noFill/>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spcAft>
                          <a:spcPts val="0"/>
                        </a:spcAft>
                      </a:pPr>
                      <a:endParaRPr lang="cs-CZ" sz="1000" baseline="0" dirty="0">
                        <a:latin typeface="Calibri"/>
                        <a:ea typeface="Calibri"/>
                        <a:cs typeface="Times New Roman"/>
                      </a:endParaRPr>
                    </a:p>
                  </a:txBody>
                  <a:tcPr marL="40193" marR="40193" marT="0" marB="0">
                    <a:lnL>
                      <a:noFill/>
                    </a:lnL>
                    <a:lnR>
                      <a:noFill/>
                    </a:lnR>
                    <a:lnT w="38100" cap="flat" cmpd="sng" algn="ctr">
                      <a:solidFill>
                        <a:srgbClr val="000000"/>
                      </a:solidFill>
                      <a:prstDash val="solid"/>
                      <a:round/>
                      <a:headEnd type="none" w="med" len="med"/>
                      <a:tailEnd type="none" w="med" len="med"/>
                    </a:lnT>
                    <a:lnB>
                      <a:noFill/>
                    </a:lnB>
                  </a:tcPr>
                </a:tc>
              </a:tr>
              <a:tr h="462909">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FF00"/>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endParaRPr lang="cs-CZ" sz="1000" baseline="0" dirty="0">
                        <a:latin typeface="Calibri"/>
                        <a:ea typeface="Calibri"/>
                        <a:cs typeface="Times New Roman"/>
                      </a:endParaRPr>
                    </a:p>
                  </a:txBody>
                  <a:tcPr marL="40193" marR="40193" marT="0" marB="0">
                    <a:lnL w="38100" cap="flat" cmpd="sng" algn="ctr">
                      <a:solidFill>
                        <a:srgbClr val="000000"/>
                      </a:solidFill>
                      <a:prstDash val="solid"/>
                      <a:round/>
                      <a:headEnd type="none" w="med" len="med"/>
                      <a:tailEnd type="none" w="med" len="med"/>
                    </a:lnL>
                    <a:lnR>
                      <a:noFill/>
                    </a:lnR>
                    <a:lnT>
                      <a:noFill/>
                    </a:lnT>
                    <a:lnB>
                      <a:noFill/>
                    </a:lnB>
                  </a:tcPr>
                </a:tc>
              </a:tr>
            </a:tbl>
          </a:graphicData>
        </a:graphic>
      </p:graphicFrame>
      <p:sp>
        <p:nvSpPr>
          <p:cNvPr id="6" name="TextovéPole 5"/>
          <p:cNvSpPr txBox="1"/>
          <p:nvPr/>
        </p:nvSpPr>
        <p:spPr>
          <a:xfrm>
            <a:off x="971600" y="2132856"/>
            <a:ext cx="3744416" cy="461665"/>
          </a:xfrm>
          <a:prstGeom prst="rect">
            <a:avLst/>
          </a:prstGeom>
          <a:noFill/>
        </p:spPr>
        <p:txBody>
          <a:bodyPr wrap="square" rtlCol="0">
            <a:spAutoFit/>
          </a:bodyPr>
          <a:lstStyle/>
          <a:p>
            <a:r>
              <a:rPr lang="cs-CZ" sz="2400" dirty="0" smtClean="0"/>
              <a:t>Kolik máme ročních období?</a:t>
            </a:r>
            <a:endParaRPr lang="cs-CZ" sz="2400" dirty="0"/>
          </a:p>
        </p:txBody>
      </p:sp>
      <p:sp>
        <p:nvSpPr>
          <p:cNvPr id="7" name="TextovéPole 6"/>
          <p:cNvSpPr txBox="1"/>
          <p:nvPr/>
        </p:nvSpPr>
        <p:spPr>
          <a:xfrm>
            <a:off x="971600" y="2564904"/>
            <a:ext cx="3384376" cy="461665"/>
          </a:xfrm>
          <a:prstGeom prst="rect">
            <a:avLst/>
          </a:prstGeom>
          <a:noFill/>
        </p:spPr>
        <p:txBody>
          <a:bodyPr wrap="square" rtlCol="0">
            <a:spAutoFit/>
          </a:bodyPr>
          <a:lstStyle/>
          <a:p>
            <a:r>
              <a:rPr lang="cs-CZ" sz="2400" dirty="0" smtClean="0"/>
              <a:t>Kolik má kilogram gramů?</a:t>
            </a:r>
            <a:endParaRPr lang="cs-CZ" sz="2400" dirty="0"/>
          </a:p>
        </p:txBody>
      </p:sp>
      <p:sp>
        <p:nvSpPr>
          <p:cNvPr id="8" name="TextovéPole 7"/>
          <p:cNvSpPr txBox="1"/>
          <p:nvPr/>
        </p:nvSpPr>
        <p:spPr>
          <a:xfrm>
            <a:off x="971600" y="3068960"/>
            <a:ext cx="3744416" cy="461665"/>
          </a:xfrm>
          <a:prstGeom prst="rect">
            <a:avLst/>
          </a:prstGeom>
          <a:noFill/>
        </p:spPr>
        <p:txBody>
          <a:bodyPr wrap="square" rtlCol="0">
            <a:spAutoFit/>
          </a:bodyPr>
          <a:lstStyle/>
          <a:p>
            <a:r>
              <a:rPr lang="cs-CZ" sz="2400" dirty="0" smtClean="0"/>
              <a:t>Kolik má metr centimetrů?</a:t>
            </a:r>
            <a:endParaRPr lang="cs-CZ" sz="2400" dirty="0"/>
          </a:p>
        </p:txBody>
      </p:sp>
      <p:sp>
        <p:nvSpPr>
          <p:cNvPr id="9" name="TextovéPole 8"/>
          <p:cNvSpPr txBox="1"/>
          <p:nvPr/>
        </p:nvSpPr>
        <p:spPr>
          <a:xfrm>
            <a:off x="971600" y="3501008"/>
            <a:ext cx="2880320" cy="461665"/>
          </a:xfrm>
          <a:prstGeom prst="rect">
            <a:avLst/>
          </a:prstGeom>
          <a:noFill/>
        </p:spPr>
        <p:txBody>
          <a:bodyPr wrap="square" rtlCol="0">
            <a:spAutoFit/>
          </a:bodyPr>
          <a:lstStyle/>
          <a:p>
            <a:r>
              <a:rPr lang="cs-CZ" sz="2400" dirty="0" smtClean="0"/>
              <a:t>1 000 </a:t>
            </a:r>
            <a:r>
              <a:rPr lang="cs-CZ" sz="2400" dirty="0" err="1" smtClean="0"/>
              <a:t>000</a:t>
            </a:r>
            <a:endParaRPr lang="cs-CZ" sz="2400" dirty="0"/>
          </a:p>
        </p:txBody>
      </p:sp>
      <p:sp>
        <p:nvSpPr>
          <p:cNvPr id="10" name="TextovéPole 9"/>
          <p:cNvSpPr txBox="1"/>
          <p:nvPr/>
        </p:nvSpPr>
        <p:spPr>
          <a:xfrm>
            <a:off x="971600" y="3933056"/>
            <a:ext cx="2232248" cy="461665"/>
          </a:xfrm>
          <a:prstGeom prst="rect">
            <a:avLst/>
          </a:prstGeom>
          <a:noFill/>
        </p:spPr>
        <p:txBody>
          <a:bodyPr wrap="square" rtlCol="0">
            <a:spAutoFit/>
          </a:bodyPr>
          <a:lstStyle/>
          <a:p>
            <a:r>
              <a:rPr lang="cs-CZ" sz="2400" dirty="0" smtClean="0"/>
              <a:t>Nešťastné číslo</a:t>
            </a:r>
            <a:endParaRPr lang="cs-CZ" sz="2400" dirty="0"/>
          </a:p>
        </p:txBody>
      </p:sp>
      <p:sp>
        <p:nvSpPr>
          <p:cNvPr id="11" name="TextovéPole 10"/>
          <p:cNvSpPr txBox="1"/>
          <p:nvPr/>
        </p:nvSpPr>
        <p:spPr>
          <a:xfrm>
            <a:off x="971600" y="4437112"/>
            <a:ext cx="3672408" cy="461665"/>
          </a:xfrm>
          <a:prstGeom prst="rect">
            <a:avLst/>
          </a:prstGeom>
          <a:noFill/>
        </p:spPr>
        <p:txBody>
          <a:bodyPr wrap="square" rtlCol="0">
            <a:spAutoFit/>
          </a:bodyPr>
          <a:lstStyle/>
          <a:p>
            <a:r>
              <a:rPr lang="cs-CZ" sz="2400" dirty="0" smtClean="0"/>
              <a:t>Kolik dní má měsíc červen?</a:t>
            </a:r>
            <a:endParaRPr lang="cs-CZ" sz="2400" dirty="0"/>
          </a:p>
        </p:txBody>
      </p:sp>
      <p:sp>
        <p:nvSpPr>
          <p:cNvPr id="12" name="TextovéPole 11"/>
          <p:cNvSpPr txBox="1"/>
          <p:nvPr/>
        </p:nvSpPr>
        <p:spPr>
          <a:xfrm>
            <a:off x="971600" y="4869160"/>
            <a:ext cx="2520280" cy="461665"/>
          </a:xfrm>
          <a:prstGeom prst="rect">
            <a:avLst/>
          </a:prstGeom>
          <a:noFill/>
        </p:spPr>
        <p:txBody>
          <a:bodyPr wrap="square" rtlCol="0">
            <a:spAutoFit/>
          </a:bodyPr>
          <a:lstStyle/>
          <a:p>
            <a:r>
              <a:rPr lang="cs-CZ" sz="2400" dirty="0" smtClean="0"/>
              <a:t>10 x 6</a:t>
            </a:r>
            <a:endParaRPr lang="cs-CZ"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a:ln>
            <a:solidFill>
              <a:schemeClr val="tx1"/>
            </a:solidFill>
          </a:ln>
        </p:spPr>
        <p:txBody>
          <a:bodyPr/>
          <a:lstStyle/>
          <a:p>
            <a:r>
              <a:rPr lang="cs-CZ" b="1" dirty="0" smtClean="0"/>
              <a:t>CITACE</a:t>
            </a:r>
            <a:endParaRPr lang="cs-CZ" b="1" dirty="0"/>
          </a:p>
        </p:txBody>
      </p:sp>
      <p:sp>
        <p:nvSpPr>
          <p:cNvPr id="3" name="Zástupný symbol pro obsah 2"/>
          <p:cNvSpPr>
            <a:spLocks noGrp="1"/>
          </p:cNvSpPr>
          <p:nvPr>
            <p:ph idx="1"/>
          </p:nvPr>
        </p:nvSpPr>
        <p:spPr>
          <a:solidFill>
            <a:schemeClr val="accent4">
              <a:lumMod val="20000"/>
              <a:lumOff val="80000"/>
            </a:schemeClr>
          </a:solidFill>
          <a:ln>
            <a:solidFill>
              <a:schemeClr val="tx1"/>
            </a:solidFill>
          </a:ln>
        </p:spPr>
        <p:txBody>
          <a:bodyPr/>
          <a:lstStyle/>
          <a:p>
            <a:pPr marL="0" indent="0">
              <a:buNone/>
            </a:pPr>
            <a:r>
              <a:rPr lang="cs-CZ" sz="2800" dirty="0"/>
              <a:t>PROFOUSOVÁ, Ivana; HOŘÍNKOVÁ, Alena. </a:t>
            </a:r>
            <a:r>
              <a:rPr lang="cs-CZ" sz="2800" i="1" dirty="0" smtClean="0"/>
              <a:t>Český </a:t>
            </a:r>
            <a:r>
              <a:rPr lang="cs-CZ" sz="2800" i="1" dirty="0"/>
              <a:t>jazyk 8</a:t>
            </a:r>
            <a:r>
              <a:rPr lang="cs-CZ" sz="2800" dirty="0"/>
              <a:t>. </a:t>
            </a:r>
            <a:r>
              <a:rPr lang="cs-CZ" sz="2800" dirty="0" smtClean="0"/>
              <a:t>Praha</a:t>
            </a:r>
            <a:r>
              <a:rPr lang="cs-CZ" sz="2800" dirty="0"/>
              <a:t>: SEPTIMA, 2004, ISBN 80-7216-199-7</a:t>
            </a:r>
            <a:r>
              <a:rPr lang="cs-CZ" dirty="0"/>
              <a:t>. </a:t>
            </a:r>
          </a:p>
        </p:txBody>
      </p:sp>
    </p:spTree>
    <p:extLst>
      <p:ext uri="{BB962C8B-B14F-4D97-AF65-F5344CB8AC3E}">
        <p14:creationId xmlns:p14="http://schemas.microsoft.com/office/powerpoint/2010/main" val="2943923882"/>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220</TotalTime>
  <Words>490</Words>
  <Application>Microsoft Office PowerPoint</Application>
  <PresentationFormat>Předvádění na obrazovce (4:3)</PresentationFormat>
  <Paragraphs>77</Paragraphs>
  <Slides>12</Slides>
  <Notes>1</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Prezentace aplikace PowerPoint</vt:lpstr>
      <vt:lpstr>Anotace</vt:lpstr>
      <vt:lpstr>ČÍSLOVKY – PROCVIČOVÁNÍ</vt:lpstr>
      <vt:lpstr>Kontrola</vt:lpstr>
      <vt:lpstr>Ve větách podtrhni číslovky</vt:lpstr>
      <vt:lpstr>KONTROLA</vt:lpstr>
      <vt:lpstr>Urči druh číslovky</vt:lpstr>
      <vt:lpstr>KONTROLA</vt:lpstr>
      <vt:lpstr>Urči druh číslovky</vt:lpstr>
      <vt:lpstr>KONTROLA</vt:lpstr>
      <vt:lpstr>Vylušti křížovku</vt:lpstr>
      <vt:lpstr>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Ales Jarolim</dc:creator>
  <cp:lastModifiedBy>Učitel</cp:lastModifiedBy>
  <cp:revision>25</cp:revision>
  <dcterms:created xsi:type="dcterms:W3CDTF">2013-05-17T07:27:48Z</dcterms:created>
  <dcterms:modified xsi:type="dcterms:W3CDTF">2013-06-04T07:36:49Z</dcterms:modified>
</cp:coreProperties>
</file>