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57" r:id="rId4"/>
    <p:sldId id="258" r:id="rId5"/>
    <p:sldId id="261" r:id="rId6"/>
    <p:sldId id="262" r:id="rId7"/>
    <p:sldId id="263" r:id="rId8"/>
    <p:sldId id="264" r:id="rId9"/>
    <p:sldId id="259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2922" autoAdjust="0"/>
  </p:normalViewPr>
  <p:slideViewPr>
    <p:cSldViewPr>
      <p:cViewPr varScale="1">
        <p:scale>
          <a:sx n="68" d="100"/>
          <a:sy n="68" d="100"/>
        </p:scale>
        <p:origin x="-144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VY_32_Český jazyk_7_Slovní druhy ZŠ praktická</a:t>
          </a:r>
          <a:r>
            <a:rPr lang="cs-CZ" sz="1600" baseline="0" smtClean="0"/>
            <a:t>, 8.r</a:t>
          </a:r>
          <a:r>
            <a:rPr lang="cs-CZ" sz="1600" baseline="0" dirty="0" smtClean="0"/>
            <a:t>. -</a:t>
          </a:r>
          <a:r>
            <a:rPr lang="cs-CZ" sz="1600" dirty="0" smtClean="0"/>
            <a:t>TEMA: Číslovky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Aleš </a:t>
          </a:r>
          <a:r>
            <a:rPr lang="cs-CZ" sz="1600" dirty="0" err="1" smtClean="0"/>
            <a:t>Jarolím</a:t>
          </a:r>
          <a:endParaRPr lang="cs-CZ" sz="1600" dirty="0" smtClean="0"/>
        </a:p>
        <a:p>
          <a:pPr algn="l" rtl="0"/>
          <a:r>
            <a:rPr lang="cs-CZ" sz="1600" dirty="0" smtClean="0"/>
            <a:t>VYTVOŘENO: 1. 5.2013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 custLinFactNeighborX="-765" custLinFactNeighborY="184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034C4D-3AF3-4BB3-93B6-AD7E4186F7A2}" type="presOf" srcId="{757F3AB3-0718-4624-B441-E567A8F0AB56}" destId="{333A1088-737F-45CB-B68E-254E46348037}" srcOrd="0" destOrd="0" presId="urn:microsoft.com/office/officeart/2005/8/layout/target3"/>
    <dgm:cxn modelId="{5A39772F-796B-4253-8956-4060F68E6B55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451EE3A8-2884-4329-8B18-197180222249}" type="presOf" srcId="{D1B46980-6531-4606-95E6-44980827E919}" destId="{2BE915AB-18AA-4053-B92C-3BFC9ED204BB}" srcOrd="1" destOrd="0" presId="urn:microsoft.com/office/officeart/2005/8/layout/target3"/>
    <dgm:cxn modelId="{D35B3E89-8A1D-4BD9-A7CE-921007557701}" type="presOf" srcId="{B651F6E3-6281-48DB-9319-2AEAFDAE7572}" destId="{6BB5E863-4638-4E1D-BFDE-399D028AC4ED}" srcOrd="1" destOrd="0" presId="urn:microsoft.com/office/officeart/2005/8/layout/target3"/>
    <dgm:cxn modelId="{30303CCD-A987-4B56-BD56-D9EA47CC800A}" type="presOf" srcId="{D1D4F407-5343-4D3F-B5B9-D407B03CAEB4}" destId="{AED2198E-93D5-4001-81B4-73124B309672}" srcOrd="1" destOrd="0" presId="urn:microsoft.com/office/officeart/2005/8/layout/target3"/>
    <dgm:cxn modelId="{277BB172-F27B-4675-872F-8AF2E44B81E3}" type="presOf" srcId="{4C35D32F-0EAB-4CD7-82EE-45574DC2A586}" destId="{66FE7F87-EA69-4EF8-86F8-F43548846DDB}" srcOrd="0" destOrd="0" presId="urn:microsoft.com/office/officeart/2005/8/layout/target3"/>
    <dgm:cxn modelId="{5E5A2E02-8C32-4915-B766-1ADD470B8906}" type="presOf" srcId="{4C35D32F-0EAB-4CD7-82EE-45574DC2A586}" destId="{4F902384-A84A-417E-997B-6A372FB09A33}" srcOrd="1" destOrd="0" presId="urn:microsoft.com/office/officeart/2005/8/layout/target3"/>
    <dgm:cxn modelId="{91214804-47E1-4BAB-8BF2-127E28EA6D33}" type="presOf" srcId="{D1B46980-6531-4606-95E6-44980827E919}" destId="{6140AFEC-043D-4C43-A2F9-D0F5331DF3A3}" srcOrd="0" destOrd="0" presId="urn:microsoft.com/office/officeart/2005/8/layout/target3"/>
    <dgm:cxn modelId="{625244CA-750D-474C-95A3-8E74063319F1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6DE220E-C3E0-48DD-9779-17261EC85E2D}" type="presParOf" srcId="{333A1088-737F-45CB-B68E-254E46348037}" destId="{F5ABB229-8D3B-4694-996A-96F23CF14429}" srcOrd="0" destOrd="0" presId="urn:microsoft.com/office/officeart/2005/8/layout/target3"/>
    <dgm:cxn modelId="{4261A8CB-61CF-4111-AE22-CF31DC015D29}" type="presParOf" srcId="{333A1088-737F-45CB-B68E-254E46348037}" destId="{F41139FD-01EE-4571-8B17-4FB00FC51163}" srcOrd="1" destOrd="0" presId="urn:microsoft.com/office/officeart/2005/8/layout/target3"/>
    <dgm:cxn modelId="{DA7E0F19-23E1-464E-9860-C7F935C6B0B3}" type="presParOf" srcId="{333A1088-737F-45CB-B68E-254E46348037}" destId="{D005CE8C-CC26-4C3E-AC11-E15060ECD759}" srcOrd="2" destOrd="0" presId="urn:microsoft.com/office/officeart/2005/8/layout/target3"/>
    <dgm:cxn modelId="{1A6D0DE2-207D-4E63-9DDF-F803404C30A4}" type="presParOf" srcId="{333A1088-737F-45CB-B68E-254E46348037}" destId="{2C702D82-9B77-49B7-9568-BB8EB47C3372}" srcOrd="3" destOrd="0" presId="urn:microsoft.com/office/officeart/2005/8/layout/target3"/>
    <dgm:cxn modelId="{C6D28AD3-D298-435B-8196-804225756ED2}" type="presParOf" srcId="{333A1088-737F-45CB-B68E-254E46348037}" destId="{A52A0455-90FF-4808-ABD0-F02540D31D5A}" srcOrd="4" destOrd="0" presId="urn:microsoft.com/office/officeart/2005/8/layout/target3"/>
    <dgm:cxn modelId="{49246AA9-2307-450C-A022-33F633980146}" type="presParOf" srcId="{333A1088-737F-45CB-B68E-254E46348037}" destId="{6140AFEC-043D-4C43-A2F9-D0F5331DF3A3}" srcOrd="5" destOrd="0" presId="urn:microsoft.com/office/officeart/2005/8/layout/target3"/>
    <dgm:cxn modelId="{1F98060B-2BE5-4C8D-BBF7-A8BA1EAD9AA2}" type="presParOf" srcId="{333A1088-737F-45CB-B68E-254E46348037}" destId="{9358AC05-5D7D-4327-9F80-1AD486AEA664}" srcOrd="6" destOrd="0" presId="urn:microsoft.com/office/officeart/2005/8/layout/target3"/>
    <dgm:cxn modelId="{CD13D0D8-F03D-4983-AA08-9F09BE19221E}" type="presParOf" srcId="{333A1088-737F-45CB-B68E-254E46348037}" destId="{313FC574-E1CD-4FB4-B054-0B805CE0447D}" srcOrd="7" destOrd="0" presId="urn:microsoft.com/office/officeart/2005/8/layout/target3"/>
    <dgm:cxn modelId="{ABB3E550-5DC6-45C4-8868-A4AC185E074C}" type="presParOf" srcId="{333A1088-737F-45CB-B68E-254E46348037}" destId="{619D679B-A015-4ECF-8348-D1034C574F40}" srcOrd="8" destOrd="0" presId="urn:microsoft.com/office/officeart/2005/8/layout/target3"/>
    <dgm:cxn modelId="{020A5A24-980B-4CF4-AB5A-5C318B6EB050}" type="presParOf" srcId="{333A1088-737F-45CB-B68E-254E46348037}" destId="{E7F14C03-D67D-4A82-8887-4A41904268DD}" srcOrd="9" destOrd="0" presId="urn:microsoft.com/office/officeart/2005/8/layout/target3"/>
    <dgm:cxn modelId="{D388C6B4-E5C9-4C13-A8F8-90C5660CDF8B}" type="presParOf" srcId="{333A1088-737F-45CB-B68E-254E46348037}" destId="{D699FC7A-A1D1-4730-93D3-51E197A3376C}" srcOrd="10" destOrd="0" presId="urn:microsoft.com/office/officeart/2005/8/layout/target3"/>
    <dgm:cxn modelId="{0E7DABF2-40AE-4B03-85A5-4F10A69BE90F}" type="presParOf" srcId="{333A1088-737F-45CB-B68E-254E46348037}" destId="{66FE7F87-EA69-4EF8-86F8-F43548846DDB}" srcOrd="11" destOrd="0" presId="urn:microsoft.com/office/officeart/2005/8/layout/target3"/>
    <dgm:cxn modelId="{B576CA20-7B15-4C8E-8935-EBD8C23B9D05}" type="presParOf" srcId="{333A1088-737F-45CB-B68E-254E46348037}" destId="{AED2198E-93D5-4001-81B4-73124B309672}" srcOrd="12" destOrd="0" presId="urn:microsoft.com/office/officeart/2005/8/layout/target3"/>
    <dgm:cxn modelId="{36F2E488-7955-4484-86E6-73951A964871}" type="presParOf" srcId="{333A1088-737F-45CB-B68E-254E46348037}" destId="{2BE915AB-18AA-4053-B92C-3BFC9ED204BB}" srcOrd="13" destOrd="0" presId="urn:microsoft.com/office/officeart/2005/8/layout/target3"/>
    <dgm:cxn modelId="{054C3F3B-7379-404A-AC61-9163F27324BA}" type="presParOf" srcId="{333A1088-737F-45CB-B68E-254E46348037}" destId="{6BB5E863-4638-4E1D-BFDE-399D028AC4ED}" srcOrd="14" destOrd="0" presId="urn:microsoft.com/office/officeart/2005/8/layout/target3"/>
    <dgm:cxn modelId="{0C570595-2A80-44AD-9BEB-3D1A8303A72C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Kopřivnice, Štramberská 189, příspěvková organizace</a:t>
          </a:r>
          <a:endParaRPr lang="cs-CZ" sz="16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576055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Aleš </a:t>
          </a:r>
          <a:r>
            <a:rPr lang="cs-CZ" sz="1600" kern="1200" dirty="0" err="1" smtClean="0"/>
            <a:t>Jarolím</a:t>
          </a:r>
          <a:endParaRPr lang="cs-CZ" sz="1600" kern="1200" dirty="0" smtClean="0"/>
        </a:p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VYTVOŘENO: 1. 5.2013</a:t>
          </a:r>
          <a:endParaRPr lang="cs-CZ" sz="1600" kern="1200" dirty="0"/>
        </a:p>
      </dsp:txBody>
      <dsp:txXfrm>
        <a:off x="1224143" y="576055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</a:t>
          </a:r>
          <a:r>
            <a:rPr lang="cs-CZ" sz="1600" kern="1200" baseline="0" dirty="0" smtClean="0"/>
            <a:t> VY_32_Český jazyk_7_Slovní druhy ZŠ praktická</a:t>
          </a:r>
          <a:r>
            <a:rPr lang="cs-CZ" sz="1600" kern="1200" baseline="0" smtClean="0"/>
            <a:t>, 8.r</a:t>
          </a:r>
          <a:r>
            <a:rPr lang="cs-CZ" sz="1600" kern="1200" baseline="0" dirty="0" smtClean="0"/>
            <a:t>. -</a:t>
          </a:r>
          <a:r>
            <a:rPr lang="cs-CZ" sz="1600" kern="1200" dirty="0" smtClean="0"/>
            <a:t>TEMA: Číslovky</a:t>
          </a:r>
          <a:endParaRPr lang="cs-CZ" sz="1600" kern="1200" dirty="0"/>
        </a:p>
      </dsp:txBody>
      <dsp:txXfrm>
        <a:off x="1273857" y="1082778"/>
        <a:ext cx="6498543" cy="541389"/>
      </dsp:txXfrm>
    </dsp:sp>
    <dsp:sp modelId="{D699FC7A-A1D1-4730-93D3-51E197A3376C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E7F87-EA69-4EF8-86F8-F43548846DDB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 1. 07 /1.4.00/21.1737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EF9F5-CA22-4542-9E4E-2BEB8D48643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B7DD1-5CDF-443D-9F65-384658E9BE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63374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EF9F5-CA22-4542-9E4E-2BEB8D48643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B7DD1-5CDF-443D-9F65-384658E9BE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6864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EF9F5-CA22-4542-9E4E-2BEB8D48643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B7DD1-5CDF-443D-9F65-384658E9BE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95748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EF9F5-CA22-4542-9E4E-2BEB8D48643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B7DD1-5CDF-443D-9F65-384658E9BE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5768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EF9F5-CA22-4542-9E4E-2BEB8D48643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B7DD1-5CDF-443D-9F65-384658E9BE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05733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EF9F5-CA22-4542-9E4E-2BEB8D48643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B7DD1-5CDF-443D-9F65-384658E9BE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20085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EF9F5-CA22-4542-9E4E-2BEB8D48643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B7DD1-5CDF-443D-9F65-384658E9BE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2298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EF9F5-CA22-4542-9E4E-2BEB8D48643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B7DD1-5CDF-443D-9F65-384658E9BE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87105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EF9F5-CA22-4542-9E4E-2BEB8D48643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B7DD1-5CDF-443D-9F65-384658E9BE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57559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EF9F5-CA22-4542-9E4E-2BEB8D48643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B7DD1-5CDF-443D-9F65-384658E9BE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44908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EF9F5-CA22-4542-9E4E-2BEB8D48643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B7DD1-5CDF-443D-9F65-384658E9BE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6660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20000"/>
                <a:lumOff val="80000"/>
              </a:schemeClr>
            </a:gs>
            <a:gs pos="99000">
              <a:schemeClr val="accent3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CEF9F5-CA22-4542-9E4E-2BEB8D48643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DB7DD1-5CDF-443D-9F65-384658E9BE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5245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945920392"/>
              </p:ext>
            </p:extLst>
          </p:nvPr>
        </p:nvGraphicFramePr>
        <p:xfrm>
          <a:off x="827584" y="1052736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0416" y="4581128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2674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72192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ČÍSLOVKY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000" y="1569600"/>
            <a:ext cx="8244000" cy="5184000"/>
          </a:xfr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Číslovky jsou slova, která vyjadřují počet nebo množství.</a:t>
            </a:r>
            <a:endParaRPr lang="cs-CZ" dirty="0"/>
          </a:p>
        </p:txBody>
      </p:sp>
      <p:pic>
        <p:nvPicPr>
          <p:cNvPr id="1027" name="Picture 3" descr="C:\Users\jarolima\AppData\Local\Microsoft\Windows\Temporary Internet Files\Content.IE5\B5X91DNE\MC9003450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85760">
            <a:off x="840134" y="3454066"/>
            <a:ext cx="2262893" cy="1438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rolima\AppData\Local\Microsoft\Windows\Temporary Internet Files\Content.IE5\BNCECWJD\MC9004345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54379">
            <a:off x="5137781" y="2592736"/>
            <a:ext cx="1584325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 rot="20372640">
            <a:off x="983027" y="2843925"/>
            <a:ext cx="16845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čtyřicet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 rot="20019778">
            <a:off x="4731955" y="2141412"/>
            <a:ext cx="1666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devět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 rot="1748733">
            <a:off x="7540827" y="363203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první</a:t>
            </a:r>
            <a:endParaRPr lang="cs-CZ" sz="2400" dirty="0"/>
          </a:p>
        </p:txBody>
      </p:sp>
      <p:pic>
        <p:nvPicPr>
          <p:cNvPr id="1035" name="Picture 11" descr="C:\Users\jarolima\AppData\Local\Microsoft\Windows\Temporary Internet Files\Content.IE5\B5X91DNE\MC900379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80003">
            <a:off x="6552087" y="3917749"/>
            <a:ext cx="1825142" cy="1717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jarolima\AppData\Local\Microsoft\Windows\Temporary Internet Files\Content.IE5\2DRDPV8K\MC9004061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11712">
            <a:off x="3105387" y="4476450"/>
            <a:ext cx="1841500" cy="154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 rot="1418711">
            <a:off x="4064310" y="4150448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osm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311916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DRUHY ČÍSLOVEK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68548"/>
            <a:ext cx="8244000" cy="5184000"/>
          </a:xfr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ČÍSLOVKY URČITÉ:</a:t>
            </a:r>
          </a:p>
          <a:p>
            <a:pPr marL="0" indent="0">
              <a:buNone/>
            </a:pPr>
            <a:r>
              <a:rPr lang="cs-CZ" b="1" u="sng" dirty="0" smtClean="0"/>
              <a:t>Základní</a:t>
            </a:r>
            <a:r>
              <a:rPr lang="cs-CZ" u="sng" dirty="0" smtClean="0"/>
              <a:t> </a:t>
            </a:r>
            <a:r>
              <a:rPr lang="cs-CZ" dirty="0" smtClean="0"/>
              <a:t>– vyjadřují počet (ptáme se </a:t>
            </a:r>
            <a:r>
              <a:rPr lang="cs-CZ" i="1" dirty="0" smtClean="0"/>
              <a:t>kolik?</a:t>
            </a:r>
            <a:r>
              <a:rPr lang="cs-CZ" dirty="0" smtClean="0"/>
              <a:t>): jeden, pět, deset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Nákup stál </a:t>
            </a:r>
            <a:r>
              <a:rPr lang="cs-CZ" dirty="0" smtClean="0">
                <a:solidFill>
                  <a:srgbClr val="FF0000"/>
                </a:solidFill>
              </a:rPr>
              <a:t>20</a:t>
            </a:r>
            <a:r>
              <a:rPr lang="cs-CZ" dirty="0" smtClean="0"/>
              <a:t> korun.</a:t>
            </a:r>
          </a:p>
          <a:p>
            <a:pPr marL="0" indent="0">
              <a:buNone/>
            </a:pPr>
            <a:r>
              <a:rPr lang="cs-CZ" dirty="0" smtClean="0"/>
              <a:t>Den má </a:t>
            </a:r>
            <a:r>
              <a:rPr lang="cs-CZ" dirty="0" smtClean="0">
                <a:solidFill>
                  <a:srgbClr val="FF0000"/>
                </a:solidFill>
              </a:rPr>
              <a:t>24</a:t>
            </a:r>
            <a:r>
              <a:rPr lang="cs-CZ" dirty="0" smtClean="0"/>
              <a:t> hodin.</a:t>
            </a:r>
          </a:p>
          <a:p>
            <a:pPr marL="0" indent="0">
              <a:buNone/>
            </a:pPr>
            <a:r>
              <a:rPr lang="cs-CZ" dirty="0" smtClean="0"/>
              <a:t>Ve škole bylo </a:t>
            </a:r>
            <a:r>
              <a:rPr lang="cs-CZ" dirty="0" smtClean="0">
                <a:solidFill>
                  <a:srgbClr val="FF0000"/>
                </a:solidFill>
              </a:rPr>
              <a:t>50</a:t>
            </a:r>
            <a:r>
              <a:rPr lang="cs-CZ" dirty="0" smtClean="0"/>
              <a:t> žáků.</a:t>
            </a:r>
          </a:p>
          <a:p>
            <a:pPr marL="0" indent="0">
              <a:buNone/>
            </a:pPr>
            <a:r>
              <a:rPr lang="cs-CZ" dirty="0" smtClean="0"/>
              <a:t>Na ruce máme </a:t>
            </a:r>
            <a:r>
              <a:rPr lang="cs-CZ" dirty="0" smtClean="0">
                <a:solidFill>
                  <a:srgbClr val="FF0000"/>
                </a:solidFill>
              </a:rPr>
              <a:t>5</a:t>
            </a:r>
            <a:r>
              <a:rPr lang="cs-CZ" dirty="0" smtClean="0"/>
              <a:t> prstů.</a:t>
            </a:r>
          </a:p>
        </p:txBody>
      </p:sp>
      <p:pic>
        <p:nvPicPr>
          <p:cNvPr id="2050" name="Picture 2" descr="C:\Documents and Settings\jarolima\Local Settings\Temporary Internet Files\Content.IE5\LNQHPX2U\MC90029793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3573016"/>
            <a:ext cx="1872208" cy="26530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53700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4000" y="324000"/>
            <a:ext cx="8496000" cy="649408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3200" b="1" u="sng" dirty="0"/>
              <a:t>Řadové</a:t>
            </a:r>
            <a:r>
              <a:rPr lang="cs-CZ" sz="3200" dirty="0"/>
              <a:t> – označují pořadí (ptáme se </a:t>
            </a:r>
            <a:r>
              <a:rPr lang="cs-CZ" sz="3200" i="1" dirty="0"/>
              <a:t>kolikátý?</a:t>
            </a:r>
            <a:r>
              <a:rPr lang="cs-CZ" sz="3200" dirty="0"/>
              <a:t>): první, pátý, </a:t>
            </a:r>
            <a:r>
              <a:rPr lang="cs-CZ" sz="3200" dirty="0" smtClean="0"/>
              <a:t>desátý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Za řadovými číslicemi píšeme tečku.</a:t>
            </a:r>
          </a:p>
          <a:p>
            <a:endParaRPr lang="cs-CZ" sz="3200" dirty="0" smtClean="0"/>
          </a:p>
          <a:p>
            <a:r>
              <a:rPr lang="cs-CZ" sz="3200" dirty="0" smtClean="0"/>
              <a:t>Závodník skončil na </a:t>
            </a:r>
            <a:r>
              <a:rPr lang="cs-CZ" sz="3200" dirty="0" smtClean="0">
                <a:solidFill>
                  <a:srgbClr val="FF0000"/>
                </a:solidFill>
              </a:rPr>
              <a:t>1.</a:t>
            </a:r>
            <a:r>
              <a:rPr lang="cs-CZ" sz="3200" dirty="0" smtClean="0"/>
              <a:t> místě.</a:t>
            </a:r>
          </a:p>
          <a:p>
            <a:r>
              <a:rPr lang="cs-CZ" sz="3200" dirty="0" smtClean="0"/>
              <a:t>Dnes je </a:t>
            </a:r>
            <a:r>
              <a:rPr lang="cs-CZ" sz="3200" dirty="0" smtClean="0">
                <a:solidFill>
                  <a:srgbClr val="FF0000"/>
                </a:solidFill>
              </a:rPr>
              <a:t>16.</a:t>
            </a:r>
            <a:r>
              <a:rPr lang="cs-CZ" sz="3200" dirty="0" smtClean="0"/>
              <a:t> května.</a:t>
            </a:r>
          </a:p>
          <a:p>
            <a:r>
              <a:rPr lang="cs-CZ" sz="3200" dirty="0" smtClean="0"/>
              <a:t>Král Karel </a:t>
            </a:r>
            <a:r>
              <a:rPr lang="cs-CZ" sz="3200" dirty="0" smtClean="0">
                <a:solidFill>
                  <a:srgbClr val="FF0000"/>
                </a:solidFill>
              </a:rPr>
              <a:t>IV.</a:t>
            </a:r>
            <a:r>
              <a:rPr lang="cs-CZ" sz="3200" dirty="0" smtClean="0"/>
              <a:t> založil v Praze univerzitu.</a:t>
            </a:r>
          </a:p>
          <a:p>
            <a:r>
              <a:rPr lang="cs-CZ" sz="3200" dirty="0" smtClean="0"/>
              <a:t>Bydlíme ve </a:t>
            </a:r>
            <a:r>
              <a:rPr lang="cs-CZ" sz="3200" dirty="0" smtClean="0">
                <a:solidFill>
                  <a:srgbClr val="FF0000"/>
                </a:solidFill>
              </a:rPr>
              <a:t>třetím</a:t>
            </a:r>
            <a:r>
              <a:rPr lang="cs-CZ" sz="3200" dirty="0" smtClean="0"/>
              <a:t> poschodí.</a:t>
            </a:r>
          </a:p>
          <a:p>
            <a:r>
              <a:rPr lang="cs-CZ" sz="3200" dirty="0" smtClean="0"/>
              <a:t>Na </a:t>
            </a:r>
            <a:r>
              <a:rPr lang="cs-CZ" sz="3200" dirty="0" smtClean="0">
                <a:solidFill>
                  <a:srgbClr val="FF0000"/>
                </a:solidFill>
              </a:rPr>
              <a:t>15.</a:t>
            </a:r>
            <a:r>
              <a:rPr lang="cs-CZ" sz="3200" dirty="0" smtClean="0"/>
              <a:t> kilometru odbočte.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/>
          </a:p>
        </p:txBody>
      </p:sp>
      <p:pic>
        <p:nvPicPr>
          <p:cNvPr id="1026" name="Picture 2" descr="C:\Documents and Settings\jarolima\Local Settings\Temporary Internet Files\Content.IE5\9V60KPFV\MC90044193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3789040"/>
            <a:ext cx="2448272" cy="213371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691970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24000"/>
            <a:ext cx="8496944" cy="6264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3200" b="1" u="sng" dirty="0"/>
              <a:t>Druhové</a:t>
            </a:r>
            <a:r>
              <a:rPr lang="cs-CZ" sz="3200" dirty="0"/>
              <a:t> – označují množství druhů (ptáme se </a:t>
            </a:r>
            <a:r>
              <a:rPr lang="cs-CZ" sz="3200" i="1" dirty="0"/>
              <a:t>kolikerý?</a:t>
            </a:r>
            <a:r>
              <a:rPr lang="cs-CZ" sz="3200" dirty="0"/>
              <a:t>): dvojí, </a:t>
            </a:r>
            <a:r>
              <a:rPr lang="cs-CZ" sz="3200" dirty="0" smtClean="0"/>
              <a:t>paterý</a:t>
            </a:r>
          </a:p>
          <a:p>
            <a:endParaRPr lang="cs-CZ" sz="3200" dirty="0"/>
          </a:p>
          <a:p>
            <a:r>
              <a:rPr lang="cs-CZ" sz="3200" dirty="0" smtClean="0"/>
              <a:t>Máme </a:t>
            </a:r>
            <a:r>
              <a:rPr lang="cs-CZ" sz="3200" dirty="0" smtClean="0">
                <a:solidFill>
                  <a:srgbClr val="FF0000"/>
                </a:solidFill>
              </a:rPr>
              <a:t>čtvero</a:t>
            </a:r>
            <a:r>
              <a:rPr lang="cs-CZ" sz="3200" dirty="0" smtClean="0"/>
              <a:t> ročních období.</a:t>
            </a:r>
          </a:p>
          <a:p>
            <a:r>
              <a:rPr lang="cs-CZ" sz="3200" dirty="0" smtClean="0"/>
              <a:t>Do pokoje vedly </a:t>
            </a:r>
            <a:r>
              <a:rPr lang="cs-CZ" sz="3200" dirty="0" smtClean="0">
                <a:solidFill>
                  <a:srgbClr val="FF0000"/>
                </a:solidFill>
              </a:rPr>
              <a:t>dvoje</a:t>
            </a:r>
            <a:r>
              <a:rPr lang="cs-CZ" sz="3200" dirty="0" smtClean="0"/>
              <a:t> dveře.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Devatero</a:t>
            </a:r>
            <a:r>
              <a:rPr lang="cs-CZ" sz="3200" dirty="0" smtClean="0"/>
              <a:t> pohádek napsal Karel Čapek.</a:t>
            </a:r>
          </a:p>
          <a:p>
            <a:r>
              <a:rPr lang="cs-CZ" sz="3200" dirty="0" smtClean="0"/>
              <a:t>Martina má </a:t>
            </a:r>
            <a:r>
              <a:rPr lang="cs-CZ" sz="3200" dirty="0" smtClean="0">
                <a:solidFill>
                  <a:srgbClr val="FF0000"/>
                </a:solidFill>
              </a:rPr>
              <a:t>troje</a:t>
            </a:r>
            <a:r>
              <a:rPr lang="cs-CZ" sz="3200" dirty="0" smtClean="0"/>
              <a:t> krásné šaty.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/>
          </a:p>
        </p:txBody>
      </p:sp>
      <p:pic>
        <p:nvPicPr>
          <p:cNvPr id="1026" name="Picture 2" descr="C:\Users\jarolima\AppData\Local\Microsoft\Windows\Temporary Internet Files\Content.IE5\BNCECWJD\MC9003205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0680" y="4087426"/>
            <a:ext cx="1584176" cy="2258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rolima\AppData\Local\Microsoft\Windows\Temporary Internet Files\Content.IE5\2BDNV1SQ\MC9003601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59960">
            <a:off x="1154489" y="4191051"/>
            <a:ext cx="1728192" cy="1958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rolima\AppData\Local\Microsoft\Windows\Temporary Internet Files\Content.IE5\TB35G38D\MC9003584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86222">
            <a:off x="5369292" y="4126893"/>
            <a:ext cx="1528300" cy="2068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78510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76673"/>
            <a:ext cx="8208912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200" dirty="0" smtClean="0"/>
          </a:p>
          <a:p>
            <a:r>
              <a:rPr lang="cs-CZ" sz="3200" dirty="0" smtClean="0"/>
              <a:t>  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324000" y="324000"/>
            <a:ext cx="8496000" cy="6264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cs-CZ" sz="3200" b="1" u="sng" dirty="0" smtClean="0"/>
              <a:t>Násobné</a:t>
            </a:r>
            <a:r>
              <a:rPr lang="cs-CZ" sz="3200" b="1" dirty="0" smtClean="0"/>
              <a:t> – </a:t>
            </a:r>
            <a:r>
              <a:rPr lang="cs-CZ" sz="3200" dirty="0" smtClean="0"/>
              <a:t>vyjadřují, kolikrát se něco znásobilo (ptáme se </a:t>
            </a:r>
            <a:r>
              <a:rPr lang="cs-CZ" sz="3200" i="1" dirty="0" smtClean="0"/>
              <a:t>kolikrát?</a:t>
            </a:r>
            <a:r>
              <a:rPr lang="cs-CZ" sz="3200" dirty="0" smtClean="0"/>
              <a:t>, </a:t>
            </a:r>
            <a:r>
              <a:rPr lang="cs-CZ" sz="3200" i="1" dirty="0" smtClean="0"/>
              <a:t>kolikanásobný?</a:t>
            </a:r>
            <a:r>
              <a:rPr lang="cs-CZ" sz="3200" dirty="0" smtClean="0"/>
              <a:t>): jednou, třikrát, trojnásobný</a:t>
            </a:r>
          </a:p>
          <a:p>
            <a:endParaRPr lang="cs-CZ" sz="3200" b="1" dirty="0" smtClean="0"/>
          </a:p>
          <a:p>
            <a:r>
              <a:rPr lang="cs-CZ" sz="3200" dirty="0" smtClean="0">
                <a:solidFill>
                  <a:srgbClr val="FF0000"/>
                </a:solidFill>
              </a:rPr>
              <a:t>Třikrát</a:t>
            </a:r>
            <a:r>
              <a:rPr lang="cs-CZ" sz="3200" dirty="0" smtClean="0"/>
              <a:t> měř a </a:t>
            </a:r>
            <a:r>
              <a:rPr lang="cs-CZ" sz="3200" dirty="0" smtClean="0">
                <a:solidFill>
                  <a:srgbClr val="FF0000"/>
                </a:solidFill>
              </a:rPr>
              <a:t>jednou</a:t>
            </a:r>
            <a:r>
              <a:rPr lang="cs-CZ" sz="3200" dirty="0" smtClean="0"/>
              <a:t> řež.</a:t>
            </a:r>
          </a:p>
          <a:p>
            <a:r>
              <a:rPr lang="cs-CZ" sz="3200" dirty="0" smtClean="0"/>
              <a:t>Tuto knihu jsem četl </a:t>
            </a:r>
            <a:r>
              <a:rPr lang="cs-CZ" sz="3200" dirty="0" smtClean="0">
                <a:solidFill>
                  <a:srgbClr val="FF0000"/>
                </a:solidFill>
              </a:rPr>
              <a:t>čtyřikrát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Nebudu to říkat </a:t>
            </a:r>
            <a:r>
              <a:rPr lang="cs-CZ" sz="3200" dirty="0" smtClean="0">
                <a:solidFill>
                  <a:srgbClr val="FF0000"/>
                </a:solidFill>
              </a:rPr>
              <a:t>dvakrát</a:t>
            </a:r>
            <a:r>
              <a:rPr lang="cs-CZ" sz="3200" dirty="0" smtClean="0"/>
              <a:t>.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Jednou</a:t>
            </a:r>
            <a:r>
              <a:rPr lang="cs-CZ" sz="3200" dirty="0" smtClean="0"/>
              <a:t> týdně chodím plavat.</a:t>
            </a:r>
          </a:p>
          <a:p>
            <a:r>
              <a:rPr lang="cs-CZ" sz="3200" dirty="0" smtClean="0"/>
              <a:t>Pavel je </a:t>
            </a:r>
            <a:r>
              <a:rPr lang="cs-CZ" sz="3200" dirty="0" smtClean="0">
                <a:solidFill>
                  <a:srgbClr val="FF0000"/>
                </a:solidFill>
              </a:rPr>
              <a:t>trojnásobný</a:t>
            </a:r>
            <a:r>
              <a:rPr lang="cs-CZ" sz="3200" dirty="0" smtClean="0"/>
              <a:t> vítěz v běhu.</a:t>
            </a:r>
          </a:p>
          <a:p>
            <a:endParaRPr lang="cs-CZ" sz="3200" dirty="0" smtClean="0"/>
          </a:p>
          <a:p>
            <a:r>
              <a:rPr lang="cs-CZ" sz="3200" dirty="0" smtClean="0"/>
              <a:t>  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/>
          </a:p>
        </p:txBody>
      </p:sp>
      <p:pic>
        <p:nvPicPr>
          <p:cNvPr id="2051" name="Picture 3" descr="C:\Users\jarolima\AppData\Local\Microsoft\Windows\Temporary Internet Files\Content.IE5\U57OTYVY\MC9002825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812420"/>
            <a:ext cx="1800200" cy="2173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67600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ČÍSLOVKY URČITÉ A NEURČITÉ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000" y="1569600"/>
            <a:ext cx="8496000" cy="5184000"/>
          </a:xfr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/>
              <a:t>ČÍSLOVKY URČITÉ</a:t>
            </a:r>
            <a:r>
              <a:rPr lang="cs-CZ" b="1" dirty="0"/>
              <a:t>:</a:t>
            </a:r>
          </a:p>
          <a:p>
            <a:pPr marL="0" indent="0">
              <a:buNone/>
            </a:pPr>
            <a:r>
              <a:rPr lang="cs-CZ" dirty="0"/>
              <a:t>Číslovky, které vyjadřují určitý, přesný počet nebo pořadí. </a:t>
            </a:r>
            <a:r>
              <a:rPr lang="cs-CZ" b="1" dirty="0"/>
              <a:t>Můžeme je vyjádřit čísly</a:t>
            </a:r>
            <a:r>
              <a:rPr lang="cs-CZ" dirty="0"/>
              <a:t>: </a:t>
            </a:r>
          </a:p>
          <a:p>
            <a:pPr marL="0" indent="0">
              <a:buNone/>
            </a:pPr>
            <a:r>
              <a:rPr lang="cs-CZ" dirty="0"/>
              <a:t>Sedm 	- 7 	</a:t>
            </a:r>
          </a:p>
          <a:p>
            <a:pPr marL="0" indent="0">
              <a:buNone/>
            </a:pPr>
            <a:r>
              <a:rPr lang="cs-CZ" dirty="0"/>
              <a:t>Druhý 	- 2. 	</a:t>
            </a:r>
          </a:p>
          <a:p>
            <a:pPr marL="0" indent="0">
              <a:buNone/>
            </a:pPr>
            <a:r>
              <a:rPr lang="cs-CZ" dirty="0"/>
              <a:t>Pětkrát 	- 5x </a:t>
            </a:r>
          </a:p>
          <a:p>
            <a:pPr marL="0" indent="0">
              <a:buNone/>
            </a:pPr>
            <a:r>
              <a:rPr lang="cs-CZ" dirty="0"/>
              <a:t>Sto 		- 100</a:t>
            </a:r>
          </a:p>
          <a:p>
            <a:pPr marL="0" indent="0">
              <a:buNone/>
            </a:pPr>
            <a:r>
              <a:rPr lang="cs-CZ" dirty="0"/>
              <a:t>Tisíc 		- 1000</a:t>
            </a:r>
          </a:p>
          <a:p>
            <a:pPr marL="0" indent="0">
              <a:buNone/>
            </a:pPr>
            <a:r>
              <a:rPr lang="cs-CZ" dirty="0"/>
              <a:t>Čtvrtý 	- 4.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01604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324000"/>
            <a:ext cx="8496000" cy="6264000"/>
          </a:xfr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ČÍSLOVKY NEURČITÉ</a:t>
            </a:r>
            <a:r>
              <a:rPr lang="cs-CZ" b="1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Číslovky, které vyjadřují neurčitý počet nebo pořadí. </a:t>
            </a:r>
            <a:r>
              <a:rPr lang="cs-CZ" b="1" dirty="0" smtClean="0"/>
              <a:t>Nedají se vyjádřit čísly</a:t>
            </a:r>
            <a:r>
              <a:rPr lang="cs-CZ" dirty="0" smtClean="0"/>
              <a:t>: několik, mnoho, málo, všichni </a:t>
            </a:r>
          </a:p>
          <a:p>
            <a:pPr marL="0" indent="0">
              <a:buNone/>
            </a:pPr>
            <a:r>
              <a:rPr lang="cs-CZ" dirty="0" smtClean="0"/>
              <a:t>Dneska jsou ve škole </a:t>
            </a:r>
            <a:r>
              <a:rPr lang="cs-CZ" dirty="0" smtClean="0">
                <a:solidFill>
                  <a:srgbClr val="FF0000"/>
                </a:solidFill>
              </a:rPr>
              <a:t>všichni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V řece je </a:t>
            </a:r>
            <a:r>
              <a:rPr lang="cs-CZ" dirty="0" smtClean="0">
                <a:solidFill>
                  <a:srgbClr val="FF0000"/>
                </a:solidFill>
              </a:rPr>
              <a:t>málo</a:t>
            </a:r>
            <a:r>
              <a:rPr lang="cs-CZ" dirty="0" smtClean="0"/>
              <a:t> vody.</a:t>
            </a:r>
          </a:p>
          <a:p>
            <a:pPr marL="0" indent="0">
              <a:buNone/>
            </a:pPr>
            <a:r>
              <a:rPr lang="cs-CZ" dirty="0" smtClean="0"/>
              <a:t>Už jsem ti to říkal </a:t>
            </a:r>
            <a:r>
              <a:rPr lang="cs-CZ" dirty="0" smtClean="0">
                <a:solidFill>
                  <a:srgbClr val="FF0000"/>
                </a:solidFill>
              </a:rPr>
              <a:t>několikrát</a:t>
            </a:r>
            <a:r>
              <a:rPr lang="cs-CZ" dirty="0" smtClean="0"/>
              <a:t>.	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jarolima\AppData\Local\Microsoft\Windows\Temporary Internet Files\Content.IE5\0H2RSI6S\MP9004228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293096"/>
            <a:ext cx="2919954" cy="1968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41871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sz="2800" dirty="0" smtClean="0"/>
              <a:t>PROFOUSOVÁ, Ivana; HOŘÍNKOVÁ, Alena. </a:t>
            </a:r>
            <a:r>
              <a:rPr lang="cs-CZ" sz="2800" i="1" dirty="0" smtClean="0"/>
              <a:t>Český jazyk 8</a:t>
            </a:r>
            <a:r>
              <a:rPr lang="cs-CZ" sz="2800" dirty="0" smtClean="0"/>
              <a:t>. Praha: SEPTIMA, 2004, ISBN 80-7216-199-7</a:t>
            </a:r>
            <a:r>
              <a:rPr lang="cs-CZ" dirty="0" smtClean="0"/>
              <a:t>.        </a:t>
            </a:r>
            <a:endParaRPr lang="cs-CZ" dirty="0"/>
          </a:p>
          <a:p>
            <a:pPr marL="0" indent="0">
              <a:buNone/>
            </a:pPr>
            <a:r>
              <a:rPr lang="cs-CZ" sz="2800" dirty="0"/>
              <a:t>Zdroj obrázků: </a:t>
            </a:r>
          </a:p>
          <a:p>
            <a:pPr marL="0" indent="0">
              <a:buNone/>
            </a:pPr>
            <a:r>
              <a:rPr lang="cs-CZ" sz="2800" dirty="0" smtClean="0"/>
              <a:t>Galerie </a:t>
            </a:r>
            <a:r>
              <a:rPr lang="cs-CZ" sz="2800" dirty="0"/>
              <a:t>MS Office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456056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339</Words>
  <Application>Microsoft Office PowerPoint</Application>
  <PresentationFormat>Předvádění na obrazovce (4:3)</PresentationFormat>
  <Paragraphs>86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ČÍSLOVKY</vt:lpstr>
      <vt:lpstr>DRUHY ČÍSLOVEK</vt:lpstr>
      <vt:lpstr>Prezentace aplikace PowerPoint</vt:lpstr>
      <vt:lpstr>Prezentace aplikace PowerPoint</vt:lpstr>
      <vt:lpstr>Prezentace aplikace PowerPoint</vt:lpstr>
      <vt:lpstr>ČÍSLOVKY URČITÉ A NEURČITÉ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Ales Jarolim</dc:creator>
  <cp:lastModifiedBy>Učitel</cp:lastModifiedBy>
  <cp:revision>25</cp:revision>
  <dcterms:created xsi:type="dcterms:W3CDTF">2013-05-13T08:44:19Z</dcterms:created>
  <dcterms:modified xsi:type="dcterms:W3CDTF">2013-06-04T08:33:10Z</dcterms:modified>
</cp:coreProperties>
</file>