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</a:t>
          </a:r>
          <a:r>
            <a:rPr lang="cs-CZ" sz="1600" baseline="0" dirty="0" smtClean="0"/>
            <a:t> VY_32_Český jazyk_8_Slovní druhy ZŠ praktická</a:t>
          </a:r>
          <a:r>
            <a:rPr lang="cs-CZ" sz="1600" baseline="0" smtClean="0"/>
            <a:t>, 8.r</a:t>
          </a:r>
          <a:r>
            <a:rPr lang="cs-CZ" sz="1600" baseline="0" dirty="0" smtClean="0"/>
            <a:t>. -</a:t>
          </a:r>
          <a:r>
            <a:rPr lang="cs-CZ" sz="1600" dirty="0" smtClean="0"/>
            <a:t>TEMA: Druhy přídavných jmen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Kopřivnice, Štramberská 189,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Aleš </a:t>
          </a:r>
          <a:r>
            <a:rPr lang="cs-CZ" sz="1600" dirty="0" err="1" smtClean="0"/>
            <a:t>Jarolím</a:t>
          </a:r>
          <a:endParaRPr lang="cs-CZ" sz="1600" dirty="0" smtClean="0"/>
        </a:p>
        <a:p>
          <a:pPr algn="l" rtl="0"/>
          <a:r>
            <a:rPr lang="cs-CZ" sz="1600" dirty="0" smtClean="0"/>
            <a:t>VYTVOŘENO: 2. 5.2013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 custLinFactNeighborX="-765" custLinFactNeighborY="184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4903CFE-5BD2-461D-A848-33500B158EEB}" type="presOf" srcId="{D1D4F407-5343-4D3F-B5B9-D407B03CAEB4}" destId="{AED2198E-93D5-4001-81B4-73124B309672}" srcOrd="1" destOrd="0" presId="urn:microsoft.com/office/officeart/2005/8/layout/target3"/>
    <dgm:cxn modelId="{EC3E405C-8A11-48F6-A20F-CD8702BB7692}" type="presOf" srcId="{D1D4F407-5343-4D3F-B5B9-D407B03CAEB4}" destId="{D005CE8C-CC26-4C3E-AC11-E15060ECD759}" srcOrd="0" destOrd="0" presId="urn:microsoft.com/office/officeart/2005/8/layout/target3"/>
    <dgm:cxn modelId="{8F8C9570-5ED6-4C17-8961-6A815D49E470}" type="presOf" srcId="{4C35D32F-0EAB-4CD7-82EE-45574DC2A586}" destId="{66FE7F87-EA69-4EF8-86F8-F43548846DDB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471003A-371E-4AEF-A914-B724780192A3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99866EC0-EEC2-4948-87AF-D04D5968CB1C}" type="presOf" srcId="{757F3AB3-0718-4624-B441-E567A8F0AB56}" destId="{333A1088-737F-45CB-B68E-254E46348037}" srcOrd="0" destOrd="0" presId="urn:microsoft.com/office/officeart/2005/8/layout/target3"/>
    <dgm:cxn modelId="{4D8662D3-760B-4C36-9EE5-F1FB9151B92B}" type="presOf" srcId="{D1B46980-6531-4606-95E6-44980827E919}" destId="{6140AFEC-043D-4C43-A2F9-D0F5331DF3A3}" srcOrd="0" destOrd="0" presId="urn:microsoft.com/office/officeart/2005/8/layout/target3"/>
    <dgm:cxn modelId="{D289E0E1-C24C-4D7E-AADB-9EE629E08420}" type="presOf" srcId="{B651F6E3-6281-48DB-9319-2AEAFDAE7572}" destId="{619D679B-A015-4ECF-8348-D1034C574F40}" srcOrd="0" destOrd="0" presId="urn:microsoft.com/office/officeart/2005/8/layout/target3"/>
    <dgm:cxn modelId="{AD7C8DFB-B0F1-4292-8E93-09C5297A8468}" type="presOf" srcId="{B651F6E3-6281-48DB-9319-2AEAFDAE7572}" destId="{6BB5E863-4638-4E1D-BFDE-399D028AC4ED}" srcOrd="1" destOrd="0" presId="urn:microsoft.com/office/officeart/2005/8/layout/target3"/>
    <dgm:cxn modelId="{29CCF67C-4A1C-418E-B414-D20A756CF669}" type="presOf" srcId="{4C35D32F-0EAB-4CD7-82EE-45574DC2A586}" destId="{4F902384-A84A-417E-997B-6A372FB09A3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6B0786C-01CE-4862-9054-ACEA59F45F45}" type="presParOf" srcId="{333A1088-737F-45CB-B68E-254E46348037}" destId="{F5ABB229-8D3B-4694-996A-96F23CF14429}" srcOrd="0" destOrd="0" presId="urn:microsoft.com/office/officeart/2005/8/layout/target3"/>
    <dgm:cxn modelId="{AF0A1797-2BF0-459E-9099-16379A86C987}" type="presParOf" srcId="{333A1088-737F-45CB-B68E-254E46348037}" destId="{F41139FD-01EE-4571-8B17-4FB00FC51163}" srcOrd="1" destOrd="0" presId="urn:microsoft.com/office/officeart/2005/8/layout/target3"/>
    <dgm:cxn modelId="{581F37DC-915F-4455-A73C-4D8FFB08BD7A}" type="presParOf" srcId="{333A1088-737F-45CB-B68E-254E46348037}" destId="{D005CE8C-CC26-4C3E-AC11-E15060ECD759}" srcOrd="2" destOrd="0" presId="urn:microsoft.com/office/officeart/2005/8/layout/target3"/>
    <dgm:cxn modelId="{835B4F4B-CF1E-4CBC-9259-839D8794A2B9}" type="presParOf" srcId="{333A1088-737F-45CB-B68E-254E46348037}" destId="{2C702D82-9B77-49B7-9568-BB8EB47C3372}" srcOrd="3" destOrd="0" presId="urn:microsoft.com/office/officeart/2005/8/layout/target3"/>
    <dgm:cxn modelId="{F1D6FAAB-01F7-4B6A-9C97-89D7A5B1A665}" type="presParOf" srcId="{333A1088-737F-45CB-B68E-254E46348037}" destId="{A52A0455-90FF-4808-ABD0-F02540D31D5A}" srcOrd="4" destOrd="0" presId="urn:microsoft.com/office/officeart/2005/8/layout/target3"/>
    <dgm:cxn modelId="{85161B65-7449-47E7-8229-CD042B2940D5}" type="presParOf" srcId="{333A1088-737F-45CB-B68E-254E46348037}" destId="{6140AFEC-043D-4C43-A2F9-D0F5331DF3A3}" srcOrd="5" destOrd="0" presId="urn:microsoft.com/office/officeart/2005/8/layout/target3"/>
    <dgm:cxn modelId="{AF90F0FE-53C8-4A6E-9937-91A00B54DD74}" type="presParOf" srcId="{333A1088-737F-45CB-B68E-254E46348037}" destId="{9358AC05-5D7D-4327-9F80-1AD486AEA664}" srcOrd="6" destOrd="0" presId="urn:microsoft.com/office/officeart/2005/8/layout/target3"/>
    <dgm:cxn modelId="{3E51800D-2565-4F99-9AE4-6C39368FB9D2}" type="presParOf" srcId="{333A1088-737F-45CB-B68E-254E46348037}" destId="{313FC574-E1CD-4FB4-B054-0B805CE0447D}" srcOrd="7" destOrd="0" presId="urn:microsoft.com/office/officeart/2005/8/layout/target3"/>
    <dgm:cxn modelId="{E3B52A64-4529-41F3-9D2E-0C885633128A}" type="presParOf" srcId="{333A1088-737F-45CB-B68E-254E46348037}" destId="{619D679B-A015-4ECF-8348-D1034C574F40}" srcOrd="8" destOrd="0" presId="urn:microsoft.com/office/officeart/2005/8/layout/target3"/>
    <dgm:cxn modelId="{2EBCC50B-EB2A-484E-A015-78E7B64F3335}" type="presParOf" srcId="{333A1088-737F-45CB-B68E-254E46348037}" destId="{E7F14C03-D67D-4A82-8887-4A41904268DD}" srcOrd="9" destOrd="0" presId="urn:microsoft.com/office/officeart/2005/8/layout/target3"/>
    <dgm:cxn modelId="{2283750C-B9E5-47B4-AEE2-C0F447332F81}" type="presParOf" srcId="{333A1088-737F-45CB-B68E-254E46348037}" destId="{D699FC7A-A1D1-4730-93D3-51E197A3376C}" srcOrd="10" destOrd="0" presId="urn:microsoft.com/office/officeart/2005/8/layout/target3"/>
    <dgm:cxn modelId="{24B56CD9-733F-44FE-9BA5-4D492C3D1D89}" type="presParOf" srcId="{333A1088-737F-45CB-B68E-254E46348037}" destId="{66FE7F87-EA69-4EF8-86F8-F43548846DDB}" srcOrd="11" destOrd="0" presId="urn:microsoft.com/office/officeart/2005/8/layout/target3"/>
    <dgm:cxn modelId="{F6F1AFEA-0E39-446D-A185-ECABE2F52700}" type="presParOf" srcId="{333A1088-737F-45CB-B68E-254E46348037}" destId="{AED2198E-93D5-4001-81B4-73124B309672}" srcOrd="12" destOrd="0" presId="urn:microsoft.com/office/officeart/2005/8/layout/target3"/>
    <dgm:cxn modelId="{D38D429A-2218-49EE-AD71-420E73AF262B}" type="presParOf" srcId="{333A1088-737F-45CB-B68E-254E46348037}" destId="{2BE915AB-18AA-4053-B92C-3BFC9ED204BB}" srcOrd="13" destOrd="0" presId="urn:microsoft.com/office/officeart/2005/8/layout/target3"/>
    <dgm:cxn modelId="{15C1E0C5-7D9E-4330-82B8-79EDA966A3D0}" type="presParOf" srcId="{333A1088-737F-45CB-B68E-254E46348037}" destId="{6BB5E863-4638-4E1D-BFDE-399D028AC4ED}" srcOrd="14" destOrd="0" presId="urn:microsoft.com/office/officeart/2005/8/layout/target3"/>
    <dgm:cxn modelId="{1898B10B-3D00-40FE-A254-DACFB4CD1972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ZŠ Kopřivnice, Štramberská 189, příspěvková organizace</a:t>
          </a:r>
          <a:endParaRPr lang="cs-CZ" sz="1600" kern="1200" dirty="0"/>
        </a:p>
      </dsp:txBody>
      <dsp:txXfrm>
        <a:off x="1258000" y="0"/>
        <a:ext cx="6498543" cy="541389"/>
      </dsp:txXfrm>
    </dsp:sp>
    <dsp:sp modelId="{A52A0455-90FF-4808-ABD0-F02540D31D5A}">
      <dsp:nvSpPr>
        <dsp:cNvPr id="0" name=""/>
        <dsp:cNvSpPr/>
      </dsp:nvSpPr>
      <dsp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576055"/>
          <a:ext cx="6498543" cy="1878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Aleš </a:t>
          </a:r>
          <a:r>
            <a:rPr lang="cs-CZ" sz="1600" kern="1200" dirty="0" err="1" smtClean="0"/>
            <a:t>Jarolím</a:t>
          </a:r>
          <a:endParaRPr lang="cs-CZ" sz="1600" kern="1200" dirty="0" smtClean="0"/>
        </a:p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VYTVOŘENO: 2. 5.2013</a:t>
          </a:r>
          <a:endParaRPr lang="cs-CZ" sz="1600" kern="1200" dirty="0"/>
        </a:p>
      </dsp:txBody>
      <dsp:txXfrm>
        <a:off x="1224143" y="576055"/>
        <a:ext cx="6498543" cy="541389"/>
      </dsp:txXfrm>
    </dsp:sp>
    <dsp:sp modelId="{313FC574-E1CD-4FB4-B054-0B805CE0447D}">
      <dsp:nvSpPr>
        <dsp:cNvPr id="0" name=""/>
        <dsp:cNvSpPr/>
      </dsp:nvSpPr>
      <dsp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1082778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</a:t>
          </a:r>
          <a:r>
            <a:rPr lang="cs-CZ" sz="1600" kern="1200" baseline="0" dirty="0" smtClean="0"/>
            <a:t> VY_32_Český jazyk_8_Slovní druhy ZŠ praktická</a:t>
          </a:r>
          <a:r>
            <a:rPr lang="cs-CZ" sz="1600" kern="1200" baseline="0" smtClean="0"/>
            <a:t>, 8.r</a:t>
          </a:r>
          <a:r>
            <a:rPr lang="cs-CZ" sz="1600" kern="1200" baseline="0" dirty="0" smtClean="0"/>
            <a:t>. -</a:t>
          </a:r>
          <a:r>
            <a:rPr lang="cs-CZ" sz="1600" kern="1200" dirty="0" smtClean="0"/>
            <a:t>TEMA: Druhy přídavných jmen</a:t>
          </a:r>
          <a:endParaRPr lang="cs-CZ" sz="1600" kern="1200" dirty="0"/>
        </a:p>
      </dsp:txBody>
      <dsp:txXfrm>
        <a:off x="1273857" y="1082778"/>
        <a:ext cx="6498543" cy="541389"/>
      </dsp:txXfrm>
    </dsp:sp>
    <dsp:sp modelId="{D699FC7A-A1D1-4730-93D3-51E197A3376C}">
      <dsp:nvSpPr>
        <dsp:cNvPr id="0" name=""/>
        <dsp:cNvSpPr/>
      </dsp:nvSpPr>
      <dsp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E7F87-EA69-4EF8-86F8-F43548846DDB}">
      <dsp:nvSpPr>
        <dsp:cNvPr id="0" name=""/>
        <dsp:cNvSpPr/>
      </dsp:nvSpPr>
      <dsp:spPr>
        <a:xfrm>
          <a:off x="1273857" y="1624167"/>
          <a:ext cx="6498543" cy="5413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 1. 07 /1.4.00/21.1737 </a:t>
          </a:r>
          <a:endParaRPr lang="cs-CZ" sz="2000" kern="1200" dirty="0"/>
        </a:p>
      </dsp:txBody>
      <dsp:txXfrm>
        <a:off x="1273857" y="1624167"/>
        <a:ext cx="6498543" cy="541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FC513-3317-4FBA-BD57-A0931D27A36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368F5-3D7F-48CB-B514-6F70C9BA71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FC513-3317-4FBA-BD57-A0931D27A36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368F5-3D7F-48CB-B514-6F70C9BA71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FC513-3317-4FBA-BD57-A0931D27A36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368F5-3D7F-48CB-B514-6F70C9BA71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FC513-3317-4FBA-BD57-A0931D27A36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368F5-3D7F-48CB-B514-6F70C9BA71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FC513-3317-4FBA-BD57-A0931D27A36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368F5-3D7F-48CB-B514-6F70C9BA71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FC513-3317-4FBA-BD57-A0931D27A36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368F5-3D7F-48CB-B514-6F70C9BA71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FC513-3317-4FBA-BD57-A0931D27A36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368F5-3D7F-48CB-B514-6F70C9BA71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FC513-3317-4FBA-BD57-A0931D27A36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368F5-3D7F-48CB-B514-6F70C9BA71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FC513-3317-4FBA-BD57-A0931D27A36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368F5-3D7F-48CB-B514-6F70C9BA71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FC513-3317-4FBA-BD57-A0931D27A36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368F5-3D7F-48CB-B514-6F70C9BA71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FC513-3317-4FBA-BD57-A0931D27A36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368F5-3D7F-48CB-B514-6F70C9BA71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0FC513-3317-4FBA-BD57-A0931D27A36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7368F5-3D7F-48CB-B514-6F70C9BA718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51949644"/>
              </p:ext>
            </p:extLst>
          </p:nvPr>
        </p:nvGraphicFramePr>
        <p:xfrm>
          <a:off x="827584" y="1052736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7840" y="4439760"/>
            <a:ext cx="5608320" cy="136550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68346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b="1" dirty="0" smtClean="0"/>
              <a:t>DRUHY PŘÍDAVNÝCH JMEN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496944" cy="4525963"/>
          </a:xfrm>
          <a:solidFill>
            <a:schemeClr val="accent3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/>
              <a:t>Podle koncovky </a:t>
            </a:r>
            <a:r>
              <a:rPr lang="cs-CZ" sz="2800" dirty="0" smtClean="0"/>
              <a:t>rozlišujeme tyto druhy přídavných jmen:</a:t>
            </a:r>
          </a:p>
          <a:p>
            <a:pPr>
              <a:buNone/>
            </a:pPr>
            <a:r>
              <a:rPr lang="cs-CZ" sz="2800" b="1" u="sng" dirty="0" smtClean="0"/>
              <a:t>Měkká:</a:t>
            </a:r>
            <a:r>
              <a:rPr lang="cs-CZ" sz="2800" dirty="0" smtClean="0"/>
              <a:t> </a:t>
            </a:r>
          </a:p>
          <a:p>
            <a:pPr>
              <a:buNone/>
            </a:pPr>
            <a:r>
              <a:rPr lang="cs-CZ" sz="2800" dirty="0" smtClean="0"/>
              <a:t>mají v 1. p. č. </a:t>
            </a:r>
            <a:r>
              <a:rPr lang="cs-CZ" sz="2800" dirty="0" err="1" smtClean="0"/>
              <a:t>j</a:t>
            </a:r>
            <a:r>
              <a:rPr lang="cs-CZ" sz="2800" dirty="0" smtClean="0"/>
              <a:t>. ve všech rodech stejnou koncovku: </a:t>
            </a:r>
            <a:r>
              <a:rPr lang="cs-CZ" sz="2800" b="1" u="sng" dirty="0" smtClean="0">
                <a:solidFill>
                  <a:srgbClr val="FF0000"/>
                </a:solidFill>
              </a:rPr>
              <a:t>-í</a:t>
            </a:r>
          </a:p>
          <a:p>
            <a:pPr>
              <a:buNone/>
            </a:pPr>
            <a:r>
              <a:rPr lang="cs-CZ" sz="2800" dirty="0" smtClean="0"/>
              <a:t>( jarn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 výlet, jarn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 květina, jarn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 počasí)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b="1" u="sng" dirty="0" smtClean="0"/>
              <a:t>Tvrdá:</a:t>
            </a:r>
          </a:p>
          <a:p>
            <a:pPr>
              <a:buNone/>
            </a:pPr>
            <a:r>
              <a:rPr lang="cs-CZ" sz="2800" dirty="0" smtClean="0"/>
              <a:t>mají v 1. p. č. </a:t>
            </a:r>
            <a:r>
              <a:rPr lang="cs-CZ" sz="2800" dirty="0" err="1" smtClean="0"/>
              <a:t>j</a:t>
            </a:r>
            <a:r>
              <a:rPr lang="cs-CZ" sz="2800" dirty="0" smtClean="0"/>
              <a:t>. v každém rodě jinou koncovku: </a:t>
            </a:r>
            <a:r>
              <a:rPr lang="cs-CZ" sz="2800" b="1" u="sng" dirty="0" smtClean="0">
                <a:solidFill>
                  <a:srgbClr val="FF0000"/>
                </a:solidFill>
              </a:rPr>
              <a:t>-ý, -á, -é</a:t>
            </a:r>
          </a:p>
          <a:p>
            <a:pPr>
              <a:buNone/>
            </a:pPr>
            <a:r>
              <a:rPr lang="cs-CZ" sz="2800" dirty="0" smtClean="0"/>
              <a:t>( mlad</a:t>
            </a:r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 muž, mlad</a:t>
            </a:r>
            <a:r>
              <a:rPr lang="cs-CZ" sz="2800" b="1" dirty="0" smtClean="0">
                <a:solidFill>
                  <a:srgbClr val="FF0000"/>
                </a:solidFill>
              </a:rPr>
              <a:t>á</a:t>
            </a:r>
            <a:r>
              <a:rPr lang="cs-CZ" sz="2800" dirty="0" smtClean="0"/>
              <a:t> žena, mlad</a:t>
            </a:r>
            <a:r>
              <a:rPr lang="cs-CZ" sz="2800" b="1" dirty="0" smtClean="0">
                <a:solidFill>
                  <a:srgbClr val="FF0000"/>
                </a:solidFill>
              </a:rPr>
              <a:t>é</a:t>
            </a:r>
            <a:r>
              <a:rPr lang="cs-CZ" sz="2800" dirty="0" smtClean="0"/>
              <a:t> dítě)</a:t>
            </a:r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/>
              <a:t>Rozdělte přídavná jména na měkká a tvrdá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2060848"/>
            <a:ext cx="1224136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/>
              <a:t>t</a:t>
            </a:r>
            <a:r>
              <a:rPr lang="cs-CZ" sz="3200" b="1" dirty="0" smtClean="0"/>
              <a:t>vrdá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12160" y="2060848"/>
            <a:ext cx="1512168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měkká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51920" y="4293096"/>
            <a:ext cx="936104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noční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51720" y="3212976"/>
            <a:ext cx="936104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hezký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83768" y="5085184"/>
            <a:ext cx="1080120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kočičí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08104" y="4797152"/>
            <a:ext cx="936104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pilný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20072" y="3284984"/>
            <a:ext cx="1080120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chytrý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5517232"/>
            <a:ext cx="720080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cizí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76256" y="3861048"/>
            <a:ext cx="720080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líný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732240" y="5589240"/>
            <a:ext cx="864096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letní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27584" y="4293096"/>
            <a:ext cx="1080120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sladký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067944" y="5949280"/>
            <a:ext cx="936104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lesní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339752" y="4005064"/>
            <a:ext cx="1152128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zdravý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283968" y="5229200"/>
            <a:ext cx="936104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jízdní</a:t>
            </a:r>
            <a:endParaRPr lang="cs-CZ" sz="2400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Kontrola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2060848"/>
            <a:ext cx="1224136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/>
              <a:t>t</a:t>
            </a:r>
            <a:r>
              <a:rPr lang="cs-CZ" sz="3200" b="1" dirty="0" smtClean="0"/>
              <a:t>vrdá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12160" y="2060848"/>
            <a:ext cx="1512168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měkká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2780928"/>
            <a:ext cx="936104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hezký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75656" y="3501008"/>
            <a:ext cx="1080120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sladký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75656" y="4149080"/>
            <a:ext cx="1152128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zdravý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72200" y="2780928"/>
            <a:ext cx="720080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cizí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28184" y="3429000"/>
            <a:ext cx="1080120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kočičí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00192" y="4077072"/>
            <a:ext cx="936104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noční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00192" y="4725144"/>
            <a:ext cx="936104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jízdní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00192" y="5373216"/>
            <a:ext cx="936104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lesní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547664" y="4797152"/>
            <a:ext cx="1080120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chytrý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619672" y="5445224"/>
            <a:ext cx="936104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pilný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91680" y="6093296"/>
            <a:ext cx="720080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líný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72200" y="6021288"/>
            <a:ext cx="864096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letní</a:t>
            </a:r>
            <a:endParaRPr lang="cs-CZ" sz="2400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/>
              <a:t>DOPLŇ KONCOVKU PŘÍDAVNÝCH JMEN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pPr>
              <a:buNone/>
            </a:pPr>
            <a:r>
              <a:rPr lang="cs-CZ" dirty="0" smtClean="0"/>
              <a:t>Dobr_  nápad, </a:t>
            </a:r>
            <a:r>
              <a:rPr lang="cs-CZ" dirty="0" err="1" smtClean="0"/>
              <a:t>dlouh</a:t>
            </a:r>
            <a:r>
              <a:rPr lang="cs-CZ" dirty="0" smtClean="0"/>
              <a:t>_  doba, </a:t>
            </a:r>
            <a:r>
              <a:rPr lang="cs-CZ" dirty="0" err="1" smtClean="0"/>
              <a:t>barevn</a:t>
            </a:r>
            <a:r>
              <a:rPr lang="cs-CZ" dirty="0" smtClean="0"/>
              <a:t>_  křída,</a:t>
            </a:r>
          </a:p>
          <a:p>
            <a:pPr>
              <a:buNone/>
            </a:pPr>
            <a:r>
              <a:rPr lang="cs-CZ" dirty="0" smtClean="0"/>
              <a:t>ryb_  šupina, včel_  úl, nov_ výrobek, </a:t>
            </a:r>
          </a:p>
          <a:p>
            <a:pPr>
              <a:buNone/>
            </a:pPr>
            <a:r>
              <a:rPr lang="cs-CZ" dirty="0" smtClean="0"/>
              <a:t>vesel_  chlapec, neznám_  muž, mil_  přítel, </a:t>
            </a:r>
          </a:p>
          <a:p>
            <a:pPr>
              <a:buNone/>
            </a:pPr>
            <a:r>
              <a:rPr lang="cs-CZ" dirty="0" err="1" smtClean="0"/>
              <a:t>osl</a:t>
            </a:r>
            <a:r>
              <a:rPr lang="cs-CZ" dirty="0" smtClean="0"/>
              <a:t>_  kůže, </a:t>
            </a:r>
            <a:r>
              <a:rPr lang="cs-CZ" dirty="0" err="1" smtClean="0"/>
              <a:t>barevn</a:t>
            </a:r>
            <a:r>
              <a:rPr lang="cs-CZ" dirty="0" smtClean="0"/>
              <a:t>_  motýl, </a:t>
            </a:r>
            <a:r>
              <a:rPr lang="cs-CZ" dirty="0" err="1" smtClean="0"/>
              <a:t>papírov</a:t>
            </a:r>
            <a:r>
              <a:rPr lang="cs-CZ" dirty="0" smtClean="0"/>
              <a:t>_  pytlík, </a:t>
            </a:r>
          </a:p>
          <a:p>
            <a:pPr>
              <a:buNone/>
            </a:pPr>
            <a:r>
              <a:rPr lang="cs-CZ" dirty="0" err="1" smtClean="0"/>
              <a:t>letn</a:t>
            </a:r>
            <a:r>
              <a:rPr lang="cs-CZ" dirty="0" smtClean="0"/>
              <a:t>_  den, zamlkl_  chlapec, </a:t>
            </a:r>
            <a:r>
              <a:rPr lang="cs-CZ" dirty="0" err="1" smtClean="0"/>
              <a:t>pstruhov</a:t>
            </a:r>
            <a:r>
              <a:rPr lang="cs-CZ" dirty="0" smtClean="0"/>
              <a:t>_  potok,</a:t>
            </a:r>
          </a:p>
          <a:p>
            <a:pPr>
              <a:buNone/>
            </a:pPr>
            <a:r>
              <a:rPr lang="cs-CZ" dirty="0" smtClean="0"/>
              <a:t>had_  sykot, </a:t>
            </a:r>
            <a:r>
              <a:rPr lang="cs-CZ" dirty="0" err="1" smtClean="0"/>
              <a:t>nočn</a:t>
            </a:r>
            <a:r>
              <a:rPr lang="cs-CZ" dirty="0" smtClean="0"/>
              <a:t>_  obloha, </a:t>
            </a:r>
            <a:r>
              <a:rPr lang="cs-CZ" dirty="0" err="1" smtClean="0"/>
              <a:t>čerstv</a:t>
            </a:r>
            <a:r>
              <a:rPr lang="cs-CZ" dirty="0" smtClean="0"/>
              <a:t>_  mléko, </a:t>
            </a:r>
          </a:p>
          <a:p>
            <a:pPr>
              <a:buNone/>
            </a:pPr>
            <a:r>
              <a:rPr lang="cs-CZ" dirty="0" smtClean="0"/>
              <a:t>červen_  kolo, </a:t>
            </a:r>
            <a:r>
              <a:rPr lang="cs-CZ" dirty="0" err="1" smtClean="0"/>
              <a:t>červiv</a:t>
            </a:r>
            <a:r>
              <a:rPr lang="cs-CZ" dirty="0" smtClean="0"/>
              <a:t>_  jablko, </a:t>
            </a:r>
            <a:r>
              <a:rPr lang="cs-CZ" dirty="0" err="1" smtClean="0"/>
              <a:t>piln</a:t>
            </a:r>
            <a:r>
              <a:rPr lang="cs-CZ" dirty="0" smtClean="0"/>
              <a:t>_ žákyně.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KONTROLA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pPr>
              <a:buNone/>
            </a:pPr>
            <a:r>
              <a:rPr lang="cs-CZ" dirty="0" smtClean="0"/>
              <a:t>Dobr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 nápad, dlouh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dirty="0" smtClean="0"/>
              <a:t>  doba, barevn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dirty="0" smtClean="0"/>
              <a:t>  křída,</a:t>
            </a:r>
          </a:p>
          <a:p>
            <a:pPr>
              <a:buNone/>
            </a:pPr>
            <a:r>
              <a:rPr lang="cs-CZ" dirty="0" smtClean="0"/>
              <a:t>ryb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  šupina, včel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  úl, nov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 výrobek, </a:t>
            </a:r>
          </a:p>
          <a:p>
            <a:pPr>
              <a:buNone/>
            </a:pPr>
            <a:r>
              <a:rPr lang="cs-CZ" dirty="0" smtClean="0"/>
              <a:t>vesel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 chlapec, neznám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  muž, mil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  přítel, </a:t>
            </a:r>
          </a:p>
          <a:p>
            <a:pPr>
              <a:buNone/>
            </a:pPr>
            <a:r>
              <a:rPr lang="cs-CZ" dirty="0" smtClean="0"/>
              <a:t>osl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  kůže, barevn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  motýl, papírov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  pytlík, </a:t>
            </a:r>
          </a:p>
          <a:p>
            <a:pPr>
              <a:buNone/>
            </a:pPr>
            <a:r>
              <a:rPr lang="cs-CZ" dirty="0" smtClean="0"/>
              <a:t>letn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  den, zamlkl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  chlapec, pstruhov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 potok,</a:t>
            </a:r>
          </a:p>
          <a:p>
            <a:pPr>
              <a:buNone/>
            </a:pPr>
            <a:r>
              <a:rPr lang="cs-CZ" dirty="0" smtClean="0"/>
              <a:t>had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  sykot, nočn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 obloha, čerstv</a:t>
            </a:r>
            <a:r>
              <a:rPr lang="cs-CZ" b="1" dirty="0" smtClean="0">
                <a:solidFill>
                  <a:srgbClr val="FF0000"/>
                </a:solidFill>
              </a:rPr>
              <a:t>é</a:t>
            </a:r>
            <a:r>
              <a:rPr lang="cs-CZ" dirty="0" smtClean="0"/>
              <a:t>  mléko, </a:t>
            </a:r>
          </a:p>
          <a:p>
            <a:pPr>
              <a:buNone/>
            </a:pPr>
            <a:r>
              <a:rPr lang="cs-CZ" dirty="0" smtClean="0"/>
              <a:t>červen</a:t>
            </a:r>
            <a:r>
              <a:rPr lang="cs-CZ" b="1" dirty="0" smtClean="0">
                <a:solidFill>
                  <a:srgbClr val="FF0000"/>
                </a:solidFill>
              </a:rPr>
              <a:t>é</a:t>
            </a:r>
            <a:r>
              <a:rPr lang="cs-CZ" dirty="0" smtClean="0"/>
              <a:t>  kolo, červiv</a:t>
            </a:r>
            <a:r>
              <a:rPr lang="cs-CZ" b="1" dirty="0" smtClean="0">
                <a:solidFill>
                  <a:srgbClr val="FF0000"/>
                </a:solidFill>
              </a:rPr>
              <a:t>é</a:t>
            </a:r>
            <a:r>
              <a:rPr lang="cs-CZ" dirty="0" smtClean="0"/>
              <a:t>  jablko, piln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dirty="0" smtClean="0"/>
              <a:t> žákyně.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KŘÍŽOVKA</a:t>
            </a:r>
            <a:endParaRPr lang="cs-CZ" b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059832" y="2780928"/>
          <a:ext cx="5879976" cy="345638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4997"/>
                <a:gridCol w="734997"/>
                <a:gridCol w="734997"/>
                <a:gridCol w="734997"/>
                <a:gridCol w="734997"/>
                <a:gridCol w="734997"/>
                <a:gridCol w="734997"/>
                <a:gridCol w="734997"/>
              </a:tblGrid>
              <a:tr h="49376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9376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9376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</a:tr>
              <a:tr h="49376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</a:tr>
              <a:tr h="49376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9376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9376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67544" y="2780928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horký, zimní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3212976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slaný, ptačí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3717032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cizí, malý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4221088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jasný, lesní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4725144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letní, černý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544" y="5229200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krásná, stolní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544" y="5733256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drahá, noční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9552" y="1484784"/>
            <a:ext cx="76328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Ze dvojic slov vyber </a:t>
            </a:r>
            <a:r>
              <a:rPr lang="cs-CZ" sz="3200" b="1" u="sng" dirty="0" smtClean="0">
                <a:solidFill>
                  <a:srgbClr val="C00000"/>
                </a:solidFill>
              </a:rPr>
              <a:t>přídavné jméno tvrdé </a:t>
            </a:r>
            <a:r>
              <a:rPr lang="cs-CZ" sz="3200" b="1" dirty="0" smtClean="0"/>
              <a:t>a zapiš ho do křížovky. </a:t>
            </a:r>
            <a:endParaRPr lang="cs-CZ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KONTROLA</a:t>
            </a:r>
            <a:endParaRPr lang="cs-CZ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763688" y="2060848"/>
          <a:ext cx="5904656" cy="36724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8082"/>
                <a:gridCol w="738082"/>
                <a:gridCol w="738082"/>
                <a:gridCol w="738082"/>
                <a:gridCol w="738082"/>
                <a:gridCol w="738082"/>
                <a:gridCol w="738082"/>
                <a:gridCol w="738082"/>
              </a:tblGrid>
              <a:tr h="52463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524630">
                <a:tc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Ý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524630">
                <a:tc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M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Ý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</a:tr>
              <a:tr h="524630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J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Ý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</a:tr>
              <a:tr h="524630">
                <a:tc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Č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Ý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524630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Á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smtClean="0"/>
                        <a:t>Á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24630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D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H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Á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028" name="Picture 4" descr="C:\Documents and Settings\jarolima\Local Settings\Temporary Internet Files\Content.IE5\79S1Y0UY\MC90043779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645024"/>
            <a:ext cx="1831975" cy="15017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CITACE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sz="2800" dirty="0"/>
              <a:t>PROFOUSOVÁ, Ivana; HOŘÍNKOVÁ, Alena. </a:t>
            </a:r>
            <a:r>
              <a:rPr lang="cs-CZ" sz="2800" i="1" dirty="0"/>
              <a:t>Český jazyk </a:t>
            </a:r>
            <a:r>
              <a:rPr lang="cs-CZ" sz="2800" i="1" dirty="0" smtClean="0"/>
              <a:t>8</a:t>
            </a:r>
            <a:r>
              <a:rPr lang="cs-CZ" sz="2800" dirty="0" smtClean="0"/>
              <a:t> </a:t>
            </a:r>
            <a:r>
              <a:rPr lang="cs-CZ" sz="2800" dirty="0"/>
              <a:t>Praha: SEPTIMA, 2004, ISBN 80-7216-199-7.        </a:t>
            </a:r>
          </a:p>
          <a:p>
            <a:pPr marL="0" indent="0">
              <a:buNone/>
            </a:pPr>
            <a:r>
              <a:rPr lang="cs-CZ" sz="2800" dirty="0"/>
              <a:t>Zdroj obrázků: </a:t>
            </a:r>
          </a:p>
          <a:p>
            <a:pPr marL="0" indent="0">
              <a:buNone/>
            </a:pPr>
            <a:r>
              <a:rPr lang="cs-CZ" sz="2800" dirty="0"/>
              <a:t>Galerie MS Office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592276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412</Words>
  <Application>Microsoft Office PowerPoint</Application>
  <PresentationFormat>Předvádění na obrazovce (4:3)</PresentationFormat>
  <Paragraphs>110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</vt:lpstr>
      <vt:lpstr>DRUHY PŘÍDAVNÝCH JMEN</vt:lpstr>
      <vt:lpstr>Rozdělte přídavná jména na měkká a tvrdá</vt:lpstr>
      <vt:lpstr>Kontrola</vt:lpstr>
      <vt:lpstr>DOPLŇ KONCOVKU PŘÍDAVNÝCH JMEN</vt:lpstr>
      <vt:lpstr>KONTROLA</vt:lpstr>
      <vt:lpstr>KŘÍŽOVKA</vt:lpstr>
      <vt:lpstr>KONTROLA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jarolima</dc:creator>
  <cp:lastModifiedBy>Martin a Lída</cp:lastModifiedBy>
  <cp:revision>23</cp:revision>
  <dcterms:created xsi:type="dcterms:W3CDTF">2013-05-22T08:23:18Z</dcterms:created>
  <dcterms:modified xsi:type="dcterms:W3CDTF">2013-06-04T08:40:05Z</dcterms:modified>
</cp:coreProperties>
</file>