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115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864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450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983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891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305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882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34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369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623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057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C0804-2FB1-4D7D-A5C1-D2AF558D1884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3645C-9BBD-4DF8-AE94-4C6B6E9D7A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367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ez4\Desktop\2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526" y="2204864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7245" y="378904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Jaroslava </a:t>
            </a:r>
            <a:r>
              <a:rPr lang="cs-CZ" sz="2800" dirty="0" err="1" smtClean="0"/>
              <a:t>Kreisingerová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dirty="0"/>
              <a:t>VY_32_INOVACE_13 IV Čeština se zvířátky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031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836712"/>
            <a:ext cx="396005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Jiří Žáček</a:t>
            </a:r>
          </a:p>
          <a:p>
            <a:r>
              <a:rPr lang="cs-CZ" sz="2000" b="1" u="sng" dirty="0" smtClean="0">
                <a:solidFill>
                  <a:srgbClr val="C00000"/>
                </a:solidFill>
              </a:rPr>
              <a:t>Já mám doma zoologickou zahradu</a:t>
            </a:r>
          </a:p>
          <a:p>
            <a:endParaRPr lang="cs-CZ" sz="2000" b="1" u="sng" dirty="0" smtClean="0">
              <a:solidFill>
                <a:srgbClr val="C00000"/>
              </a:solidFill>
            </a:endParaRPr>
          </a:p>
          <a:p>
            <a:r>
              <a:rPr lang="cs-CZ" sz="2000" b="1" dirty="0" smtClean="0"/>
              <a:t>Já mám doma zoologickou zahradu.</a:t>
            </a:r>
          </a:p>
          <a:p>
            <a:r>
              <a:rPr lang="cs-CZ" sz="2000" b="1" dirty="0" smtClean="0"/>
              <a:t>Zkuste v paneláku</a:t>
            </a:r>
          </a:p>
          <a:p>
            <a:r>
              <a:rPr lang="cs-CZ" sz="2000" b="1" dirty="0" smtClean="0"/>
              <a:t>bydlet se zvířaty!</a:t>
            </a:r>
          </a:p>
          <a:p>
            <a:r>
              <a:rPr lang="cs-CZ" sz="2000" b="1" dirty="0" smtClean="0"/>
              <a:t>Nemůžu je přeci nechat o hladu-</a:t>
            </a:r>
          </a:p>
          <a:p>
            <a:r>
              <a:rPr lang="cs-CZ" sz="2000" b="1" dirty="0" smtClean="0"/>
              <a:t>ale ta zvěř klidně</a:t>
            </a:r>
          </a:p>
          <a:p>
            <a:r>
              <a:rPr lang="cs-CZ" sz="2000" b="1" dirty="0" smtClean="0"/>
              <a:t>prožere dva platy!</a:t>
            </a:r>
          </a:p>
          <a:p>
            <a:endParaRPr lang="cs-CZ" sz="2000" b="1" dirty="0"/>
          </a:p>
          <a:p>
            <a:r>
              <a:rPr lang="cs-CZ" sz="2000" b="1" dirty="0" smtClean="0"/>
              <a:t>Říkal jsem si:</a:t>
            </a:r>
          </a:p>
          <a:p>
            <a:r>
              <a:rPr lang="cs-CZ" sz="2000" b="1" dirty="0" smtClean="0"/>
              <a:t>Ať se děti pobaví.</a:t>
            </a:r>
          </a:p>
          <a:p>
            <a:r>
              <a:rPr lang="cs-CZ" sz="2000" b="1" dirty="0" smtClean="0"/>
              <a:t>Ovšem člověk má být přítel zvěře.</a:t>
            </a:r>
          </a:p>
          <a:p>
            <a:r>
              <a:rPr lang="cs-CZ" sz="2000" b="1" dirty="0" smtClean="0"/>
              <a:t>Ale dnes už mi jde o </a:t>
            </a:r>
            <a:r>
              <a:rPr lang="cs-CZ" sz="2000" b="1" dirty="0" smtClean="0"/>
              <a:t>zdraví -</a:t>
            </a:r>
            <a:endParaRPr lang="cs-CZ" sz="2000" b="1" dirty="0" smtClean="0"/>
          </a:p>
          <a:p>
            <a:r>
              <a:rPr lang="cs-CZ" sz="2000" b="1" dirty="0"/>
              <a:t>b</a:t>
            </a:r>
            <a:r>
              <a:rPr lang="cs-CZ" sz="2000" b="1" dirty="0" smtClean="0"/>
              <a:t>yt je plný zvířat,</a:t>
            </a:r>
          </a:p>
          <a:p>
            <a:r>
              <a:rPr lang="cs-CZ" sz="2000" b="1" dirty="0" smtClean="0"/>
              <a:t>Sotva zavřu dveře!</a:t>
            </a:r>
          </a:p>
          <a:p>
            <a:endParaRPr lang="cs-CZ" sz="2000" b="1" dirty="0" smtClean="0"/>
          </a:p>
          <a:p>
            <a:endParaRPr lang="cs-CZ" sz="2000" b="1" dirty="0"/>
          </a:p>
        </p:txBody>
      </p:sp>
      <p:pic>
        <p:nvPicPr>
          <p:cNvPr id="2050" name="Picture 2" descr="http://mladazena.maminka.cz/assets/mlada-zena-2/moje-psychologie/vztahy/rodice-a-deti/6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055" y="2060848"/>
            <a:ext cx="4346848" cy="297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83062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3"/>
            <a:ext cx="84969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mladazena.maminka.cz/assets/mlada-zena-2/moje-psychologie/vztahy/rodice-a-deti/63b.jpg&amp;imgrefurl=http://mladazena.maminka.cz/scripts/detail.php%3Fid%3D368461&amp;usg=__bksPgHM3IhciL76KjwJpW_N65Ys=&amp;h=410&amp;w=600&amp;sz=71&amp;hl=cs&amp;start=0&amp;zoom=1&amp;tbnid=eLh7cM_4AyrOGM:&amp;tbnh=127&amp;tbnw=174&amp;ei=aQPyTc_bLYGYOo6evYAD&amp;prev=/search%3Fq%3Dlid%25C3%25A9%2Ba%2Bzv%25C3%25AD%25C5%2599ata%26hl%3Dcs%26sa%3DG%26biw%3D1345%26bih%3D547%26gbv%3D2%26tbm%3Disch&amp;itbs=1&amp;iact=hc&amp;vpx=117&amp;vpy=84&amp;dur=936&amp;hovh=185&amp;hovw=272&amp;tx=120&amp;ty=99&amp;page=1&amp;ndsp=21&amp;ved=1t:429,r:0,s:0&amp;biw=1345&amp;bih=547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3140968"/>
            <a:ext cx="83529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files.sharenator.com/Cute_Hiding_Cat_The_art_of_hiding-s599x396-38560-580.jpg&amp;imgrefurl=http://linkuj.cz/%3Fid%3Dshow%26viewnr%3D4%26typ%3D0%26par%3D84211&amp;usg=__jw5goj1P3-Wtcpi2Cf7VfFQrdOE=&amp;h=383&amp;w=580&amp;sz=128&amp;hl=cs&amp;start=87&amp;zoom=1&amp;tbnid=fWZxa7zN34RuRM:&amp;tbnh=108&amp;tbnw=151&amp;ei=2APyTZeXLYGYOo6evYAD&amp;prev=/search%3Fq%3Dzv%25C3%25AD%25C5%2599ata%26hl%3Dcs%26sa%3DG%26biw%3D1345%26bih%3D547%26gbv%3D2%26tbm%3Disch&amp;itbs=1&amp;iact=hc&amp;vpx=630&amp;vpy=123&amp;dur=331&amp;hovh=182&amp;hovw=276&amp;tx=148&amp;ty=103&amp;page=5&amp;ndsp=23&amp;ved=1t:429,r:19,s:87&amp;biw=1345&amp;bih=547</a:t>
            </a:r>
          </a:p>
        </p:txBody>
      </p:sp>
    </p:spTree>
    <p:extLst>
      <p:ext uri="{BB962C8B-B14F-4D97-AF65-F5344CB8AC3E}">
        <p14:creationId xmlns:p14="http://schemas.microsoft.com/office/powerpoint/2010/main" val="2910284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65311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Nečekal jsem tyhle </a:t>
            </a:r>
            <a:r>
              <a:rPr lang="cs-CZ" dirty="0" smtClean="0">
                <a:solidFill>
                  <a:srgbClr val="C00000"/>
                </a:solidFill>
              </a:rPr>
              <a:t>potíže.</a:t>
            </a:r>
          </a:p>
          <a:p>
            <a:r>
              <a:rPr lang="cs-CZ" dirty="0" smtClean="0"/>
              <a:t>Želvy pochodují bytem ve dne v noci.</a:t>
            </a:r>
          </a:p>
          <a:p>
            <a:r>
              <a:rPr lang="cs-CZ" dirty="0" smtClean="0"/>
              <a:t>Křeček s</a:t>
            </a:r>
            <a:r>
              <a:rPr lang="cs-CZ" dirty="0" smtClean="0">
                <a:solidFill>
                  <a:srgbClr val="C00000"/>
                </a:solidFill>
              </a:rPr>
              <a:t> rodinou </a:t>
            </a:r>
            <a:r>
              <a:rPr lang="cs-CZ" dirty="0" smtClean="0"/>
              <a:t>si vlezl do </a:t>
            </a:r>
            <a:r>
              <a:rPr lang="cs-CZ" dirty="0" smtClean="0">
                <a:solidFill>
                  <a:srgbClr val="C00000"/>
                </a:solidFill>
              </a:rPr>
              <a:t>spíže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</a:t>
            </a:r>
            <a:r>
              <a:rPr lang="cs-CZ" dirty="0" smtClean="0">
                <a:solidFill>
                  <a:srgbClr val="C00000"/>
                </a:solidFill>
              </a:rPr>
              <a:t>vaně</a:t>
            </a:r>
            <a:r>
              <a:rPr lang="cs-CZ" dirty="0" smtClean="0"/>
              <a:t> se rozmnožili mloci.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Papoušek</a:t>
            </a:r>
            <a:r>
              <a:rPr lang="cs-CZ" dirty="0" smtClean="0"/>
              <a:t> mi trousí na </a:t>
            </a:r>
            <a:r>
              <a:rPr lang="cs-CZ" dirty="0" smtClean="0">
                <a:solidFill>
                  <a:srgbClr val="C00000"/>
                </a:solidFill>
              </a:rPr>
              <a:t>šaty.</a:t>
            </a:r>
          </a:p>
          <a:p>
            <a:r>
              <a:rPr lang="cs-CZ" dirty="0" smtClean="0"/>
              <a:t>Na </a:t>
            </a:r>
            <a:r>
              <a:rPr lang="cs-CZ" dirty="0" smtClean="0">
                <a:solidFill>
                  <a:srgbClr val="C00000"/>
                </a:solidFill>
              </a:rPr>
              <a:t>balkóně</a:t>
            </a:r>
            <a:r>
              <a:rPr lang="cs-CZ" dirty="0" smtClean="0"/>
              <a:t> králík chroupá zelí.</a:t>
            </a:r>
          </a:p>
          <a:p>
            <a:r>
              <a:rPr lang="cs-CZ" dirty="0" smtClean="0"/>
              <a:t>V posteli mám </a:t>
            </a:r>
            <a:r>
              <a:rPr lang="cs-CZ" dirty="0" smtClean="0">
                <a:solidFill>
                  <a:srgbClr val="C00000"/>
                </a:solidFill>
              </a:rPr>
              <a:t>kočku </a:t>
            </a:r>
            <a:r>
              <a:rPr lang="cs-CZ" dirty="0" smtClean="0"/>
              <a:t>s </a:t>
            </a:r>
            <a:r>
              <a:rPr lang="cs-CZ" dirty="0" smtClean="0">
                <a:solidFill>
                  <a:srgbClr val="C00000"/>
                </a:solidFill>
              </a:rPr>
              <a:t>koťaty.</a:t>
            </a:r>
          </a:p>
          <a:p>
            <a:r>
              <a:rPr lang="cs-CZ" dirty="0" smtClean="0"/>
              <a:t>Bílé myšky bydlí pod </a:t>
            </a:r>
            <a:r>
              <a:rPr lang="cs-CZ" dirty="0" smtClean="0">
                <a:solidFill>
                  <a:srgbClr val="C00000"/>
                </a:solidFill>
              </a:rPr>
              <a:t>postelí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Už mi z toho cuká ve tváři.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Morčata</a:t>
            </a:r>
            <a:r>
              <a:rPr lang="cs-CZ" dirty="0" smtClean="0"/>
              <a:t> se usadila ve skříni.</a:t>
            </a:r>
          </a:p>
          <a:p>
            <a:r>
              <a:rPr lang="cs-CZ" dirty="0" smtClean="0"/>
              <a:t>Na</a:t>
            </a:r>
            <a:r>
              <a:rPr lang="cs-CZ" dirty="0" smtClean="0">
                <a:solidFill>
                  <a:srgbClr val="C00000"/>
                </a:solidFill>
              </a:rPr>
              <a:t> záchodě </a:t>
            </a:r>
            <a:r>
              <a:rPr lang="cs-CZ" dirty="0" smtClean="0"/>
              <a:t>vřeští kanáři</a:t>
            </a:r>
          </a:p>
          <a:p>
            <a:r>
              <a:rPr lang="cs-CZ" dirty="0" smtClean="0"/>
              <a:t>A v mém křesle </a:t>
            </a:r>
            <a:r>
              <a:rPr lang="cs-CZ" dirty="0" err="1" smtClean="0"/>
              <a:t>chrupou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bernardýni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Ale já to takhle nenechám!</a:t>
            </a:r>
          </a:p>
          <a:p>
            <a:r>
              <a:rPr lang="cs-CZ" dirty="0" smtClean="0"/>
              <a:t>Vyřeším to tvrdě,</a:t>
            </a:r>
          </a:p>
          <a:p>
            <a:r>
              <a:rPr lang="cs-CZ" dirty="0"/>
              <a:t>b</a:t>
            </a:r>
            <a:r>
              <a:rPr lang="cs-CZ" dirty="0" smtClean="0"/>
              <a:t>ez</a:t>
            </a:r>
            <a:r>
              <a:rPr lang="cs-CZ" dirty="0" smtClean="0">
                <a:solidFill>
                  <a:srgbClr val="C00000"/>
                </a:solidFill>
              </a:rPr>
              <a:t> soucitu</a:t>
            </a:r>
            <a:r>
              <a:rPr lang="cs-CZ" dirty="0" smtClean="0"/>
              <a:t>!</a:t>
            </a:r>
          </a:p>
          <a:p>
            <a:r>
              <a:rPr lang="cs-CZ" dirty="0" smtClean="0"/>
              <a:t>Udělám už přítrž </a:t>
            </a:r>
            <a:r>
              <a:rPr lang="cs-CZ" dirty="0" smtClean="0">
                <a:solidFill>
                  <a:srgbClr val="C00000"/>
                </a:solidFill>
              </a:rPr>
              <a:t>neplechám</a:t>
            </a:r>
            <a:r>
              <a:rPr lang="cs-CZ" dirty="0" smtClean="0"/>
              <a:t>!</a:t>
            </a:r>
          </a:p>
          <a:p>
            <a:r>
              <a:rPr lang="cs-CZ" dirty="0" smtClean="0"/>
              <a:t>Vyhodím je bez milosti z </a:t>
            </a:r>
            <a:r>
              <a:rPr lang="cs-CZ" dirty="0" smtClean="0">
                <a:solidFill>
                  <a:srgbClr val="C00000"/>
                </a:solidFill>
              </a:rPr>
              <a:t>bytu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3074" name="Picture 2" descr="http://nd01.jxs.cz/745/606/185d4957f2_10612662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330" y="386255"/>
            <a:ext cx="4408688" cy="319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files.sharenator.com/Cute_Hiding_Cat_The_art_of_hiding-s599x396-38560-58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330" y="3732408"/>
            <a:ext cx="4408688" cy="291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27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35552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Zkusil jsem se zbavit zvěřince-</a:t>
            </a:r>
          </a:p>
          <a:p>
            <a:r>
              <a:rPr lang="cs-CZ" dirty="0"/>
              <a:t>a</a:t>
            </a:r>
            <a:r>
              <a:rPr lang="cs-CZ" dirty="0" smtClean="0"/>
              <a:t>le </a:t>
            </a:r>
            <a:r>
              <a:rPr lang="cs-CZ" dirty="0" err="1" smtClean="0"/>
              <a:t>tůdle</a:t>
            </a:r>
            <a:r>
              <a:rPr lang="cs-CZ" dirty="0" smtClean="0"/>
              <a:t>:</a:t>
            </a:r>
          </a:p>
          <a:p>
            <a:r>
              <a:rPr lang="cs-CZ" dirty="0" smtClean="0"/>
              <a:t>Přehlasovaly mě děti!</a:t>
            </a:r>
          </a:p>
          <a:p>
            <a:r>
              <a:rPr lang="cs-CZ" dirty="0" smtClean="0"/>
              <a:t>Tak se radši odstěhuji k mamince.</a:t>
            </a:r>
          </a:p>
          <a:p>
            <a:r>
              <a:rPr lang="cs-CZ" dirty="0" smtClean="0"/>
              <a:t>Jde to se mnou</a:t>
            </a:r>
          </a:p>
          <a:p>
            <a:r>
              <a:rPr lang="cs-CZ" dirty="0" smtClean="0"/>
              <a:t>od desíti k pěti.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Podtrhej všechny názvy zvířat.</a:t>
            </a:r>
          </a:p>
          <a:p>
            <a:pPr marL="342900" indent="-342900">
              <a:buAutoNum type="arabicPeriod"/>
            </a:pPr>
            <a:r>
              <a:rPr lang="cs-CZ" dirty="0" smtClean="0"/>
              <a:t>Zařaď je z hlediska třídění </a:t>
            </a:r>
            <a:r>
              <a:rPr lang="cs-CZ" dirty="0" err="1" smtClean="0"/>
              <a:t>dru</a:t>
            </a:r>
            <a:r>
              <a:rPr lang="cs-CZ" dirty="0" smtClean="0"/>
              <a:t>-</a:t>
            </a:r>
            <a:endParaRPr lang="cs-CZ" dirty="0" smtClean="0"/>
          </a:p>
          <a:p>
            <a:r>
              <a:rPr lang="cs-CZ" dirty="0" err="1" smtClean="0"/>
              <a:t>hů</a:t>
            </a:r>
            <a:r>
              <a:rPr lang="cs-CZ" dirty="0" smtClean="0"/>
              <a:t> /obratlovec, savec…/</a:t>
            </a:r>
          </a:p>
          <a:p>
            <a:pPr marL="342900" indent="-342900">
              <a:buAutoNum type="arabicPeriod" startAt="3"/>
            </a:pPr>
            <a:r>
              <a:rPr lang="cs-CZ" dirty="0" smtClean="0"/>
              <a:t>Urči jejich rod a číslo.</a:t>
            </a:r>
          </a:p>
          <a:p>
            <a:pPr marL="342900" indent="-342900">
              <a:buAutoNum type="arabicPeriod" startAt="3"/>
            </a:pPr>
            <a:r>
              <a:rPr lang="cs-CZ" dirty="0" smtClean="0"/>
              <a:t>U červeně vyznačených pod-</a:t>
            </a:r>
          </a:p>
          <a:p>
            <a:r>
              <a:rPr lang="cs-CZ" dirty="0" smtClean="0"/>
              <a:t>statných jmen urči pád.</a:t>
            </a:r>
          </a:p>
          <a:p>
            <a:pPr marL="342900" indent="-342900">
              <a:buAutoNum type="arabicPeriod" startAt="5"/>
            </a:pPr>
            <a:r>
              <a:rPr lang="cs-CZ" dirty="0" smtClean="0"/>
              <a:t>Očísluj slovní druhy v první </a:t>
            </a:r>
            <a:r>
              <a:rPr lang="cs-CZ" dirty="0" err="1" smtClean="0"/>
              <a:t>slo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http://nd01.jxs.cz/138/120/107f0c3aa0_5795458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731" y="548680"/>
            <a:ext cx="4824679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56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3226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Hádej zvíře.</a:t>
            </a:r>
          </a:p>
          <a:p>
            <a:r>
              <a:rPr lang="cs-CZ" dirty="0" smtClean="0"/>
              <a:t>Hádejte podle popisu,  </a:t>
            </a:r>
            <a:r>
              <a:rPr lang="cs-CZ" dirty="0" smtClean="0"/>
              <a:t>uhádnete-li</a:t>
            </a:r>
            <a:r>
              <a:rPr lang="cs-CZ" dirty="0" smtClean="0"/>
              <a:t>, objeví se obrázek.</a:t>
            </a:r>
          </a:p>
          <a:p>
            <a:r>
              <a:rPr lang="cs-CZ" dirty="0" smtClean="0"/>
              <a:t>/Známá hra, děti kladou otázky, odpovědi </a:t>
            </a:r>
            <a:r>
              <a:rPr lang="cs-CZ" dirty="0" smtClean="0"/>
              <a:t>ano - ne</a:t>
            </a:r>
            <a:r>
              <a:rPr lang="cs-CZ" dirty="0" smtClean="0"/>
              <a:t>./</a:t>
            </a:r>
            <a:endParaRPr lang="cs-CZ" dirty="0"/>
          </a:p>
        </p:txBody>
      </p:sp>
      <p:pic>
        <p:nvPicPr>
          <p:cNvPr id="5122" name="Picture 2" descr="http://www.zenyprozeny.cz/data/img1/obr-clanky/clanek-velky/kluk-a-jester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07" y="1556792"/>
            <a:ext cx="709792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354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nd01.jxs.cz/138/120/107f0c3aa0_5795458_o2.jpg&amp;imgrefurl=http://fotazvirat.blog.cz/0905/podoba&amp;usg=__5WDetlflw_kEwRCYXdNrFjYuCHc=&amp;h=805&amp;w=740&amp;sz=118&amp;hl=cs&amp;start=0&amp;zoom=1&amp;tbnid=X6-rQDCYU3mWDM:&amp;tbnh=129&amp;tbnw=119&amp;ei=XgXyTZ_TNYSXOri2-f4C&amp;prev=/search%3Fq%3Dd%25C4%259Bti%2Ba%2Bzv%25C3%25AD%25C5%2599ata%26hl%3Dcs%26sa%3DG%26biw%3D1345%26bih%3D547%26gbv%3D2%26tbm%3Disch&amp;itbs=1&amp;iact=hc&amp;vpx=486&amp;vpy=61&amp;dur=624&amp;hovh=234&amp;hovw=215&amp;tx=98&amp;ty=114&amp;page=1&amp;ndsp=21&amp;ved=1t:429,r:2,s:0&amp;biw=1345&amp;bih=547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2779999"/>
            <a:ext cx="84969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zenyprozeny.cz/data/img1/obr-clanky/clanek-velky/kluk-a-jesterka.jpg&amp;imgrefurl=http://www.zenyprozeny.cz/art/281-male-deti-a-exoticka-zvirata-riskantni/&amp;usg=__C9vFw91W6DDhfPf8FQpsHPrBJas=&amp;h=308&amp;w=460&amp;sz=35&amp;hl=cs&amp;start=0&amp;zoom=1&amp;tbnid=Yww1ThIKuNT9nM:&amp;tbnh=120&amp;tbnw=156&amp;ei=XgXyTZ_TNYSXOri2-f4C&amp;prev=/search%3Fq%3Dd%25C4%259Bti%2Ba%2Bzv%25C3%25AD%25C5%2599ata%26hl%3Dcs%26sa%3DG%26biw%3D1345%26bih%3D547%26gbv%3D2%26tbm%3Disch&amp;itbs=1&amp;iact=hc&amp;vpx=606&amp;vpy=222&amp;dur=1389&amp;hovh=184&amp;hovw=274&amp;tx=122&amp;ty=65&amp;page=1&amp;ndsp=21&amp;ved=1t:429,r:10,s:0&amp;biw=1345&amp;bih=547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8829600"/>
            <a:ext cx="84900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nd01.jxs.cz/745/606/185d4957f2_10612662_o2.jpg&amp;imgrefurl=http://obrtexty.blog.cz/0803/a-dalsi-tentokrat-o-zviratech&amp;usg=__7ZQtIDp6lmH2vSU8c7ObFBlj6WA=&amp;h=883&amp;w=1218&amp;sz=180&amp;hl=cs&amp;start=65&amp;zoom=1&amp;tbnid=k3xRAwSc5k8hrM:&amp;tbnh=114&amp;tbnw=158&amp;ei=CgbyTaDoJM-SOsrmiPsC&amp;prev=/search%3Fq%3Dzv%25C3%25AD%25C5%2599ata%26hl%3Dcs%26biw%3D1345%26bih%3D547%26gbv%3D2%26tbm%3Disch&amp;itbs=1&amp;iact=hc&amp;vpx=411&amp;vpy=161&amp;dur=780&amp;hovh=191&amp;hovw=264&amp;tx=173&amp;ty=55&amp;page=4&amp;ndsp=22&amp;ved=1t:429,r:9,s:65&amp;biw=1345&amp;bih=547</a:t>
            </a:r>
          </a:p>
        </p:txBody>
      </p:sp>
    </p:spTree>
    <p:extLst>
      <p:ext uri="{BB962C8B-B14F-4D97-AF65-F5344CB8AC3E}">
        <p14:creationId xmlns:p14="http://schemas.microsoft.com/office/powerpoint/2010/main" val="217503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1305342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nd01.jxs.cz/745/606/185d4957f2_10612662_o2.jpg&amp;imgrefurl=http://obrtexty.blog.cz/0803/a-dalsi-tentokrat-o-zviratech&amp;usg=__7ZQtIDp6lmH2vSU8c7ObFBlj6WA=&amp;h=883&amp;w=1218&amp;sz=180&amp;hl=cs&amp;start=43&amp;zoom=1&amp;tbnid=k3xRAwSc5k8hrM:&amp;tbnh=113&amp;tbnw=153&amp;ei=g6roTez0DsyfOuyFsY0B&amp;prev=/search%3Fq%3Dzv%25C3%25AD%25C5%2599ata%26hl%3Dcs%26sa%3DG%26biw%3D1345%26bih%3D547%26gbv%3D2%26tbm%3Disch&amp;itbs=1&amp;iact=hc&amp;vpx=432&amp;vpy=245&amp;dur=172&amp;hovh=191&amp;hovw=264&amp;tx=121&amp;ty=100&amp;page=3&amp;ndsp=22&amp;ved=1t:429,r:10,s:43&amp;biw=1345&amp;bih=547</a:t>
            </a:r>
          </a:p>
        </p:txBody>
      </p:sp>
      <p:sp>
        <p:nvSpPr>
          <p:cNvPr id="2" name="Obdélník 1"/>
          <p:cNvSpPr/>
          <p:nvPr/>
        </p:nvSpPr>
        <p:spPr>
          <a:xfrm>
            <a:off x="724775" y="3565255"/>
            <a:ext cx="803992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files.sharenator.com/Cute_Hiding_Cat_The_art_of_hiding-s599x396-38560-580.jpg&amp;imgrefurl=http://linkuj.cz/%3Fid%3Dshow%26viewnr%3D4%26typ%3D0%26par%3D84211&amp;usg=__jw5goj1P3-Wtcpi2Cf7VfFQrdOE=&amp;h=383&amp;w=580&amp;sz=128&amp;hl=cs&amp;start=87&amp;zoom=1&amp;tbnid=fWZxa7zN34RuRM:&amp;tbnh=108&amp;tbnw=151&amp;ei=2APyTZeXLYGYOo6evYAD&amp;prev=/search%3Fq%3Dzv%25C3%25AD%25C5%2599ata%26hl%3Dcs%26sa%3DG%26biw%3D1345%26bih%3D547%26gbv%3D2%26tbm%3Disch&amp;itbs=1&amp;iact=hc&amp;vpx=630&amp;vpy=123&amp;dur=331&amp;hovh=182&amp;hovw=276&amp;tx=148&amp;ty=103&amp;page=5&amp;ndsp=23&amp;ved=1t:429,r:19,s:87&amp;biw=1345&amp;bih=547</a:t>
            </a:r>
          </a:p>
        </p:txBody>
      </p:sp>
    </p:spTree>
    <p:extLst>
      <p:ext uri="{BB962C8B-B14F-4D97-AF65-F5344CB8AC3E}">
        <p14:creationId xmlns:p14="http://schemas.microsoft.com/office/powerpoint/2010/main" val="25433481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381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prez4</dc:creator>
  <cp:lastModifiedBy>Martin Králík</cp:lastModifiedBy>
  <cp:revision>16</cp:revision>
  <dcterms:created xsi:type="dcterms:W3CDTF">2011-05-23T11:40:57Z</dcterms:created>
  <dcterms:modified xsi:type="dcterms:W3CDTF">2012-03-17T00:04:48Z</dcterms:modified>
</cp:coreProperties>
</file>