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53" r:id="rId17"/>
  </p:sldMasterIdLst>
  <p:sldIdLst>
    <p:sldId id="256" r:id="rId18"/>
    <p:sldId id="279" r:id="rId19"/>
    <p:sldId id="288" r:id="rId20"/>
    <p:sldId id="284" r:id="rId21"/>
    <p:sldId id="289" r:id="rId22"/>
    <p:sldId id="286" r:id="rId23"/>
    <p:sldId id="287" r:id="rId24"/>
    <p:sldId id="265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6E66B"/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66" d="100"/>
          <a:sy n="66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theme" Target="theme/theme1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02086E-1611-49F0-8234-66668A604B22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65E072E-73A7-4846-86EA-764CC618A22C}">
      <dgm:prSet phldrT="[Text]" custT="1"/>
      <dgm:spPr/>
      <dgm:t>
        <a:bodyPr/>
        <a:lstStyle/>
        <a:p>
          <a:endParaRPr lang="en-US" sz="1800" dirty="0" smtClean="0"/>
        </a:p>
        <a:p>
          <a:endParaRPr lang="en-US" sz="1800" dirty="0" smtClean="0"/>
        </a:p>
        <a:p>
          <a:r>
            <a:rPr lang="en-US" sz="1800" dirty="0" smtClean="0"/>
            <a:t>PRESENT PERFECT</a:t>
          </a:r>
        </a:p>
        <a:p>
          <a:r>
            <a:rPr lang="en-US" sz="2000" dirty="0" smtClean="0">
              <a:solidFill>
                <a:srgbClr val="FFFF00"/>
              </a:solidFill>
            </a:rPr>
            <a:t>I have lost your phone number.</a:t>
          </a:r>
        </a:p>
        <a:p>
          <a:endParaRPr lang="cs-CZ" sz="3100" dirty="0"/>
        </a:p>
      </dgm:t>
    </dgm:pt>
    <dgm:pt modelId="{6ACFD27D-18CA-45E7-A814-3607395C2E7C}" type="parTrans" cxnId="{3CF47425-DDA9-49E3-A5AA-703C13351874}">
      <dgm:prSet/>
      <dgm:spPr/>
      <dgm:t>
        <a:bodyPr/>
        <a:lstStyle/>
        <a:p>
          <a:endParaRPr lang="cs-CZ"/>
        </a:p>
      </dgm:t>
    </dgm:pt>
    <dgm:pt modelId="{76208AE1-A253-48B9-8AA1-B534419CC101}" type="sibTrans" cxnId="{3CF47425-DDA9-49E3-A5AA-703C13351874}">
      <dgm:prSet/>
      <dgm:spPr/>
      <dgm:t>
        <a:bodyPr/>
        <a:lstStyle/>
        <a:p>
          <a:endParaRPr lang="cs-CZ"/>
        </a:p>
      </dgm:t>
    </dgm:pt>
    <dgm:pt modelId="{0DE8FEB4-2C2A-4BBF-A1C9-8258CED3F019}">
      <dgm:prSet phldrT="[Text]" custT="1"/>
      <dgm:spPr/>
      <dgm:t>
        <a:bodyPr/>
        <a:lstStyle/>
        <a:p>
          <a:r>
            <a:rPr lang="cs-CZ" sz="1800" dirty="0" smtClean="0"/>
            <a:t>PRESENT SIMPLE</a:t>
          </a:r>
        </a:p>
        <a:p>
          <a:r>
            <a:rPr lang="en-US" sz="2000" dirty="0" smtClean="0">
              <a:solidFill>
                <a:srgbClr val="FFFF00"/>
              </a:solidFill>
            </a:rPr>
            <a:t>I don’t have your phone number, so I can’t call you now.</a:t>
          </a:r>
          <a:endParaRPr lang="cs-CZ" sz="2000" dirty="0">
            <a:solidFill>
              <a:srgbClr val="FFFF00"/>
            </a:solidFill>
          </a:endParaRPr>
        </a:p>
      </dgm:t>
    </dgm:pt>
    <dgm:pt modelId="{1B1B39BB-4D80-4B0A-A859-FB5F852BAE13}" type="parTrans" cxnId="{6197C497-1C18-4169-9C14-7EDF4B348EF0}">
      <dgm:prSet/>
      <dgm:spPr/>
      <dgm:t>
        <a:bodyPr/>
        <a:lstStyle/>
        <a:p>
          <a:endParaRPr lang="cs-CZ"/>
        </a:p>
      </dgm:t>
    </dgm:pt>
    <dgm:pt modelId="{6E700CD8-57B4-4A0D-B081-C255C1656454}" type="sibTrans" cxnId="{6197C497-1C18-4169-9C14-7EDF4B348EF0}">
      <dgm:prSet/>
      <dgm:spPr/>
      <dgm:t>
        <a:bodyPr/>
        <a:lstStyle/>
        <a:p>
          <a:endParaRPr lang="cs-CZ"/>
        </a:p>
      </dgm:t>
    </dgm:pt>
    <dgm:pt modelId="{33634AD0-5922-4C22-8133-DAFCAC13C56D}">
      <dgm:prSet custT="1"/>
      <dgm:spPr/>
      <dgm:t>
        <a:bodyPr/>
        <a:lstStyle/>
        <a:p>
          <a:r>
            <a:rPr lang="cs-CZ" sz="2000" noProof="0" dirty="0" smtClean="0"/>
            <a:t>Ztratil jsem tvoje telefonní číslo.</a:t>
          </a:r>
          <a:endParaRPr lang="cs-CZ" sz="2000" noProof="0" dirty="0"/>
        </a:p>
      </dgm:t>
    </dgm:pt>
    <dgm:pt modelId="{57DC48AF-6370-46A1-8329-68CA117447C8}" type="parTrans" cxnId="{0D4E816F-F17C-4515-9244-549A034C156C}">
      <dgm:prSet/>
      <dgm:spPr/>
      <dgm:t>
        <a:bodyPr/>
        <a:lstStyle/>
        <a:p>
          <a:endParaRPr lang="cs-CZ"/>
        </a:p>
      </dgm:t>
    </dgm:pt>
    <dgm:pt modelId="{EF4B3E15-E840-48D1-91C4-9BBAD6358069}" type="sibTrans" cxnId="{0D4E816F-F17C-4515-9244-549A034C156C}">
      <dgm:prSet/>
      <dgm:spPr/>
      <dgm:t>
        <a:bodyPr/>
        <a:lstStyle/>
        <a:p>
          <a:endParaRPr lang="cs-CZ"/>
        </a:p>
      </dgm:t>
    </dgm:pt>
    <dgm:pt modelId="{A73FB6A8-9604-49D2-93AB-5207309B4D43}">
      <dgm:prSet custT="1"/>
      <dgm:spPr/>
      <dgm:t>
        <a:bodyPr/>
        <a:lstStyle/>
        <a:p>
          <a:r>
            <a:rPr lang="cs-CZ" sz="2000" noProof="0" dirty="0" smtClean="0"/>
            <a:t>Nemám tvoje telefonní číslo, takže ti nemohu teď zavolat.</a:t>
          </a:r>
          <a:endParaRPr lang="cs-CZ" sz="2000" noProof="0" dirty="0"/>
        </a:p>
      </dgm:t>
    </dgm:pt>
    <dgm:pt modelId="{A5AE3AF5-4F8D-43D4-B102-D42FEBD577BD}" type="parTrans" cxnId="{9A6975FB-F32F-4F30-9F0D-FB40FE5AB37A}">
      <dgm:prSet/>
      <dgm:spPr/>
      <dgm:t>
        <a:bodyPr/>
        <a:lstStyle/>
        <a:p>
          <a:endParaRPr lang="cs-CZ"/>
        </a:p>
      </dgm:t>
    </dgm:pt>
    <dgm:pt modelId="{3EC8BAC3-FC49-4232-937F-397AC9A0FFC3}" type="sibTrans" cxnId="{9A6975FB-F32F-4F30-9F0D-FB40FE5AB37A}">
      <dgm:prSet/>
      <dgm:spPr/>
      <dgm:t>
        <a:bodyPr/>
        <a:lstStyle/>
        <a:p>
          <a:endParaRPr lang="cs-CZ"/>
        </a:p>
      </dgm:t>
    </dgm:pt>
    <dgm:pt modelId="{D0F38F29-7C3E-4C52-AE59-396FD34F8A9A}" type="pres">
      <dgm:prSet presAssocID="{EF02086E-1611-49F0-8234-66668A604B22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03F9FF-209A-4BD9-A3DD-D9867F9C39F6}" type="pres">
      <dgm:prSet presAssocID="{665E072E-73A7-4846-86EA-764CC618A22C}" presName="parentLin" presStyleCnt="0"/>
      <dgm:spPr/>
    </dgm:pt>
    <dgm:pt modelId="{7B342FF2-5706-4E66-BFAF-58B7A9772203}" type="pres">
      <dgm:prSet presAssocID="{665E072E-73A7-4846-86EA-764CC618A22C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24498F5A-8694-4AFA-982D-F682EB5CBF61}" type="pres">
      <dgm:prSet presAssocID="{665E072E-73A7-4846-86EA-764CC618A22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3B25FF-83A4-4A81-8094-EF886025A5DD}" type="pres">
      <dgm:prSet presAssocID="{665E072E-73A7-4846-86EA-764CC618A22C}" presName="negativeSpace" presStyleCnt="0"/>
      <dgm:spPr/>
    </dgm:pt>
    <dgm:pt modelId="{7E4EBE2F-6BDC-4C91-826E-5CB070D9B44B}" type="pres">
      <dgm:prSet presAssocID="{665E072E-73A7-4846-86EA-764CC618A22C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D9BEDD-C113-4285-A471-F3B1E7586DF2}" type="pres">
      <dgm:prSet presAssocID="{76208AE1-A253-48B9-8AA1-B534419CC101}" presName="spaceBetweenRectangles" presStyleCnt="0"/>
      <dgm:spPr/>
    </dgm:pt>
    <dgm:pt modelId="{8EFA8D02-3B85-422B-A7DD-1AA299DE2D79}" type="pres">
      <dgm:prSet presAssocID="{0DE8FEB4-2C2A-4BBF-A1C9-8258CED3F019}" presName="parentLin" presStyleCnt="0"/>
      <dgm:spPr/>
    </dgm:pt>
    <dgm:pt modelId="{7A2BDA50-64FA-47FF-942A-74E44F8DBD3B}" type="pres">
      <dgm:prSet presAssocID="{0DE8FEB4-2C2A-4BBF-A1C9-8258CED3F019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5F583E8B-9B14-4330-BEA6-84707E548CCF}" type="pres">
      <dgm:prSet presAssocID="{0DE8FEB4-2C2A-4BBF-A1C9-8258CED3F019}" presName="parentText" presStyleLbl="node1" presStyleIdx="1" presStyleCnt="2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108A05-8ECC-4B56-B7D7-2D356B5E9EAE}" type="pres">
      <dgm:prSet presAssocID="{0DE8FEB4-2C2A-4BBF-A1C9-8258CED3F019}" presName="negativeSpace" presStyleCnt="0"/>
      <dgm:spPr/>
    </dgm:pt>
    <dgm:pt modelId="{EAA62666-1864-454E-B0A7-7AB4A84A5092}" type="pres">
      <dgm:prSet presAssocID="{0DE8FEB4-2C2A-4BBF-A1C9-8258CED3F019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F47425-DDA9-49E3-A5AA-703C13351874}" srcId="{EF02086E-1611-49F0-8234-66668A604B22}" destId="{665E072E-73A7-4846-86EA-764CC618A22C}" srcOrd="0" destOrd="0" parTransId="{6ACFD27D-18CA-45E7-A814-3607395C2E7C}" sibTransId="{76208AE1-A253-48B9-8AA1-B534419CC101}"/>
    <dgm:cxn modelId="{72ECD60C-3830-413A-B5A7-E700847C02DC}" type="presOf" srcId="{0DE8FEB4-2C2A-4BBF-A1C9-8258CED3F019}" destId="{7A2BDA50-64FA-47FF-942A-74E44F8DBD3B}" srcOrd="0" destOrd="0" presId="urn:microsoft.com/office/officeart/2005/8/layout/list1"/>
    <dgm:cxn modelId="{125F7A38-5C95-4F31-B3AA-716B0C51F057}" type="presOf" srcId="{EF02086E-1611-49F0-8234-66668A604B22}" destId="{D0F38F29-7C3E-4C52-AE59-396FD34F8A9A}" srcOrd="0" destOrd="0" presId="urn:microsoft.com/office/officeart/2005/8/layout/list1"/>
    <dgm:cxn modelId="{2BD87BFA-7C20-453F-81B4-64F27FC2D034}" type="presOf" srcId="{A73FB6A8-9604-49D2-93AB-5207309B4D43}" destId="{EAA62666-1864-454E-B0A7-7AB4A84A5092}" srcOrd="0" destOrd="0" presId="urn:microsoft.com/office/officeart/2005/8/layout/list1"/>
    <dgm:cxn modelId="{9179EB57-5809-4D5F-9F05-7381173B43F0}" type="presOf" srcId="{665E072E-73A7-4846-86EA-764CC618A22C}" destId="{24498F5A-8694-4AFA-982D-F682EB5CBF61}" srcOrd="1" destOrd="0" presId="urn:microsoft.com/office/officeart/2005/8/layout/list1"/>
    <dgm:cxn modelId="{6197C497-1C18-4169-9C14-7EDF4B348EF0}" srcId="{EF02086E-1611-49F0-8234-66668A604B22}" destId="{0DE8FEB4-2C2A-4BBF-A1C9-8258CED3F019}" srcOrd="1" destOrd="0" parTransId="{1B1B39BB-4D80-4B0A-A859-FB5F852BAE13}" sibTransId="{6E700CD8-57B4-4A0D-B081-C255C1656454}"/>
    <dgm:cxn modelId="{0D4E816F-F17C-4515-9244-549A034C156C}" srcId="{665E072E-73A7-4846-86EA-764CC618A22C}" destId="{33634AD0-5922-4C22-8133-DAFCAC13C56D}" srcOrd="0" destOrd="0" parTransId="{57DC48AF-6370-46A1-8329-68CA117447C8}" sibTransId="{EF4B3E15-E840-48D1-91C4-9BBAD6358069}"/>
    <dgm:cxn modelId="{9D2D0CAD-2C8C-40BA-99AD-CE646780A3BC}" type="presOf" srcId="{665E072E-73A7-4846-86EA-764CC618A22C}" destId="{7B342FF2-5706-4E66-BFAF-58B7A9772203}" srcOrd="0" destOrd="0" presId="urn:microsoft.com/office/officeart/2005/8/layout/list1"/>
    <dgm:cxn modelId="{9A6975FB-F32F-4F30-9F0D-FB40FE5AB37A}" srcId="{0DE8FEB4-2C2A-4BBF-A1C9-8258CED3F019}" destId="{A73FB6A8-9604-49D2-93AB-5207309B4D43}" srcOrd="0" destOrd="0" parTransId="{A5AE3AF5-4F8D-43D4-B102-D42FEBD577BD}" sibTransId="{3EC8BAC3-FC49-4232-937F-397AC9A0FFC3}"/>
    <dgm:cxn modelId="{74353016-61B0-48CC-B761-2A6582F01BF8}" type="presOf" srcId="{0DE8FEB4-2C2A-4BBF-A1C9-8258CED3F019}" destId="{5F583E8B-9B14-4330-BEA6-84707E548CCF}" srcOrd="1" destOrd="0" presId="urn:microsoft.com/office/officeart/2005/8/layout/list1"/>
    <dgm:cxn modelId="{27BEBB28-BC14-4171-B2CB-E2A1270F0C4B}" type="presOf" srcId="{33634AD0-5922-4C22-8133-DAFCAC13C56D}" destId="{7E4EBE2F-6BDC-4C91-826E-5CB070D9B44B}" srcOrd="0" destOrd="0" presId="urn:microsoft.com/office/officeart/2005/8/layout/list1"/>
    <dgm:cxn modelId="{8EB4EE6F-EA9C-4E25-9355-39198CD8D655}" type="presParOf" srcId="{D0F38F29-7C3E-4C52-AE59-396FD34F8A9A}" destId="{E603F9FF-209A-4BD9-A3DD-D9867F9C39F6}" srcOrd="0" destOrd="0" presId="urn:microsoft.com/office/officeart/2005/8/layout/list1"/>
    <dgm:cxn modelId="{2F167958-18DB-4421-9978-8D8A5B051B9E}" type="presParOf" srcId="{E603F9FF-209A-4BD9-A3DD-D9867F9C39F6}" destId="{7B342FF2-5706-4E66-BFAF-58B7A9772203}" srcOrd="0" destOrd="0" presId="urn:microsoft.com/office/officeart/2005/8/layout/list1"/>
    <dgm:cxn modelId="{E5BA93AF-44B0-40B2-9CC6-A5142B16333B}" type="presParOf" srcId="{E603F9FF-209A-4BD9-A3DD-D9867F9C39F6}" destId="{24498F5A-8694-4AFA-982D-F682EB5CBF61}" srcOrd="1" destOrd="0" presId="urn:microsoft.com/office/officeart/2005/8/layout/list1"/>
    <dgm:cxn modelId="{EF4FB6DA-E6DA-4668-B974-1F2EA05634FB}" type="presParOf" srcId="{D0F38F29-7C3E-4C52-AE59-396FD34F8A9A}" destId="{D63B25FF-83A4-4A81-8094-EF886025A5DD}" srcOrd="1" destOrd="0" presId="urn:microsoft.com/office/officeart/2005/8/layout/list1"/>
    <dgm:cxn modelId="{B97009EB-D84B-4DFD-83F5-82FAB02AB3B3}" type="presParOf" srcId="{D0F38F29-7C3E-4C52-AE59-396FD34F8A9A}" destId="{7E4EBE2F-6BDC-4C91-826E-5CB070D9B44B}" srcOrd="2" destOrd="0" presId="urn:microsoft.com/office/officeart/2005/8/layout/list1"/>
    <dgm:cxn modelId="{FCB5DFEF-16A7-455E-A615-4EFF4A63C6D9}" type="presParOf" srcId="{D0F38F29-7C3E-4C52-AE59-396FD34F8A9A}" destId="{74D9BEDD-C113-4285-A471-F3B1E7586DF2}" srcOrd="3" destOrd="0" presId="urn:microsoft.com/office/officeart/2005/8/layout/list1"/>
    <dgm:cxn modelId="{5F7AE5A3-6BE2-406A-B5A6-02E41E868256}" type="presParOf" srcId="{D0F38F29-7C3E-4C52-AE59-396FD34F8A9A}" destId="{8EFA8D02-3B85-422B-A7DD-1AA299DE2D79}" srcOrd="4" destOrd="0" presId="urn:microsoft.com/office/officeart/2005/8/layout/list1"/>
    <dgm:cxn modelId="{573D8775-1E96-476C-AE98-4553677E11B0}" type="presParOf" srcId="{8EFA8D02-3B85-422B-A7DD-1AA299DE2D79}" destId="{7A2BDA50-64FA-47FF-942A-74E44F8DBD3B}" srcOrd="0" destOrd="0" presId="urn:microsoft.com/office/officeart/2005/8/layout/list1"/>
    <dgm:cxn modelId="{7097A83A-7B8E-46D4-97A8-7F9C71827968}" type="presParOf" srcId="{8EFA8D02-3B85-422B-A7DD-1AA299DE2D79}" destId="{5F583E8B-9B14-4330-BEA6-84707E548CCF}" srcOrd="1" destOrd="0" presId="urn:microsoft.com/office/officeart/2005/8/layout/list1"/>
    <dgm:cxn modelId="{E767069D-272A-4800-89AE-9CBEF2D1923E}" type="presParOf" srcId="{D0F38F29-7C3E-4C52-AE59-396FD34F8A9A}" destId="{17108A05-8ECC-4B56-B7D7-2D356B5E9EAE}" srcOrd="5" destOrd="0" presId="urn:microsoft.com/office/officeart/2005/8/layout/list1"/>
    <dgm:cxn modelId="{717FC299-763B-44EA-958A-D307D8DA82FD}" type="presParOf" srcId="{D0F38F29-7C3E-4C52-AE59-396FD34F8A9A}" destId="{EAA62666-1864-454E-B0A7-7AB4A84A5092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EBE2F-6BDC-4C91-826E-5CB070D9B44B}">
      <dsp:nvSpPr>
        <dsp:cNvPr id="0" name=""/>
        <dsp:cNvSpPr/>
      </dsp:nvSpPr>
      <dsp:spPr>
        <a:xfrm>
          <a:off x="0" y="620107"/>
          <a:ext cx="7992888" cy="126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0337" tIns="833120" rIns="620337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noProof="0" dirty="0" smtClean="0"/>
            <a:t>Ztratil jsem tvoje telefonní číslo.</a:t>
          </a:r>
          <a:endParaRPr lang="cs-CZ" sz="2000" kern="1200" noProof="0" dirty="0"/>
        </a:p>
      </dsp:txBody>
      <dsp:txXfrm>
        <a:off x="0" y="620107"/>
        <a:ext cx="7992888" cy="1260000"/>
      </dsp:txXfrm>
    </dsp:sp>
    <dsp:sp modelId="{24498F5A-8694-4AFA-982D-F682EB5CBF61}">
      <dsp:nvSpPr>
        <dsp:cNvPr id="0" name=""/>
        <dsp:cNvSpPr/>
      </dsp:nvSpPr>
      <dsp:spPr>
        <a:xfrm>
          <a:off x="399644" y="29707"/>
          <a:ext cx="5595021" cy="1180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1478" tIns="0" rIns="211478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 dirty="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 dirty="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PRESENT PERFECT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rgbClr val="FFFF00"/>
              </a:solidFill>
            </a:rPr>
            <a:t>I have lost your phone number.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 dirty="0"/>
        </a:p>
      </dsp:txBody>
      <dsp:txXfrm>
        <a:off x="457286" y="87349"/>
        <a:ext cx="5479737" cy="1065516"/>
      </dsp:txXfrm>
    </dsp:sp>
    <dsp:sp modelId="{EAA62666-1864-454E-B0A7-7AB4A84A5092}">
      <dsp:nvSpPr>
        <dsp:cNvPr id="0" name=""/>
        <dsp:cNvSpPr/>
      </dsp:nvSpPr>
      <dsp:spPr>
        <a:xfrm>
          <a:off x="0" y="2686508"/>
          <a:ext cx="7992888" cy="126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0337" tIns="833120" rIns="620337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noProof="0" dirty="0" smtClean="0"/>
            <a:t>Nemám tvoje telefonní číslo, takže ti nemohu teď zavolat.</a:t>
          </a:r>
          <a:endParaRPr lang="cs-CZ" sz="2000" kern="1200" noProof="0" dirty="0"/>
        </a:p>
      </dsp:txBody>
      <dsp:txXfrm>
        <a:off x="0" y="2686508"/>
        <a:ext cx="7992888" cy="1260000"/>
      </dsp:txXfrm>
    </dsp:sp>
    <dsp:sp modelId="{5F583E8B-9B14-4330-BEA6-84707E548CCF}">
      <dsp:nvSpPr>
        <dsp:cNvPr id="0" name=""/>
        <dsp:cNvSpPr/>
      </dsp:nvSpPr>
      <dsp:spPr>
        <a:xfrm>
          <a:off x="380520" y="2096108"/>
          <a:ext cx="7610408" cy="1180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1478" tIns="0" rIns="211478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PRESENT SIMPLE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rgbClr val="FFFF00"/>
              </a:solidFill>
            </a:rPr>
            <a:t>I don’t have your phone number, so I can’t call you now.</a:t>
          </a:r>
          <a:endParaRPr lang="cs-CZ" sz="2000" kern="1200" dirty="0">
            <a:solidFill>
              <a:srgbClr val="FFFF00"/>
            </a:solidFill>
          </a:endParaRPr>
        </a:p>
      </dsp:txBody>
      <dsp:txXfrm>
        <a:off x="438162" y="2153750"/>
        <a:ext cx="7495124" cy="1065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C6B4B6D-9734-4E7F-AE15-5AB5B090DB7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0B5D82-64DB-45E4-A572-E68D61DD5E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08D8C6E-D555-4168-90D3-7CDCB973DE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C2F305-13C3-4F6F-AAEC-FBED933DF40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F7F69-2404-4B5A-903D-12FE6AA3C42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B7CFE28-4F87-49ED-AAE9-D72E6C518CD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83EEB15-EB77-430F-99B8-3836C5A52A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4CD209E-B04E-444F-875C-CE96202A03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C78C335-7DFF-4C29-B1CA-FF92D350751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pPr algn="r" eaLnBrk="1" latinLnBrk="0" hangingPunct="1"/>
              <a:t>6/4/2013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1.xml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1,s:0,i:81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964488" cy="1800200"/>
          </a:xfrm>
        </p:spPr>
        <p:txBody>
          <a:bodyPr rtlCol="0">
            <a:normAutofit fontScale="85000" lnSpcReduction="2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 školy:  </a:t>
            </a:r>
            <a:r>
              <a:rPr lang="cs-CZ" i="1" dirty="0" smtClean="0">
                <a:solidFill>
                  <a:srgbClr val="0070C0"/>
                </a:solidFill>
              </a:rPr>
              <a:t>Základní škola a mateřská škola, Hlušice</a:t>
            </a:r>
            <a:endParaRPr lang="cs-CZ" dirty="0" smtClean="0">
              <a:solidFill>
                <a:srgbClr val="0070C0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Autor:  </a:t>
            </a:r>
            <a:r>
              <a:rPr lang="cs-CZ" noProof="1" smtClean="0">
                <a:solidFill>
                  <a:srgbClr val="0070C0"/>
                </a:solidFill>
              </a:rPr>
              <a:t>PaedDr.</a:t>
            </a:r>
            <a:r>
              <a:rPr lang="cs-CZ" dirty="0" smtClean="0">
                <a:solidFill>
                  <a:srgbClr val="0070C0"/>
                </a:solidFill>
              </a:rPr>
              <a:t>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Název:  </a:t>
            </a:r>
            <a:r>
              <a:rPr lang="en-GB" dirty="0" smtClean="0">
                <a:solidFill>
                  <a:srgbClr val="0070C0"/>
                </a:solidFill>
              </a:rPr>
              <a:t>VY_32_</a:t>
            </a:r>
            <a:r>
              <a:rPr lang="cs-CZ" dirty="0" smtClean="0">
                <a:solidFill>
                  <a:srgbClr val="0070C0"/>
                </a:solidFill>
              </a:rPr>
              <a:t>INOVACE</a:t>
            </a:r>
            <a:r>
              <a:rPr lang="en-GB" dirty="0" smtClean="0">
                <a:solidFill>
                  <a:srgbClr val="0070C0"/>
                </a:solidFill>
              </a:rPr>
              <a:t>_</a:t>
            </a:r>
            <a:r>
              <a:rPr lang="cs-CZ" dirty="0" smtClean="0">
                <a:solidFill>
                  <a:srgbClr val="0070C0"/>
                </a:solidFill>
              </a:rPr>
              <a:t>3C</a:t>
            </a:r>
            <a:r>
              <a:rPr lang="en-GB" dirty="0" smtClean="0">
                <a:solidFill>
                  <a:srgbClr val="0070C0"/>
                </a:solidFill>
              </a:rPr>
              <a:t>_</a:t>
            </a:r>
            <a:r>
              <a:rPr lang="cs-CZ" smtClean="0">
                <a:solidFill>
                  <a:srgbClr val="0070C0"/>
                </a:solidFill>
              </a:rPr>
              <a:t>09_</a:t>
            </a:r>
            <a:r>
              <a:rPr lang="en-GB" smtClean="0">
                <a:solidFill>
                  <a:srgbClr val="0070C0"/>
                </a:solidFill>
              </a:rPr>
              <a:t>Present </a:t>
            </a:r>
            <a:r>
              <a:rPr lang="en-GB" dirty="0" smtClean="0">
                <a:solidFill>
                  <a:srgbClr val="0070C0"/>
                </a:solidFill>
              </a:rPr>
              <a:t>perfect – Past-present Link</a:t>
            </a:r>
          </a:p>
          <a:p>
            <a:pPr algn="ctr">
              <a:defRPr/>
            </a:pPr>
            <a:r>
              <a:rPr lang="cs-CZ" dirty="0" smtClean="0">
                <a:solidFill>
                  <a:srgbClr val="0070C0"/>
                </a:solidFill>
              </a:rPr>
              <a:t>Téma: </a:t>
            </a:r>
            <a:r>
              <a:rPr lang="cs-CZ" sz="2400" b="0" dirty="0" smtClean="0">
                <a:solidFill>
                  <a:srgbClr val="0070C0"/>
                </a:solidFill>
                <a:latin typeface="Bookman Old Style" pitchFamily="18" charset="0"/>
              </a:rPr>
              <a:t>Anglická gramatika v 6. a 9. ročníku ZŠ</a:t>
            </a:r>
            <a:endParaRPr lang="cs-CZ" b="0" dirty="0" smtClean="0">
              <a:solidFill>
                <a:srgbClr val="0070C0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    Dle úvodních stran učitel připomene či vysvětlí žákům na příkladech užití: </a:t>
            </a:r>
            <a:r>
              <a:rPr lang="en-GB" sz="2000" dirty="0" smtClean="0">
                <a:latin typeface="Bookman Old Style" pitchFamily="18" charset="0"/>
              </a:rPr>
              <a:t>Present perfect</a:t>
            </a:r>
            <a:r>
              <a:rPr lang="cs-CZ" sz="2000" dirty="0" smtClean="0">
                <a:latin typeface="Bookman Old Style" pitchFamily="18" charset="0"/>
              </a:rPr>
              <a:t> – </a:t>
            </a:r>
            <a:r>
              <a:rPr lang="en-US" sz="2000" noProof="1" smtClean="0">
                <a:latin typeface="Bookman Old Style" pitchFamily="18" charset="0"/>
              </a:rPr>
              <a:t>Past Present Link.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vysvětlení použití příslovečných určení času, struktury věty a tvarů dle tabulek (kladné tvary, záporné, otázka). Ze slov v tabulce sestavit věty a napsat.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 – dialogy – tvorba z nabídky slov v „bublinách“, sestavení dialogů</a:t>
            </a:r>
            <a:r>
              <a:rPr lang="en-GB" sz="2000" dirty="0" smtClean="0">
                <a:latin typeface="Bookman Old Style" pitchFamily="18" charset="0"/>
              </a:rPr>
              <a:t>: </a:t>
            </a:r>
            <a:r>
              <a:rPr lang="cs-CZ" sz="2000" dirty="0" smtClean="0">
                <a:latin typeface="Bookman Old Style" pitchFamily="18" charset="0"/>
              </a:rPr>
              <a:t>P</a:t>
            </a:r>
            <a:r>
              <a:rPr lang="en-GB" sz="2000" dirty="0" smtClean="0">
                <a:latin typeface="Bookman Old Style" pitchFamily="18" charset="0"/>
              </a:rPr>
              <a:t>resent perfect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en-US" sz="2000" noProof="1" smtClean="0">
                <a:latin typeface="Bookman Old Style" pitchFamily="18" charset="0"/>
              </a:rPr>
              <a:t>Past Present Link</a:t>
            </a:r>
            <a:r>
              <a:rPr lang="cs-CZ" sz="2000" noProof="1" smtClean="0">
                <a:latin typeface="Bookman Old Style" pitchFamily="18" charset="0"/>
              </a:rPr>
              <a:t> a Past simple, </a:t>
            </a:r>
            <a:r>
              <a:rPr lang="cs-CZ" sz="2000" dirty="0" smtClean="0">
                <a:latin typeface="Bookman Old Style" pitchFamily="18" charset="0"/>
              </a:rPr>
              <a:t>návod pro vytváření vlastních dialogů, práce ve dvojicích.</a:t>
            </a:r>
          </a:p>
          <a:p>
            <a:r>
              <a:rPr lang="cs-CZ" sz="2000" dirty="0" smtClean="0">
                <a:latin typeface="Bookman Old Style" pitchFamily="18" charset="0"/>
              </a:rPr>
              <a:t>Závěr – vlastní tvorba dialogů dle obr., použití příslovečných určení času – správné postavení ve větě.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procvičení učiva </a:t>
            </a:r>
            <a:r>
              <a:rPr lang="en-GB" sz="2000" dirty="0" smtClean="0">
                <a:latin typeface="Bookman Old Style" pitchFamily="18" charset="0"/>
              </a:rPr>
              <a:t>Present perfect</a:t>
            </a:r>
            <a:r>
              <a:rPr lang="cs-CZ" sz="2000" dirty="0" smtClean="0">
                <a:latin typeface="Bookman Old Style" pitchFamily="18" charset="0"/>
              </a:rPr>
              <a:t> –</a:t>
            </a:r>
            <a:r>
              <a:rPr lang="en-US" sz="2000" dirty="0" smtClean="0">
                <a:latin typeface="Bookman Old Style" pitchFamily="18" charset="0"/>
              </a:rPr>
              <a:t> </a:t>
            </a:r>
            <a:r>
              <a:rPr lang="en-US" sz="2000" noProof="1" smtClean="0">
                <a:latin typeface="Bookman Old Style" pitchFamily="18" charset="0"/>
              </a:rPr>
              <a:t>Past Present Link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  <p:pic>
        <p:nvPicPr>
          <p:cNvPr id="19458" name="Picture 2" descr="http://www.zsmspodoli.estranky.cz/img/picture/5/Kopie---Z%C5%A0-LOGO-mal%C3%A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7816" y="0"/>
            <a:ext cx="1656184" cy="1684255"/>
          </a:xfrm>
          <a:prstGeom prst="rect">
            <a:avLst/>
          </a:prstGeom>
          <a:noFill/>
        </p:spPr>
      </p:pic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08912" cy="70609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– Past-present Link</a:t>
            </a:r>
            <a:endParaRPr lang="en-GB" dirty="0"/>
          </a:p>
        </p:txBody>
      </p:sp>
      <p:sp>
        <p:nvSpPr>
          <p:cNvPr id="9" name="Šipka doprava 8"/>
          <p:cNvSpPr/>
          <p:nvPr/>
        </p:nvSpPr>
        <p:spPr>
          <a:xfrm>
            <a:off x="4680012" y="1700808"/>
            <a:ext cx="4284476" cy="1008112"/>
          </a:xfrm>
          <a:prstGeom prst="rightArrow">
            <a:avLst>
              <a:gd name="adj1" fmla="val 69501"/>
              <a:gd name="adj2" fmla="val 50000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PAST             NOW          FUTURE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11" name="Diagram 10"/>
          <p:cNvGraphicFramePr/>
          <p:nvPr/>
        </p:nvGraphicFramePr>
        <p:xfrm>
          <a:off x="467544" y="2636912"/>
          <a:ext cx="7992888" cy="3976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Zahnutá šipka dolů 15"/>
          <p:cNvSpPr/>
          <p:nvPr/>
        </p:nvSpPr>
        <p:spPr>
          <a:xfrm>
            <a:off x="5220072" y="980728"/>
            <a:ext cx="1512168" cy="1008112"/>
          </a:xfrm>
          <a:prstGeom prst="curvedDown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1268760"/>
            <a:ext cx="8712968" cy="3385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Používáme, když hovoříme o minulých událostech, které mají vliv na přítomnou chvíli.</a:t>
            </a:r>
            <a:endParaRPr lang="cs-CZ" sz="1600" dirty="0"/>
          </a:p>
        </p:txBody>
      </p:sp>
      <p:sp>
        <p:nvSpPr>
          <p:cNvPr id="17" name="Je rovno 16"/>
          <p:cNvSpPr/>
          <p:nvPr/>
        </p:nvSpPr>
        <p:spPr>
          <a:xfrm>
            <a:off x="179512" y="3933056"/>
            <a:ext cx="720080" cy="936104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bláček 17"/>
          <p:cNvSpPr/>
          <p:nvPr/>
        </p:nvSpPr>
        <p:spPr>
          <a:xfrm>
            <a:off x="1979712" y="1844824"/>
            <a:ext cx="1584176" cy="576064"/>
          </a:xfrm>
          <a:prstGeom prst="cloudCallout">
            <a:avLst>
              <a:gd name="adj1" fmla="val -59629"/>
              <a:gd name="adj2" fmla="val -93630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r>
              <a:rPr lang="en-GB" sz="4000" dirty="0" smtClean="0">
                <a:solidFill>
                  <a:srgbClr val="7030A0"/>
                </a:solidFill>
              </a:rPr>
              <a:t>Present perfect – Past-present Link</a:t>
            </a:r>
            <a:endParaRPr lang="en-GB" sz="40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1916832"/>
          <a:ext cx="8496945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4236"/>
                <a:gridCol w="2523665"/>
                <a:gridCol w="3849044"/>
              </a:tblGrid>
              <a:tr h="4412706"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/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just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only just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still…(not)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(not)…yet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yet?</a:t>
                      </a:r>
                    </a:p>
                    <a:p>
                      <a:pPr algn="ctr"/>
                      <a:r>
                        <a:rPr lang="en-GB" sz="3000" b="1" noProof="0" dirty="0" smtClean="0">
                          <a:solidFill>
                            <a:srgbClr val="FFFF00"/>
                          </a:solidFill>
                        </a:rPr>
                        <a:t>already</a:t>
                      </a:r>
                    </a:p>
                    <a:p>
                      <a:pPr algn="ctr"/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000" b="0" noProof="0" dirty="0" smtClean="0"/>
                    </a:p>
                    <a:p>
                      <a:pPr algn="ctr"/>
                      <a:r>
                        <a:rPr lang="cs-CZ" sz="3000" b="0" noProof="0" dirty="0" smtClean="0"/>
                        <a:t>právě</a:t>
                      </a:r>
                    </a:p>
                    <a:p>
                      <a:pPr algn="ctr"/>
                      <a:r>
                        <a:rPr lang="cs-CZ" sz="3000" b="0" noProof="0" dirty="0" smtClean="0"/>
                        <a:t>právě jen</a:t>
                      </a:r>
                    </a:p>
                    <a:p>
                      <a:pPr algn="ctr"/>
                      <a:r>
                        <a:rPr lang="cs-CZ" sz="3000" b="0" noProof="0" dirty="0" smtClean="0"/>
                        <a:t>stále ještě ne</a:t>
                      </a:r>
                    </a:p>
                    <a:p>
                      <a:pPr algn="ctr"/>
                      <a:r>
                        <a:rPr lang="cs-CZ" sz="3000" b="0" noProof="0" dirty="0" smtClean="0"/>
                        <a:t>ještě ne</a:t>
                      </a:r>
                    </a:p>
                    <a:p>
                      <a:pPr algn="ctr"/>
                      <a:r>
                        <a:rPr lang="cs-CZ" sz="3000" b="0" noProof="0" dirty="0" smtClean="0"/>
                        <a:t>už?</a:t>
                      </a:r>
                    </a:p>
                    <a:p>
                      <a:pPr algn="ctr"/>
                      <a:r>
                        <a:rPr lang="cs-CZ" sz="3000" b="0" noProof="0" dirty="0" smtClean="0"/>
                        <a:t>už, již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800" b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Mum has </a:t>
                      </a:r>
                      <a:r>
                        <a:rPr lang="en-US" sz="1800" b="0" noProof="0" dirty="0" smtClean="0">
                          <a:solidFill>
                            <a:srgbClr val="FFFF00"/>
                          </a:solidFill>
                        </a:rPr>
                        <a:t>just </a:t>
                      </a:r>
                      <a:r>
                        <a:rPr lang="en-US" sz="1800" b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brought the shopping. Can you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take it out?</a:t>
                      </a:r>
                    </a:p>
                    <a:p>
                      <a:pPr algn="l"/>
                      <a:endParaRPr lang="en-US" sz="1800" b="0" noProof="0" dirty="0" smtClean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1800" b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I have </a:t>
                      </a:r>
                      <a:r>
                        <a:rPr lang="en-US" sz="1800" b="0" noProof="0" dirty="0" smtClean="0">
                          <a:solidFill>
                            <a:srgbClr val="FFFF00"/>
                          </a:solidFill>
                        </a:rPr>
                        <a:t>only</a:t>
                      </a:r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 just 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arrived and I’m too tired to talk now.</a:t>
                      </a:r>
                    </a:p>
                    <a:p>
                      <a:pPr algn="l"/>
                      <a:endParaRPr lang="en-US" sz="1800" b="0" baseline="0" noProof="0" dirty="0" smtClean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I </a:t>
                      </a:r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still 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haven’t bought a tent. Let’s go shopping.</a:t>
                      </a:r>
                    </a:p>
                    <a:p>
                      <a:pPr algn="l"/>
                      <a:endParaRPr lang="en-US" sz="1800" b="0" baseline="0" noProof="0" dirty="0" smtClean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I haven’t bought a tent </a:t>
                      </a:r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yet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. Let’s go shopping.</a:t>
                      </a:r>
                    </a:p>
                    <a:p>
                      <a:pPr algn="l"/>
                      <a:endParaRPr lang="en-US" sz="1800" b="0" baseline="0" noProof="0" dirty="0" smtClean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Have you finished </a:t>
                      </a:r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yet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? Can we go now?</a:t>
                      </a:r>
                    </a:p>
                    <a:p>
                      <a:pPr algn="l"/>
                      <a:endParaRPr lang="en-US" sz="1800" b="0" baseline="0" noProof="0" dirty="0" smtClean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  <a:p>
                      <a:pPr algn="l"/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Ms Brown we have </a:t>
                      </a:r>
                      <a:r>
                        <a:rPr lang="en-US" sz="1800" b="0" baseline="0" noProof="0" dirty="0" smtClean="0">
                          <a:solidFill>
                            <a:srgbClr val="FFFF00"/>
                          </a:solidFill>
                        </a:rPr>
                        <a:t>already</a:t>
                      </a:r>
                      <a:r>
                        <a:rPr lang="en-US" sz="1800" b="0" baseline="0" noProof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finished the test.</a:t>
                      </a:r>
                      <a:endParaRPr lang="cs-CZ" sz="1800" b="0" noProof="0" dirty="0" smtClean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48478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TIME ADVERBIALS  -  příslovečná určení času</a:t>
            </a:r>
            <a:endParaRPr lang="en-GB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77809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– Past-present Link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67544" y="1916832"/>
          <a:ext cx="8496944" cy="33123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2664296"/>
                <a:gridCol w="2304256"/>
                <a:gridCol w="2304256"/>
              </a:tblGrid>
              <a:tr h="47319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1" smtClean="0"/>
                        <a:t>already</a:t>
                      </a:r>
                      <a:endParaRPr lang="en-US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not … yet 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still … not  x</a:t>
                      </a:r>
                      <a:endParaRPr lang="en-GB" noProof="0" dirty="0"/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cs-CZ" noProof="1" smtClean="0"/>
                        <a:t>Susan</a:t>
                      </a:r>
                      <a:endParaRPr lang="cs-CZ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1" smtClean="0"/>
                        <a:t>turn on the radio</a:t>
                      </a:r>
                      <a:endParaRPr lang="en-US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have breakfast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make her bed</a:t>
                      </a:r>
                      <a:endParaRPr lang="cs-CZ" dirty="0"/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cs-CZ" noProof="1" smtClean="0"/>
                        <a:t>Martin</a:t>
                      </a:r>
                      <a:endParaRPr lang="cs-CZ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1" smtClean="0"/>
                        <a:t>turn on his computer</a:t>
                      </a:r>
                      <a:endParaRPr lang="en-US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check his e-mail</a:t>
                      </a:r>
                      <a:r>
                        <a:rPr lang="en-US" baseline="0" dirty="0" smtClean="0"/>
                        <a:t> box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walk his dog</a:t>
                      </a:r>
                      <a:endParaRPr lang="cs-CZ" dirty="0"/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cs-CZ" noProof="1" smtClean="0"/>
                        <a:t>Kate</a:t>
                      </a:r>
                      <a:endParaRPr lang="cs-CZ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1" smtClean="0"/>
                        <a:t>come back home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turn on the TV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take off her shoes</a:t>
                      </a:r>
                      <a:endParaRPr lang="cs-CZ" dirty="0"/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cs-CZ" noProof="1" smtClean="0"/>
                        <a:t>Peter</a:t>
                      </a:r>
                      <a:endParaRPr lang="cs-CZ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1" smtClean="0"/>
                        <a:t>text his girlfriend</a:t>
                      </a:r>
                      <a:endParaRPr lang="en-US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unpack his bag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take off his anorak</a:t>
                      </a:r>
                      <a:endParaRPr lang="cs-CZ" dirty="0"/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cs-CZ" noProof="1" smtClean="0"/>
                        <a:t>Janet</a:t>
                      </a:r>
                      <a:endParaRPr lang="cs-CZ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1" smtClean="0"/>
                        <a:t>put on her new dress</a:t>
                      </a:r>
                      <a:endParaRPr lang="en-US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put on her make-up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take off her slippers</a:t>
                      </a:r>
                      <a:endParaRPr lang="cs-CZ" dirty="0"/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cs-CZ" noProof="1" smtClean="0"/>
                        <a:t>Tom</a:t>
                      </a:r>
                      <a:endParaRPr lang="cs-CZ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noProof="1" smtClean="0"/>
                        <a:t>set the table</a:t>
                      </a:r>
                      <a:endParaRPr lang="en-US" noProof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make tea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make sandwiches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196752"/>
            <a:ext cx="4972387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Write sentences. Use: already, not yet, still not.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661248"/>
            <a:ext cx="8302273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US" dirty="0" smtClean="0"/>
              <a:t>Example: Susan has already turned on the radio. She hasn’t had breakfast yet. </a:t>
            </a:r>
          </a:p>
          <a:p>
            <a:r>
              <a:rPr lang="en-US" dirty="0" smtClean="0"/>
              <a:t>                She still hasn’t made her bed.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309320"/>
            <a:ext cx="201529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to unpack – </a:t>
            </a:r>
            <a:r>
              <a:rPr lang="cs-CZ" sz="1400" dirty="0" smtClean="0"/>
              <a:t>vybalit (si) </a:t>
            </a:r>
            <a:endParaRPr lang="cs-CZ" sz="1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4104456" cy="648072"/>
          </a:xfrm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 </a:t>
            </a:r>
            <a:r>
              <a:rPr lang="en-US" sz="2800" dirty="0" smtClean="0"/>
              <a:t>Make dialogues  – yet. </a:t>
            </a:r>
            <a:r>
              <a:rPr lang="cs-CZ" sz="2800" dirty="0" smtClean="0"/>
              <a:t> </a:t>
            </a:r>
            <a:endParaRPr lang="en-GB" sz="2800" dirty="0"/>
          </a:p>
        </p:txBody>
      </p:sp>
      <p:sp>
        <p:nvSpPr>
          <p:cNvPr id="3" name="Oválný popisek 2"/>
          <p:cNvSpPr/>
          <p:nvPr/>
        </p:nvSpPr>
        <p:spPr>
          <a:xfrm>
            <a:off x="251520" y="1196752"/>
            <a:ext cx="3672408" cy="1080120"/>
          </a:xfrm>
          <a:prstGeom prst="wedgeEllipseCallout">
            <a:avLst>
              <a:gd name="adj1" fmla="val -51245"/>
              <a:gd name="adj2" fmla="val 666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.................................</a:t>
            </a:r>
          </a:p>
          <a:p>
            <a:pPr algn="ctr"/>
            <a:r>
              <a:rPr lang="en-GB" dirty="0" smtClean="0"/>
              <a:t>you/ sell/ the old computer</a:t>
            </a:r>
            <a:endParaRPr lang="en-GB" dirty="0"/>
          </a:p>
        </p:txBody>
      </p:sp>
      <p:sp>
        <p:nvSpPr>
          <p:cNvPr id="4" name="Oválný popisek 3"/>
          <p:cNvSpPr/>
          <p:nvPr/>
        </p:nvSpPr>
        <p:spPr>
          <a:xfrm>
            <a:off x="251520" y="2492896"/>
            <a:ext cx="3960440" cy="1296144"/>
          </a:xfrm>
          <a:prstGeom prst="wedgeEllipseCallout">
            <a:avLst>
              <a:gd name="adj1" fmla="val -54941"/>
              <a:gd name="adj2" fmla="val 8655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.........................................they/  write the composition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004048" y="1556792"/>
            <a:ext cx="3744416" cy="1224136"/>
          </a:xfrm>
          <a:prstGeom prst="wedgeEllipseCallout">
            <a:avLst>
              <a:gd name="adj1" fmla="val 57232"/>
              <a:gd name="adj2" fmla="val 890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………………………….</a:t>
            </a:r>
          </a:p>
          <a:p>
            <a:pPr algn="ctr"/>
            <a:r>
              <a:rPr lang="en-GB" dirty="0" smtClean="0"/>
              <a:t>their aunt/ leave for the USA</a:t>
            </a:r>
          </a:p>
        </p:txBody>
      </p:sp>
      <p:sp>
        <p:nvSpPr>
          <p:cNvPr id="7" name="Oválný popisek 6"/>
          <p:cNvSpPr/>
          <p:nvPr/>
        </p:nvSpPr>
        <p:spPr>
          <a:xfrm>
            <a:off x="4139952" y="2924944"/>
            <a:ext cx="4320480" cy="1440160"/>
          </a:xfrm>
          <a:prstGeom prst="wedgeEllipseCallout">
            <a:avLst>
              <a:gd name="adj1" fmla="val 66642"/>
              <a:gd name="adj2" fmla="val 61359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 .............................................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Eva/ tell Tom the good news</a:t>
            </a:r>
          </a:p>
        </p:txBody>
      </p:sp>
      <p:sp>
        <p:nvSpPr>
          <p:cNvPr id="18" name="Oválný popisek 17"/>
          <p:cNvSpPr/>
          <p:nvPr/>
        </p:nvSpPr>
        <p:spPr>
          <a:xfrm>
            <a:off x="3419872" y="5877272"/>
            <a:ext cx="1800200" cy="720080"/>
          </a:xfrm>
          <a:prstGeom prst="wedgeEllipseCallout">
            <a:avLst>
              <a:gd name="adj1" fmla="val -78909"/>
              <a:gd name="adj2" fmla="val 55358"/>
            </a:avLst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44008" y="260648"/>
            <a:ext cx="4320480" cy="1200329"/>
          </a:xfrm>
          <a:prstGeom prst="rect">
            <a:avLst/>
          </a:prstGeom>
          <a:solidFill>
            <a:srgbClr val="00B050"/>
          </a:solidFill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en-GB" dirty="0" smtClean="0">
                <a:solidFill>
                  <a:schemeClr val="bg1"/>
                </a:solidFill>
              </a:rPr>
              <a:t>  Have you sold the old computer </a:t>
            </a:r>
            <a:r>
              <a:rPr lang="en-GB" dirty="0" smtClean="0">
                <a:solidFill>
                  <a:srgbClr val="FFFF00"/>
                </a:solidFill>
              </a:rPr>
              <a:t>yet</a:t>
            </a:r>
            <a:r>
              <a:rPr lang="en-GB" dirty="0" smtClean="0">
                <a:solidFill>
                  <a:schemeClr val="bg1"/>
                </a:solidFill>
              </a:rPr>
              <a:t>?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  Yes, I have.</a:t>
            </a:r>
          </a:p>
          <a:p>
            <a:pPr>
              <a:buFont typeface="Courier New" pitchFamily="49" charset="0"/>
              <a:buChar char="o"/>
            </a:pPr>
            <a:r>
              <a:rPr lang="en-GB" dirty="0" smtClean="0">
                <a:solidFill>
                  <a:schemeClr val="bg1"/>
                </a:solidFill>
              </a:rPr>
              <a:t>   When did you sell the old computer?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</a:rPr>
              <a:t>   I sold the computer last week.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Obláček 14"/>
          <p:cNvSpPr/>
          <p:nvPr/>
        </p:nvSpPr>
        <p:spPr>
          <a:xfrm>
            <a:off x="611560" y="4437112"/>
            <a:ext cx="3888432" cy="1368152"/>
          </a:xfrm>
          <a:prstGeom prst="cloudCallout">
            <a:avLst>
              <a:gd name="adj1" fmla="val -58998"/>
              <a:gd name="adj2" fmla="val 789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.....................................you/ drink all the Coke</a:t>
            </a:r>
            <a:endParaRPr lang="cs-CZ" dirty="0"/>
          </a:p>
        </p:txBody>
      </p:sp>
      <p:sp>
        <p:nvSpPr>
          <p:cNvPr id="19" name="Obláček 18"/>
          <p:cNvSpPr/>
          <p:nvPr/>
        </p:nvSpPr>
        <p:spPr>
          <a:xfrm>
            <a:off x="4860032" y="4869160"/>
            <a:ext cx="4283968" cy="1296144"/>
          </a:xfrm>
          <a:prstGeom prst="cloudCallout">
            <a:avLst>
              <a:gd name="adj1" fmla="val 44296"/>
              <a:gd name="adj2" fmla="val 916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.......................................Harry/ buy a new mobile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539552" y="1268760"/>
            <a:ext cx="2287806" cy="36933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Make new dialogues</a:t>
            </a:r>
            <a:endParaRPr lang="en-GB" dirty="0"/>
          </a:p>
        </p:txBody>
      </p:sp>
      <p:sp>
        <p:nvSpPr>
          <p:cNvPr id="19" name="Obláček 18"/>
          <p:cNvSpPr/>
          <p:nvPr/>
        </p:nvSpPr>
        <p:spPr>
          <a:xfrm>
            <a:off x="3275856" y="1052736"/>
            <a:ext cx="1368152" cy="720080"/>
          </a:xfrm>
          <a:prstGeom prst="cloudCallout">
            <a:avLst>
              <a:gd name="adj1" fmla="val -100250"/>
              <a:gd name="adj2" fmla="val 67669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77809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Present perfect – Past-present Link</a:t>
            </a:r>
            <a:endParaRPr lang="cs-CZ" dirty="0"/>
          </a:p>
        </p:txBody>
      </p:sp>
      <p:pic>
        <p:nvPicPr>
          <p:cNvPr id="2050" name="Picture 2" descr="http://www.redstardigital.co.uk/wp-content/uploads/2011/11/iStock_000006855981X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077072"/>
            <a:ext cx="2522569" cy="2515300"/>
          </a:xfrm>
          <a:prstGeom prst="rect">
            <a:avLst/>
          </a:prstGeom>
          <a:noFill/>
        </p:spPr>
      </p:pic>
      <p:pic>
        <p:nvPicPr>
          <p:cNvPr id="2052" name="Picture 4" descr="http://www.edugeek.net/attachments/forums/graphics-requests/9211d1295875348-school-subject-icons-school_subjects_icon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060848"/>
            <a:ext cx="5236010" cy="460851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2054" name="Picture 6" descr="http://us.123rf.com/400wm/400/400/boohoo/boohoo1005/boohoo100500001/6919449-junk-food-clipart-elements-and-icon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268760"/>
            <a:ext cx="2520280" cy="25202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435278" cy="5544616"/>
          </a:xfrm>
        </p:spPr>
        <p:txBody>
          <a:bodyPr>
            <a:normAutofit fontScale="92500" lnSpcReduction="10000"/>
          </a:bodyPr>
          <a:lstStyle/>
          <a:p>
            <a:r>
              <a:rPr lang="cs-CZ" sz="1100" dirty="0" smtClean="0"/>
              <a:t>http://images.google.com/imgres?q=%C5%A1kola&amp;biw=1058&amp;bih=496&amp;tbm=isch&amp;tbnid=o-ufjE6h28OoBM:&amp;imgrefurl=http://www.zsmspodoli.estranky.cz/&amp;docid=pEI7CI0uIEIzJM&amp;imgurl=http://www.zsmspodoli.estranky.cz/img/picture/5/Kopie---Z%2525C5%2525A0-LOGO-mal%2525C3%2525A9.jpg&amp;w=295&amp;h=300&amp;ei=hHGPUdazE8fltQaatYCoDA&amp;zoom=1&amp;iact=rc&amp;dur=110&amp;page=3&amp;tbnh=129&amp;tbnw=127&amp;start=29&amp;ndsp=15&amp;ved=1t:429,r:42,s:0,i:292&amp;tx=71&amp;ty=76</a:t>
            </a:r>
            <a:endParaRPr lang="en-US" sz="1100" dirty="0" smtClean="0"/>
          </a:p>
          <a:p>
            <a:r>
              <a:rPr lang="en-US" sz="1100" dirty="0" smtClean="0"/>
              <a:t>http://images.google.com/imgres?q=subject&amp;start=96&amp;biw=1058&amp;bih=496&amp;tbm=isch&amp;tbnid=DvyAN4nxEuYU3M:&amp;imgrefurl=http://www.redstardigital.co.uk/top-tips-standout-subject-lines/&amp;docid=PkhW1f5FZ4XwXM&amp;imgurl=http://www.redstardigital.co.uk/wp-content/uploads/2011/11/iStock_000006855981XSmall.jpg&amp;w=347&amp;h=346&amp;ei=gFeRUabmG5HUsgaMhYGgDA&amp;zoom=1&amp;iact=hc&amp;vpx=2&amp;vpy=119&amp;dur=62&amp;hovh=224&amp;hovw=225&amp;tx=84&amp;ty=148&amp;page=7&amp;tbnh=146&amp;tbnw=145&amp;ndsp=16&amp;ved=1t:429,r:6,s:100,i:22</a:t>
            </a:r>
          </a:p>
          <a:p>
            <a:r>
              <a:rPr lang="en-US" sz="1100" dirty="0" smtClean="0"/>
              <a:t>http://images.google.com/imgres?q=subject&amp;biw=1058&amp;bih=496&amp;tbm=isch&amp;tbnid=ETL4QS-1D3PItM:&amp;imgrefurl=http://www.edugeek.net/forums/graphics-requests/58195-school-subject-icons.html&amp;docid=zS1Bjx6sS9vY1M&amp;imgurl=http://www.edugeek.net/attachments/forums/graphics-requests/9211d1295875348-school-subject-icons-school_subjects_icons.png&amp;w=1000&amp;h=880&amp;ei=IVeRUeziOc_2sgb3kIGoDA&amp;zoom=1&amp;iact=hc&amp;vpx=150&amp;vpy=118&amp;dur=687&amp;hovh=211&amp;hovw=239&amp;tx=139&amp;ty=74&amp;page=1&amp;tbnh=142&amp;tbnw=161&amp;start=0&amp;ndsp=12&amp;ved=1t:429,r:</a:t>
            </a:r>
            <a:r>
              <a:rPr lang="en-US" sz="1100" dirty="0" smtClean="0">
                <a:hlinkClick r:id="rId2"/>
              </a:rPr>
              <a:t>1,s:0,i:81</a:t>
            </a:r>
            <a:endParaRPr lang="en-US" sz="1100" dirty="0" smtClean="0"/>
          </a:p>
          <a:p>
            <a:r>
              <a:rPr lang="en-US" sz="1100" dirty="0" smtClean="0"/>
              <a:t>http://images.google.com/imgres?q=food&amp;biw=1058&amp;bih=496&amp;tbm=isch&amp;tbnid=cjg4hxHcyBuSeM:&amp;imgrefurl=http://cz.123rf.com/photo_6919449_junk-food-clipart-elements-and-icons.html&amp;docid=bTCDmSOgGYLViM&amp;imgurl=http://us.123rf.com/400wm/400/400/boohoo/boohoo1005/boohoo100500001/6919449-junk-food-clipart-elements-and-icons.jpg&amp;w=1200&amp;h=1200&amp;ei=G1mRUb6_MoWftAam-4C4DA&amp;zoom=1&amp;iact=hc&amp;vpx=615&amp;vpy=78&amp;dur=812&amp;hovh=225&amp;hovw=225&amp;tx=123&amp;ty=102&amp;page=1&amp;tbnh=146&amp;tbnw=146&amp;start=0&amp;ndsp=10&amp;ved=1t:429,r:3,s:0,i:169</a:t>
            </a:r>
          </a:p>
          <a:p>
            <a:endParaRPr lang="cs-CZ" sz="1100" dirty="0" smtClean="0"/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Let</a:t>
            </a:r>
            <a:r>
              <a:rPr lang="en-US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’s study grammar, </a:t>
            </a:r>
            <a:r>
              <a:rPr lang="en-US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Anglická gramatika 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 2. stupeň ZŠ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, Infoa 2009, Milada Krajewska</a:t>
            </a:r>
            <a:endParaRPr lang="cs-CZ" sz="1600" noProof="1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YesNo</Type>
  <ChoicesCount>2</ChoicesCount>
  <Orientation>Left</Orientation>
</Layout>
</file>

<file path=customXml/item2.xml><?xml version="1.0" encoding="utf-8"?>
<Layout>
  <Type>MultipleChoice</Type>
  <ChoicesCount>2</ChoicesCount>
  <Orientation>Bottom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YesNo</Type>
  <ChoicesCount>2</ChoicesCount>
  <Orientation>Left</Orientation>
</Layout>
</file>

<file path=customXml/item5.xml><?xml version="1.0" encoding="utf-8"?>
<Layout>
  <Type>MultipleChoice</Type>
  <ChoicesCount>2</ChoicesCount>
  <Orientation>Bottom</Orientation>
</Layout>
</file>

<file path=customXml/item6.xml><?xml version="1.0" encoding="utf-8"?>
<Layout>
  <Type>MultipleChoice</Type>
  <ChoicesCount>2</ChoicesCount>
  <Orientation>Left</Orientation>
</Layout>
</file>

<file path=customXml/item7.xml><?xml version="1.0" encoding="utf-8"?>
<Layout>
  <Type>MultipleChoice</Type>
  <ChoicesCount>2</ChoicesCount>
  <Orientation>Bottom</Orientation>
</Layout>
</file>

<file path=customXml/item8.xml><?xml version="1.0" encoding="utf-8"?>
<Layout>
  <Type>MultipleChoice</Type>
  <ChoicesCount>2</ChoicesCount>
  <Orientation>Left</Orientation>
</Layout>
</file>

<file path=customXml/item9.xml><?xml version="1.0" encoding="utf-8"?>
<Layout>
  <Type>MultipleChoice</Type>
  <ChoicesCount>10</ChoicesCount>
  <Orientation>Left</Orientation>
</Layout>
</file>

<file path=customXml/item10.xml><?xml version="1.0" encoding="utf-8"?>
<Layout>
  <Type>MultipleChoice</Type>
  <ChoicesCount>2</ChoicesCount>
  <Orientation>TopVertical</Orientation>
</Layout>
</file>

<file path=customXml/item11.xml><?xml version="1.0" encoding="utf-8"?>
<Layout>
  <Type>MultipleChoice</Type>
  <ChoicesCount>2</ChoicesCount>
  <Orientation>Right</Orientation>
</Layout>
</file>

<file path=customXml/item12.xml><?xml version="1.0" encoding="utf-8"?>
<Layout>
  <Type>Drawing</Type>
  <ChoicesCount>0</ChoicesCount>
  <Orientation>Left</Orientation>
</Layout>
</file>

<file path=customXml/item13.xml><?xml version="1.0" encoding="utf-8"?>
<Layout>
  <Type>MultipleChoice</Type>
  <ChoicesCount>2</ChoicesCount>
  <Orientation>Bottom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8DBAFB0E-B2F6-4DDF-B536-8A2A17D4E43A}">
  <ds:schemaRefs/>
</ds:datastoreItem>
</file>

<file path=customXml/itemProps2.xml><?xml version="1.0" encoding="utf-8"?>
<ds:datastoreItem xmlns:ds="http://schemas.openxmlformats.org/officeDocument/2006/customXml" ds:itemID="{3D809334-F258-4FC3-AB59-E9308EECAA58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9AFA7167-CCD6-47A7-8CDD-D4BD0408B101}">
  <ds:schemaRefs/>
</ds:datastoreItem>
</file>

<file path=customXml/itemProps5.xml><?xml version="1.0" encoding="utf-8"?>
<ds:datastoreItem xmlns:ds="http://schemas.openxmlformats.org/officeDocument/2006/customXml" ds:itemID="{5E19A780-C116-4D45-BD58-72866F66ABDB}">
  <ds:schemaRefs/>
</ds:datastoreItem>
</file>

<file path=customXml/itemProps6.xml><?xml version="1.0" encoding="utf-8"?>
<ds:datastoreItem xmlns:ds="http://schemas.openxmlformats.org/officeDocument/2006/customXml" ds:itemID="{7AD5CC84-15BF-44A1-8240-1413DA285906}">
  <ds:schemaRefs/>
</ds:datastoreItem>
</file>

<file path=customXml/itemProps7.xml><?xml version="1.0" encoding="utf-8"?>
<ds:datastoreItem xmlns:ds="http://schemas.openxmlformats.org/officeDocument/2006/customXml" ds:itemID="{8CAC4195-48C1-4D56-BBF0-93E58F8506CD}">
  <ds:schemaRefs/>
</ds:datastoreItem>
</file>

<file path=customXml/itemProps8.xml><?xml version="1.0" encoding="utf-8"?>
<ds:datastoreItem xmlns:ds="http://schemas.openxmlformats.org/officeDocument/2006/customXml" ds:itemID="{E93ED59B-F23A-4007-BB0E-2D5FC302BD91}">
  <ds:schemaRefs/>
</ds:datastoreItem>
</file>

<file path=customXml/itemProps9.xml><?xml version="1.0" encoding="utf-8"?>
<ds:datastoreItem xmlns:ds="http://schemas.openxmlformats.org/officeDocument/2006/customXml" ds:itemID="{8504C9C8-44BD-4661-A454-476C9D84CD1E}">
  <ds:schemaRefs/>
</ds:datastoreItem>
</file>

<file path=customXml/itemProps10.xml><?xml version="1.0" encoding="utf-8"?>
<ds:datastoreItem xmlns:ds="http://schemas.openxmlformats.org/officeDocument/2006/customXml" ds:itemID="{4AF4DBCD-98AB-4CB1-9505-000F410C3F1E}">
  <ds:schemaRefs/>
</ds:datastoreItem>
</file>

<file path=customXml/itemProps11.xml><?xml version="1.0" encoding="utf-8"?>
<ds:datastoreItem xmlns:ds="http://schemas.openxmlformats.org/officeDocument/2006/customXml" ds:itemID="{9320B3E2-C5D5-4532-A89F-39B6A526F935}">
  <ds:schemaRefs/>
</ds:datastoreItem>
</file>

<file path=customXml/itemProps12.xml><?xml version="1.0" encoding="utf-8"?>
<ds:datastoreItem xmlns:ds="http://schemas.openxmlformats.org/officeDocument/2006/customXml" ds:itemID="{3C7B0AE8-37F0-42AE-BA53-DCFC17F57D54}">
  <ds:schemaRefs/>
</ds:datastoreItem>
</file>

<file path=customXml/itemProps13.xml><?xml version="1.0" encoding="utf-8"?>
<ds:datastoreItem xmlns:ds="http://schemas.openxmlformats.org/officeDocument/2006/customXml" ds:itemID="{66ADC4EA-DD9B-4785-A19A-78AAAA9B4A3C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1924</TotalTime>
  <Words>706</Words>
  <Application>Microsoft Office PowerPoint</Application>
  <PresentationFormat>Předvádění na obrazovce (4:3)</PresentationFormat>
  <Paragraphs>112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prezentace_vzor_v1</vt:lpstr>
      <vt:lpstr>1_prezentace_vzor_v1</vt:lpstr>
      <vt:lpstr>Slunovrat</vt:lpstr>
      <vt:lpstr> </vt:lpstr>
      <vt:lpstr>ANOTACE:</vt:lpstr>
      <vt:lpstr>Present perfect – Past-present Link</vt:lpstr>
      <vt:lpstr>Present perfect – Past-present Link</vt:lpstr>
      <vt:lpstr>Present perfect – Past-present Link</vt:lpstr>
      <vt:lpstr>    Make dialogues  – yet.  </vt:lpstr>
      <vt:lpstr>Present perfect – Past-present Link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Marcela Vaňková</cp:lastModifiedBy>
  <cp:revision>434</cp:revision>
  <dcterms:created xsi:type="dcterms:W3CDTF">2011-08-31T08:42:42Z</dcterms:created>
  <dcterms:modified xsi:type="dcterms:W3CDTF">2013-06-04T07:33:14Z</dcterms:modified>
</cp:coreProperties>
</file>