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8" r:id="rId4"/>
    <p:sldId id="259" r:id="rId5"/>
    <p:sldId id="261" r:id="rId6"/>
    <p:sldId id="263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643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861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692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808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303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520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571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5007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14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449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1242-93BA-4574-AF0F-AF56924F039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221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3D1242-93BA-4574-AF0F-AF56924F039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1F8BA3-611F-4F90-97A2-EF7CD3B52D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470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0.png"/><Relationship Id="rId7" Type="http://schemas.openxmlformats.org/officeDocument/2006/relationships/image" Target="../media/image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num=10&amp;hl=cs&amp;site=imghp&amp;tbm=isch&amp;source=hp&amp;biw=1280&amp;bih=629&amp;q=spojen%C3%A9+n%C3%A1doby&amp;oq=spojen%C3%A9+n%C3%A1&amp;gs_l=img.1.0.0j0i24l8.2740.7346.0.10690.10.9.0.1.1.0.144.717.8j1.9.0...0.0...1ac.1.LtN0M2uQbeQ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5584016"/>
              </p:ext>
            </p:extLst>
          </p:nvPr>
        </p:nvGraphicFramePr>
        <p:xfrm>
          <a:off x="971600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421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_Mechanika tekutin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svět práce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19.10.2012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28.11.2012, fyzika 1.Z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5849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332619"/>
              </p:ext>
            </p:extLst>
          </p:nvPr>
        </p:nvGraphicFramePr>
        <p:xfrm>
          <a:off x="827584" y="836712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Je vysvětlen pojem tekutina a hlavní vlastnosti tekutin.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Tekutina, tlak, hydrostatický tlak, vztlaková síla.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Při spuštění prezentace se objeví vysvětlení základních pojmů a zákonitostí platných pro kapaliny.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Ty si žáci mohou ověřit na příkladech.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25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404664"/>
            <a:ext cx="8229600" cy="1143000"/>
          </a:xfrm>
        </p:spPr>
        <p:txBody>
          <a:bodyPr/>
          <a:lstStyle/>
          <a:p>
            <a:r>
              <a:rPr lang="cs-CZ" dirty="0" smtClean="0"/>
              <a:t>Tekutiny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67667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800" dirty="0" smtClean="0"/>
              <a:t>(kapaliny a plyny) nemají stálý tvar, ale mění ho podle tvaru nádoby (= jsou tekuté).</a:t>
            </a:r>
            <a:endParaRPr lang="cs-CZ" sz="2800" dirty="0">
              <a:sym typeface="Symbol"/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320709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ym typeface="Symbol"/>
              </a:rPr>
              <a:t>Různé tekutiny mají různou tekutost, jejíž příčinou je vnitřní tření.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3208525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ym typeface="Symbol"/>
              </a:rPr>
              <a:t>Ideální tekutina nemá vnitřní tření.</a:t>
            </a:r>
            <a:endParaRPr lang="cs-CZ" sz="2800" dirty="0">
              <a:sym typeface="Symbol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3990872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ym typeface="Symbol"/>
              </a:rPr>
              <a:t>Ideální kapalina je dokonale tekutá a dokonale (zcela) nestlačitelná.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274786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Ideální plyn je dokonale tekutý a dokonale (zcela) stlačitelný.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30586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8" grpId="0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88641"/>
            <a:ext cx="7772400" cy="100811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Tlak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Podnadpis 2"/>
              <p:cNvSpPr>
                <a:spLocks noGrp="1"/>
              </p:cNvSpPr>
              <p:nvPr>
                <p:ph type="subTitle" idx="1"/>
              </p:nvPr>
            </p:nvSpPr>
            <p:spPr>
              <a:xfrm>
                <a:off x="255476" y="3345109"/>
                <a:ext cx="788132" cy="659955"/>
              </a:xfrm>
            </p:spPr>
            <p:txBody>
              <a:bodyPr>
                <a:normAutofit/>
              </a:bodyPr>
              <a:lstStyle/>
              <a:p>
                <a:pPr algn="l"/>
                <a:r>
                  <a:rPr lang="cs-CZ" sz="2400" b="1" dirty="0" smtClean="0">
                    <a:solidFill>
                      <a:schemeClr val="tx1"/>
                    </a:solidFill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𝑭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𝑺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" name="Podnadpis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subTitle" idx="1"/>
              </p:nvPr>
            </p:nvSpPr>
            <p:spPr>
              <a:xfrm>
                <a:off x="255476" y="3345109"/>
                <a:ext cx="788132" cy="659955"/>
              </a:xfrm>
              <a:blipFill rotWithShape="1">
                <a:blip r:embed="rId2"/>
                <a:stretch>
                  <a:fillRect l="-12403" b="-37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95536" y="1052736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Tlak určíme jako podíl síly </a:t>
            </a:r>
            <a:r>
              <a:rPr lang="cs-CZ" sz="2400" b="1" dirty="0" smtClean="0"/>
              <a:t>F</a:t>
            </a:r>
            <a:r>
              <a:rPr lang="cs-CZ" sz="2400" dirty="0" smtClean="0"/>
              <a:t> působící kolmo na rovinnou plochu a obsahu této plochy </a:t>
            </a:r>
            <a:r>
              <a:rPr lang="cs-CZ" sz="2400" b="1" dirty="0" smtClean="0"/>
              <a:t>S</a:t>
            </a:r>
            <a:r>
              <a:rPr lang="cs-CZ" sz="2400" dirty="0" smtClean="0"/>
              <a:t>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928" y="2024439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Hydrostatický tlak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92080" y="4047876"/>
                <a:ext cx="655272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0" smtClean="0">
                            <a:latin typeface="Cambria Math"/>
                          </a:rPr>
                          <m:t>𝐩</m:t>
                        </m:r>
                      </m:e>
                      <m:sub>
                        <m:r>
                          <a:rPr lang="cs-CZ" sz="2800" b="1" i="0" smtClean="0">
                            <a:latin typeface="Cambria Math"/>
                          </a:rPr>
                          <m:t>𝐡</m:t>
                        </m:r>
                      </m:sub>
                    </m:sSub>
                  </m:oMath>
                </a14:m>
                <a:r>
                  <a:rPr lang="cs-CZ" sz="2800" b="1" dirty="0" smtClean="0"/>
                  <a:t> = h . </a:t>
                </a:r>
                <a:r>
                  <a:rPr lang="el-GR" sz="2800" b="1" dirty="0" smtClean="0"/>
                  <a:t>ρ</a:t>
                </a:r>
                <a:r>
                  <a:rPr lang="cs-CZ" sz="2800" b="1" dirty="0" smtClean="0"/>
                  <a:t> . </a:t>
                </a:r>
                <a:r>
                  <a:rPr lang="cs-CZ" sz="2800" b="1" dirty="0"/>
                  <a:t>g</a:t>
                </a:r>
                <a:r>
                  <a:rPr lang="cs-CZ" sz="2800" b="1" dirty="0" smtClean="0"/>
                  <a:t>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atin typeface="Cambria Math"/>
                        <a:sym typeface="Symbol"/>
                      </a:rPr>
                      <m:t>  </m:t>
                    </m:r>
                    <m:r>
                      <m:rPr>
                        <m:nor/>
                      </m:rPr>
                      <a:rPr lang="cs-CZ" sz="2800" b="1" dirty="0" smtClean="0">
                        <a:sym typeface="Symbol"/>
                      </a:rPr>
                      <m:t></m:t>
                    </m:r>
                    <m:r>
                      <m:rPr>
                        <m:nor/>
                      </m:rPr>
                      <a:rPr lang="cs-CZ" sz="2800" b="1" dirty="0">
                        <a:sym typeface="Symbol"/>
                      </a:rPr>
                      <m:t>Pa</m:t>
                    </m:r>
                    <m:r>
                      <m:rPr>
                        <m:nor/>
                      </m:rPr>
                      <a:rPr lang="cs-CZ" sz="2800" b="1" dirty="0"/>
                      <m:t> </m:t>
                    </m:r>
                    <m:r>
                      <m:rPr>
                        <m:nor/>
                      </m:rPr>
                      <a:rPr lang="cs-CZ" sz="2800" b="1" dirty="0">
                        <a:sym typeface="Symbol"/>
                      </a:rPr>
                      <m:t></m:t>
                    </m:r>
                  </m:oMath>
                </a14:m>
                <a:r>
                  <a:rPr lang="cs-CZ" sz="2400" b="1" dirty="0"/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080" y="4047876"/>
                <a:ext cx="6552728" cy="523220"/>
              </a:xfrm>
              <a:prstGeom prst="rect">
                <a:avLst/>
              </a:prstGeom>
              <a:blipFill rotWithShape="1">
                <a:blip r:embed="rId3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885426" y="1340768"/>
                <a:ext cx="3151070" cy="7126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tx1"/>
                    </a:solidFill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𝑭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𝑺</m:t>
                        </m:r>
                        <m:r>
                          <m:rPr>
                            <m:nor/>
                          </m:rPr>
                          <a:rPr lang="cs-CZ" sz="2800" b="1" dirty="0">
                            <a:solidFill>
                              <a:schemeClr val="tx1"/>
                            </a:solidFill>
                          </a:rPr>
                          <m:t> </m:t>
                        </m:r>
                      </m:den>
                    </m:f>
                    <m:r>
                      <m:rPr>
                        <m:nor/>
                      </m:rPr>
                      <a:rPr lang="cs-CZ" sz="2800" b="1" dirty="0">
                        <a:solidFill>
                          <a:schemeClr val="tx1"/>
                        </a:solidFill>
                        <a:sym typeface="Symbol"/>
                      </a:rPr>
                      <m:t></m:t>
                    </m:r>
                    <m:r>
                      <m:rPr>
                        <m:nor/>
                      </m:rPr>
                      <a:rPr lang="cs-CZ" sz="2800" b="1" i="0" dirty="0" smtClean="0">
                        <a:solidFill>
                          <a:schemeClr val="tx1"/>
                        </a:solidFill>
                        <a:sym typeface="Symbol"/>
                      </a:rPr>
                      <m:t>Pa</m:t>
                    </m:r>
                    <m:r>
                      <m:rPr>
                        <m:nor/>
                      </m:rPr>
                      <a:rPr lang="cs-CZ" sz="2800" b="1" dirty="0">
                        <a:solidFill>
                          <a:schemeClr val="tx1"/>
                        </a:solidFill>
                      </a:rPr>
                      <m:t> </m:t>
                    </m:r>
                    <m:r>
                      <m:rPr>
                        <m:nor/>
                      </m:rPr>
                      <a:rPr lang="cs-CZ" sz="2800" b="1" dirty="0">
                        <a:solidFill>
                          <a:schemeClr val="tx1"/>
                        </a:solidFill>
                        <a:sym typeface="Symbol"/>
                      </a:rPr>
                      <m:t></m:t>
                    </m:r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 =</a:t>
                </a:r>
                <a:r>
                  <a:rPr lang="cs-CZ" sz="2800" b="1" dirty="0" smtClean="0">
                    <a:solidFill>
                      <a:schemeClr val="tx1"/>
                    </a:solidFill>
                    <a:sym typeface="Symbol"/>
                  </a:rPr>
                  <a:t>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𝑵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𝒎</m:t>
                        </m:r>
                        <m:r>
                          <m:rPr>
                            <m:nor/>
                          </m:rPr>
                          <a:rPr lang="cs-CZ" sz="2800" b="1" i="0" baseline="30000" dirty="0" smtClean="0">
                            <a:solidFill>
                              <a:schemeClr val="tx1"/>
                            </a:solidFill>
                          </a:rPr>
                          <m:t>2</m:t>
                        </m:r>
                        <m:r>
                          <m:rPr>
                            <m:nor/>
                          </m:rPr>
                          <a:rPr lang="cs-CZ" sz="2800" b="1" dirty="0">
                            <a:solidFill>
                              <a:schemeClr val="tx1"/>
                            </a:solidFill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tx1"/>
                    </a:solidFill>
                  </a:rPr>
                  <a:t> </a:t>
                </a:r>
                <a:r>
                  <a:rPr lang="cs-CZ" sz="2800" b="1" dirty="0">
                    <a:solidFill>
                      <a:schemeClr val="tx1"/>
                    </a:solidFill>
                    <a:sym typeface="Symbol"/>
                  </a:rPr>
                  <a:t></a:t>
                </a:r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5426" y="1340768"/>
                <a:ext cx="3151070" cy="712631"/>
              </a:xfrm>
              <a:prstGeom prst="rect">
                <a:avLst/>
              </a:prstGeom>
              <a:blipFill rotWithShape="1">
                <a:blip r:embed="rId4"/>
                <a:stretch>
                  <a:fillRect l="-3868"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Krychle 9"/>
          <p:cNvSpPr/>
          <p:nvPr/>
        </p:nvSpPr>
        <p:spPr>
          <a:xfrm>
            <a:off x="3131840" y="2037677"/>
            <a:ext cx="2071985" cy="97513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837485" y="301281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8334" y="28175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03825" y="2178750"/>
            <a:ext cx="216024" cy="3799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18027" y="218444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 h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132391" y="3401099"/>
                <a:ext cx="1065312" cy="5869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𝒎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𝒈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𝑺</m:t>
                        </m:r>
                      </m:den>
                    </m:f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2391" y="3401099"/>
                <a:ext cx="1065312" cy="586956"/>
              </a:xfrm>
              <a:prstGeom prst="rect">
                <a:avLst/>
              </a:prstGeom>
              <a:blipFill rotWithShape="1">
                <a:blip r:embed="rId5"/>
                <a:stretch>
                  <a:fillRect l="-9143" b="-104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130944" y="3401099"/>
                <a:ext cx="1137693" cy="6240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𝑽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el-GR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𝝆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𝒈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𝑺</m:t>
                        </m:r>
                      </m:den>
                    </m:f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0944" y="3401099"/>
                <a:ext cx="1137693" cy="624017"/>
              </a:xfrm>
              <a:prstGeom prst="rect">
                <a:avLst/>
              </a:prstGeom>
              <a:blipFill rotWithShape="1">
                <a:blip r:embed="rId6"/>
                <a:stretch>
                  <a:fillRect l="-8602" b="-9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370675" y="3402015"/>
                <a:ext cx="2049174" cy="6313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𝒃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𝒄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el-GR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𝝆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𝒈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𝒃</m:t>
                        </m:r>
                      </m:den>
                    </m:f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0675" y="3402015"/>
                <a:ext cx="2049174" cy="631391"/>
              </a:xfrm>
              <a:prstGeom prst="rect">
                <a:avLst/>
              </a:prstGeom>
              <a:blipFill rotWithShape="1">
                <a:blip r:embed="rId7"/>
                <a:stretch>
                  <a:fillRect l="-4762" b="-86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5199527" y="3402015"/>
            <a:ext cx="1610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 c . </a:t>
            </a:r>
            <a:r>
              <a:rPr lang="el-GR" sz="2400" b="1" dirty="0"/>
              <a:t>ρ</a:t>
            </a:r>
            <a:r>
              <a:rPr lang="cs-CZ" sz="2400" b="1" dirty="0" smtClean="0"/>
              <a:t> . g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0008" y="5085184"/>
            <a:ext cx="6370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Hydrostatické paradoxon</a:t>
            </a:r>
            <a:r>
              <a:rPr lang="cs-CZ" sz="2400" dirty="0" smtClean="0"/>
              <a:t> (hydrostatický paradox)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1210" y="5733256"/>
            <a:ext cx="88816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Hydrostatický tlak nezávisí na množství kapaliny (objemu, hmotnosti), ale pouze na hustotě kapaliny a hloubce.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077" y="4025116"/>
            <a:ext cx="2227473" cy="1685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964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  <p:bldP spid="4" grpId="0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11560" y="548680"/>
                <a:ext cx="7704856" cy="11442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tx1"/>
                    </a:solidFill>
                  </a:rPr>
                  <a:t>J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ak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velk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ý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tlak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je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v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benz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í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nu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v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hloubce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 3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metry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 ?</m:t>
                    </m:r>
                  </m:oMath>
                </a14:m>
                <a:endParaRPr lang="cs-CZ" sz="2800" b="0" i="0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Hustota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benz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í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nu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je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 750</m:t>
                    </m:r>
                    <m:f>
                      <m:fPr>
                        <m:ctrlPr>
                          <a:rPr lang="cs-CZ" sz="28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kg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m</m:t>
                        </m:r>
                        <m:r>
                          <m:rPr>
                            <m:nor/>
                          </m:rPr>
                          <a:rPr lang="cs-CZ" sz="2800" b="0" baseline="30000" dirty="0" smtClean="0">
                            <a:solidFill>
                              <a:schemeClr val="tx1"/>
                            </a:solidFill>
                          </a:rPr>
                          <m:t>3</m:t>
                        </m:r>
                        <m:r>
                          <m:rPr>
                            <m:nor/>
                          </m:rPr>
                          <a:rPr lang="cs-CZ" sz="2800" dirty="0">
                            <a:solidFill>
                              <a:schemeClr val="tx1"/>
                            </a:solidFill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800" dirty="0" smtClean="0"/>
                  <a:t>.</a:t>
                </a:r>
                <a:endParaRPr lang="cs-CZ" sz="28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48680"/>
                <a:ext cx="7704856" cy="1144288"/>
              </a:xfrm>
              <a:prstGeom prst="rect">
                <a:avLst/>
              </a:prstGeom>
              <a:blipFill rotWithShape="1">
                <a:blip r:embed="rId2"/>
                <a:stretch>
                  <a:fillRect l="-1582" t="-4787" b="-74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72971" y="2507595"/>
                <a:ext cx="2448272" cy="6340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ρ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 = 750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kg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m</m:t>
                        </m:r>
                        <m:r>
                          <m:rPr>
                            <m:nor/>
                          </m:rPr>
                          <a:rPr lang="cs-CZ" sz="2400" b="0" baseline="30000" dirty="0" smtClean="0">
                            <a:solidFill>
                              <a:schemeClr val="tx1"/>
                            </a:solidFill>
                          </a:rPr>
                          <m:t>3</m:t>
                        </m:r>
                        <m:r>
                          <m:rPr>
                            <m:nor/>
                          </m:rPr>
                          <a:rPr lang="cs-CZ" sz="2400" dirty="0">
                            <a:solidFill>
                              <a:schemeClr val="tx1"/>
                            </a:solidFill>
                          </a:rPr>
                          <m:t> </m:t>
                        </m:r>
                      </m:den>
                    </m:f>
                  </m:oMath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971" y="2507595"/>
                <a:ext cx="2448272" cy="634020"/>
              </a:xfrm>
              <a:prstGeom prst="rect">
                <a:avLst/>
              </a:prstGeom>
              <a:blipFill rotWithShape="1">
                <a:blip r:embed="rId3"/>
                <a:stretch>
                  <a:fillRect l="-3731" b="-9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672971" y="3207600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 = 3 m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00535" y="3680599"/>
                <a:ext cx="1872208" cy="586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g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10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m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s</m:t>
                        </m:r>
                        <m:r>
                          <m:rPr>
                            <m:nor/>
                          </m:rPr>
                          <a:rPr lang="cs-CZ" sz="2400" b="0" baseline="30000" dirty="0" smtClean="0"/>
                          <m:t>2</m:t>
                        </m:r>
                        <m:r>
                          <m:rPr>
                            <m:nor/>
                          </m:rPr>
                          <a:rPr lang="cs-CZ" sz="2400" dirty="0"/>
                          <m:t> 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535" y="3680599"/>
                <a:ext cx="1872208" cy="586443"/>
              </a:xfrm>
              <a:prstGeom prst="rect">
                <a:avLst/>
              </a:prstGeom>
              <a:blipFill rotWithShape="1">
                <a:blip r:embed="rId4"/>
                <a:stretch>
                  <a:fillRect l="-5212" b="-104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38103" y="4508833"/>
                <a:ext cx="249596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>
                            <a:latin typeface="Cambria Math"/>
                          </a:rPr>
                          <m:t>𝐩</m:t>
                        </m:r>
                      </m:e>
                      <m:sub>
                        <m:r>
                          <a:rPr lang="cs-CZ" sz="2400" b="1">
                            <a:latin typeface="Cambria Math"/>
                          </a:rPr>
                          <m:t>𝐡</m:t>
                        </m:r>
                      </m:sub>
                    </m:sSub>
                  </m:oMath>
                </a14:m>
                <a:r>
                  <a:rPr lang="cs-CZ" sz="2400" b="1" dirty="0"/>
                  <a:t> = h . </a:t>
                </a:r>
                <a:r>
                  <a:rPr lang="el-GR" sz="2400" b="1" dirty="0"/>
                  <a:t>ρ</a:t>
                </a:r>
                <a:r>
                  <a:rPr lang="cs-CZ" sz="2400" b="1" dirty="0"/>
                  <a:t> . g</a:t>
                </a:r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103" y="4508833"/>
                <a:ext cx="2495967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732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611560" y="4027718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__________________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45163" y="5192573"/>
                <a:ext cx="217065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p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h</m:t>
                        </m:r>
                      </m:sub>
                    </m:sSub>
                  </m:oMath>
                </a14:m>
                <a:r>
                  <a:rPr lang="cs-CZ" sz="2400" dirty="0" smtClean="0"/>
                  <a:t> = 3 . 750 . 10</a:t>
                </a:r>
                <a:endParaRPr lang="cs-CZ" sz="2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163" y="5192573"/>
                <a:ext cx="2170653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562" t="-10526" r="-3090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641484" y="5865176"/>
            <a:ext cx="82509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hloubce 3 metry působí benzín tlakem 22,5 </a:t>
            </a:r>
            <a:r>
              <a:rPr lang="cs-CZ" sz="2400" dirty="0" err="1" smtClean="0"/>
              <a:t>kPa</a:t>
            </a:r>
            <a:r>
              <a:rPr lang="cs-CZ" sz="2400" dirty="0" smtClean="0"/>
              <a:t>.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72970" y="2045930"/>
                <a:ext cx="166678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400" b="0" i="1">
                            <a:latin typeface="Cambria Math"/>
                          </a:rPr>
                          <m:t>p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2400" b="0" i="1">
                            <a:latin typeface="Cambria Math"/>
                          </a:rPr>
                          <m:t>h</m:t>
                        </m:r>
                      </m:sub>
                    </m:sSub>
                  </m:oMath>
                </a14:m>
                <a:r>
                  <a:rPr lang="cs-CZ" sz="2400" dirty="0" smtClean="0"/>
                  <a:t> = ? (Pa)</a:t>
                </a:r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970" y="2045930"/>
                <a:ext cx="1666781" cy="461665"/>
              </a:xfrm>
              <a:prstGeom prst="rect">
                <a:avLst/>
              </a:prstGeom>
              <a:blipFill rotWithShape="1">
                <a:blip r:embed="rId7"/>
                <a:stretch>
                  <a:fillRect l="-730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2771800" y="5213647"/>
            <a:ext cx="17952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= </a:t>
            </a:r>
            <a:r>
              <a:rPr lang="cs-CZ" sz="2400" dirty="0" smtClean="0"/>
              <a:t>22 500 Pa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5192775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22,5 </a:t>
            </a:r>
            <a:r>
              <a:rPr lang="cs-CZ" sz="2400" dirty="0" err="1" smtClean="0"/>
              <a:t>kPa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15804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550" y="216010"/>
            <a:ext cx="2348450" cy="1808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150" y="5429250"/>
            <a:ext cx="32004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34776" y="478085"/>
            <a:ext cx="700150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</a:rPr>
              <a:t>Na těleso ponořené do kapaliny působí svisle vzhůru vztlaková síla. Velikost vztlakové síly F</a:t>
            </a:r>
            <a:r>
              <a:rPr lang="cs-CZ" sz="2400" b="1" baseline="-25000" dirty="0">
                <a:solidFill>
                  <a:schemeClr val="tx2"/>
                </a:solidFill>
              </a:rPr>
              <a:t>vz </a:t>
            </a:r>
            <a:r>
              <a:rPr lang="cs-CZ" sz="2400" b="1" dirty="0">
                <a:solidFill>
                  <a:schemeClr val="tx2"/>
                </a:solidFill>
              </a:rPr>
              <a:t>se rovná </a:t>
            </a:r>
            <a:r>
              <a:rPr lang="cs-CZ" sz="2400" b="1" dirty="0" smtClean="0">
                <a:solidFill>
                  <a:schemeClr val="tx2"/>
                </a:solidFill>
              </a:rPr>
              <a:t>tíze  F</a:t>
            </a:r>
            <a:r>
              <a:rPr lang="cs-CZ" sz="2400" b="1" baseline="-25000" dirty="0" smtClean="0">
                <a:solidFill>
                  <a:schemeClr val="tx2"/>
                </a:solidFill>
              </a:rPr>
              <a:t>G</a:t>
            </a:r>
            <a:r>
              <a:rPr lang="cs-CZ" sz="2400" b="1" dirty="0" smtClean="0">
                <a:solidFill>
                  <a:schemeClr val="tx2"/>
                </a:solidFill>
              </a:rPr>
              <a:t> kapaliny stejného </a:t>
            </a:r>
            <a:r>
              <a:rPr lang="cs-CZ" sz="2400" b="1" dirty="0">
                <a:solidFill>
                  <a:schemeClr val="tx2"/>
                </a:solidFill>
              </a:rPr>
              <a:t>objemu, jako je objem ponořené části tělesa.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95935" y="148257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Archimedův zákon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60315" y="157370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/>
              <a:t>F</a:t>
            </a:r>
            <a:r>
              <a:rPr lang="cs-CZ" sz="2400" b="1" baseline="-25000" dirty="0"/>
              <a:t>vz</a:t>
            </a:r>
            <a:r>
              <a:rPr lang="cs-CZ" sz="2400" b="1" cap="all" dirty="0"/>
              <a:t> = V . </a:t>
            </a:r>
            <a:r>
              <a:rPr lang="cs-CZ" sz="2400" b="1" dirty="0"/>
              <a:t>ρ</a:t>
            </a:r>
            <a:r>
              <a:rPr lang="cs-CZ" sz="2400" b="1" baseline="-25000" dirty="0"/>
              <a:t>k</a:t>
            </a:r>
            <a:r>
              <a:rPr lang="cs-CZ" sz="2400" b="1" cap="all" baseline="-25000" dirty="0"/>
              <a:t> </a:t>
            </a:r>
            <a:r>
              <a:rPr lang="cs-CZ" sz="2400" b="1" cap="all" baseline="-25000" dirty="0" smtClean="0"/>
              <a:t> </a:t>
            </a:r>
            <a:r>
              <a:rPr lang="cs-CZ" sz="2400" b="1" cap="all" dirty="0" smtClean="0"/>
              <a:t> </a:t>
            </a:r>
            <a:r>
              <a:rPr lang="cs-CZ" sz="2400" b="1" cap="all" dirty="0"/>
              <a:t>. </a:t>
            </a:r>
            <a:r>
              <a:rPr lang="cs-CZ" sz="2400" b="1" dirty="0" smtClean="0"/>
              <a:t>g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643" y="2027158"/>
            <a:ext cx="82809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Kde </a:t>
            </a:r>
            <a:r>
              <a:rPr lang="cs-CZ" sz="2400" b="1" dirty="0">
                <a:solidFill>
                  <a:schemeClr val="tx2"/>
                </a:solidFill>
              </a:rPr>
              <a:t>V</a:t>
            </a:r>
            <a:r>
              <a:rPr lang="cs-CZ" sz="2400" b="1" dirty="0"/>
              <a:t> je objem ponořené části tělesa v kapalině o hustotě </a:t>
            </a:r>
            <a:r>
              <a:rPr lang="cs-CZ" sz="2400" b="1" dirty="0">
                <a:solidFill>
                  <a:schemeClr val="tx2"/>
                </a:solidFill>
              </a:rPr>
              <a:t>ρ</a:t>
            </a:r>
            <a:r>
              <a:rPr lang="cs-CZ" sz="2400" b="1" baseline="-25000" dirty="0">
                <a:solidFill>
                  <a:schemeClr val="tx2"/>
                </a:solidFill>
              </a:rPr>
              <a:t>k.</a:t>
            </a:r>
            <a:endParaRPr lang="cs-CZ" sz="2400" b="1" u="sng" dirty="0">
              <a:solidFill>
                <a:schemeClr val="tx2"/>
              </a:solidFill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0315" y="239649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/>
              <a:t>F</a:t>
            </a:r>
            <a:r>
              <a:rPr lang="cs-CZ" sz="2400" b="1" baseline="-25000" dirty="0"/>
              <a:t>vz</a:t>
            </a:r>
            <a:r>
              <a:rPr lang="cs-CZ" sz="2400" b="1" cap="all" dirty="0"/>
              <a:t> = F</a:t>
            </a:r>
            <a:r>
              <a:rPr lang="cs-CZ" sz="2400" b="1" cap="all" baseline="-25000" dirty="0"/>
              <a:t>g </a:t>
            </a:r>
            <a:r>
              <a:rPr lang="cs-CZ" sz="2400" b="1" cap="all" dirty="0" smtClean="0"/>
              <a:t>– F</a:t>
            </a:r>
            <a:endParaRPr lang="cs-CZ" dirty="0"/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26" y="2874154"/>
            <a:ext cx="8578835" cy="2846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2581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Jaký objem má těleso o hmotnosti 10 kg, jestliže zcela ponořené do vody napíná </a:t>
            </a:r>
            <a:r>
              <a:rPr lang="cs-CZ" sz="2800" smtClean="0">
                <a:solidFill>
                  <a:schemeClr val="tx1"/>
                </a:solidFill>
              </a:rPr>
              <a:t>pružinu siloměru silou </a:t>
            </a:r>
            <a:r>
              <a:rPr lang="cs-CZ" sz="2800" dirty="0" smtClean="0">
                <a:solidFill>
                  <a:schemeClr val="tx1"/>
                </a:solidFill>
              </a:rPr>
              <a:t>85 N ? 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880603" y="1938690"/>
                <a:ext cx="20765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g = 10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m</m:t>
                        </m:r>
                        <m:r>
                          <a:rPr lang="cs-CZ" sz="2400" b="0" i="0" smtClean="0">
                            <a:latin typeface="Cambria Math"/>
                          </a:rPr>
                          <m:t>.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s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−</m:t>
                        </m:r>
                        <m:r>
                          <a:rPr lang="cs-CZ" sz="2400" b="0" i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0603" y="1938690"/>
                <a:ext cx="2076564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4399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890885" y="2400355"/>
            <a:ext cx="1899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 = 10 kg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904666" y="2788927"/>
                <a:ext cx="351061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2400" dirty="0" smtClean="0"/>
                  <a:t>ρ</a:t>
                </a:r>
                <a:r>
                  <a:rPr lang="cs-CZ" sz="2400" dirty="0" smtClean="0"/>
                  <a:t> = 1000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</a:rPr>
                      <m:t>kg</m:t>
                    </m:r>
                    <m:r>
                      <a:rPr lang="cs-CZ" sz="2400" b="0" i="0" smtClean="0">
                        <a:latin typeface="Cambria Math"/>
                      </a:rPr>
                      <m:t>. 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sz="2400" b="0" i="0" smtClean="0">
                            <a:latin typeface="Cambria Math"/>
                          </a:rPr>
                          <m:t>−3</m:t>
                        </m:r>
                      </m:sup>
                    </m:sSup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4666" y="2788927"/>
                <a:ext cx="3510619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2604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850562" y="3768667"/>
            <a:ext cx="36854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</a:t>
            </a:r>
            <a:r>
              <a:rPr lang="cs-CZ" sz="2400" baseline="-25000" dirty="0" err="1" smtClean="0"/>
              <a:t>Vz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= F</a:t>
            </a:r>
            <a:r>
              <a:rPr lang="cs-CZ" sz="2400" baseline="-25000" dirty="0" smtClean="0"/>
              <a:t>G</a:t>
            </a:r>
            <a:r>
              <a:rPr lang="cs-CZ" sz="2400" dirty="0" smtClean="0"/>
              <a:t>– F = V.</a:t>
            </a:r>
            <a:r>
              <a:rPr lang="el-GR" sz="2400" dirty="0" smtClean="0"/>
              <a:t>ρ</a:t>
            </a:r>
            <a:r>
              <a:rPr lang="cs-CZ" sz="2400" dirty="0" smtClean="0"/>
              <a:t>.g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9680" y="3399335"/>
            <a:ext cx="4046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________________________________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1484" y="5865176"/>
            <a:ext cx="5874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Těleso má objem 5 dm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.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39840" y="1477025"/>
                <a:ext cx="202143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400" b="0" i="0" dirty="0" smtClean="0"/>
                        <m:t>V</m:t>
                      </m:r>
                      <m:r>
                        <m:rPr>
                          <m:nor/>
                        </m:rPr>
                        <a:rPr lang="cs-CZ" sz="2400" b="0" i="0" dirty="0" smtClean="0"/>
                        <m:t> = </m:t>
                      </m:r>
                      <m:r>
                        <a:rPr lang="cs-CZ" sz="2400" b="0" i="0" dirty="0" smtClean="0">
                          <a:latin typeface="Cambria Math"/>
                        </a:rPr>
                        <m:t>? </m:t>
                      </m:r>
                      <m:r>
                        <a:rPr lang="cs-CZ" sz="2400" i="0" dirty="0" smtClean="0">
                          <a:latin typeface="Cambria Math"/>
                        </a:rPr>
                        <m:t>(</m:t>
                      </m:r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m</m:t>
                      </m:r>
                      <m:r>
                        <a:rPr lang="cs-CZ" sz="2400" b="0" i="0" baseline="30000" dirty="0" smtClean="0">
                          <a:latin typeface="Cambria Math"/>
                        </a:rPr>
                        <m:t>3</m:t>
                      </m:r>
                      <m:r>
                        <a:rPr lang="cs-CZ" sz="2400" b="0" i="0" dirty="0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840" y="1477025"/>
                <a:ext cx="2021431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71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2576118" y="5190979"/>
            <a:ext cx="1662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= </a:t>
            </a:r>
            <a:r>
              <a:rPr lang="cs-CZ" sz="2400" dirty="0" smtClean="0"/>
              <a:t>0,005 m</a:t>
            </a:r>
            <a:r>
              <a:rPr lang="cs-CZ" sz="2400" baseline="30000" dirty="0" smtClean="0"/>
              <a:t>3</a:t>
            </a:r>
            <a:endParaRPr lang="cs-CZ" baseline="30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840920" y="4314006"/>
                <a:ext cx="3397304" cy="10386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latin typeface="Cambria Math"/>
                              </a:rPr>
                              <m:t>F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latin typeface="Cambria Math"/>
                              </a:rPr>
                              <m:t>G</m:t>
                            </m:r>
                            <m:r>
                              <a:rPr lang="cs-CZ" sz="2400" b="0" i="0" smtClean="0">
                                <a:latin typeface="Cambria Math"/>
                              </a:rPr>
                              <m:t> 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−</m:t>
                            </m:r>
                          </m:sub>
                        </m:sSub>
                        <m:r>
                          <a:rPr lang="cs-CZ" sz="2400" b="0" i="1" smtClean="0"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F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l-GR" sz="2400" i="1" smtClean="0">
                            <a:latin typeface="Cambria Math"/>
                          </a:rPr>
                          <m:t>ρ</m:t>
                        </m:r>
                        <m:r>
                          <a:rPr lang="cs-CZ" sz="2400" b="0" i="1" smtClean="0">
                            <a:latin typeface="Cambria Math"/>
                          </a:rPr>
                          <m:t>.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𝑔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m</m:t>
                        </m:r>
                        <m:r>
                          <a:rPr lang="cs-CZ" sz="2400" b="0" i="0" smtClean="0">
                            <a:latin typeface="Cambria Math"/>
                          </a:rPr>
                          <m:t>.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g</m:t>
                        </m:r>
                        <m:r>
                          <a:rPr lang="cs-CZ" sz="2400" b="0" i="0" smtClean="0">
                            <a:latin typeface="Cambria Math"/>
                          </a:rPr>
                          <m:t>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−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F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l-GR" sz="2400" i="1">
                            <a:latin typeface="Cambria Math"/>
                          </a:rPr>
                          <m:t>ρ</m:t>
                        </m:r>
                        <m:r>
                          <a:rPr lang="cs-CZ" sz="2400" i="1">
                            <a:latin typeface="Cambria Math"/>
                          </a:rPr>
                          <m:t>.</m:t>
                        </m:r>
                        <m:r>
                          <a:rPr lang="cs-CZ" sz="2400" i="1">
                            <a:latin typeface="Cambria Math"/>
                          </a:rPr>
                          <m:t>𝑔</m:t>
                        </m:r>
                      </m:den>
                    </m:f>
                  </m:oMath>
                </a14:m>
                <a:endParaRPr lang="cs-CZ" sz="2400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0920" y="4314006"/>
                <a:ext cx="3397304" cy="1038618"/>
              </a:xfrm>
              <a:prstGeom prst="rect">
                <a:avLst/>
              </a:prstGeom>
              <a:blipFill rotWithShape="1">
                <a:blip r:embed="rId5"/>
                <a:stretch>
                  <a:fillRect l="-28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859696" y="5110701"/>
                <a:ext cx="1846615" cy="6222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 =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10.10 −85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1000.10</m:t>
                        </m:r>
                      </m:den>
                    </m:f>
                  </m:oMath>
                </a14:m>
                <a:endParaRPr lang="cs-CZ" sz="2400" dirty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9696" y="5110701"/>
                <a:ext cx="1846615" cy="622222"/>
              </a:xfrm>
              <a:prstGeom prst="rect">
                <a:avLst/>
              </a:prstGeom>
              <a:blipFill rotWithShape="1">
                <a:blip r:embed="rId6"/>
                <a:stretch>
                  <a:fillRect l="-4950" b="-9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873932" y="316850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 = 85 N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64365" y="5213107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5 dm</a:t>
            </a:r>
            <a:r>
              <a:rPr lang="cs-CZ" sz="2400" baseline="30000" dirty="0" smtClean="0"/>
              <a:t>3</a:t>
            </a:r>
            <a:endParaRPr lang="cs-CZ" sz="2400" baseline="30000" dirty="0"/>
          </a:p>
        </p:txBody>
      </p:sp>
    </p:spTree>
    <p:extLst>
      <p:ext uri="{BB962C8B-B14F-4D97-AF65-F5344CB8AC3E}">
        <p14:creationId xmlns:p14="http://schemas.microsoft.com/office/powerpoint/2010/main" val="163576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  <p:bldP spid="17" grpId="0"/>
      <p:bldP spid="18" grpId="0"/>
      <p:bldP spid="8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03559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Citace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772816"/>
            <a:ext cx="56166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hlinkClick r:id="rId2"/>
              </a:rPr>
              <a:t>http://www.google.cz/</a:t>
            </a:r>
            <a:r>
              <a:rPr lang="cs-CZ" u="sng" dirty="0" err="1">
                <a:hlinkClick r:id="rId2"/>
              </a:rPr>
              <a:t>search?num</a:t>
            </a:r>
            <a:r>
              <a:rPr lang="cs-CZ" u="sng" dirty="0">
                <a:hlinkClick r:id="rId2"/>
              </a:rPr>
              <a:t>=10&amp;hl=</a:t>
            </a:r>
            <a:r>
              <a:rPr lang="cs-CZ" u="sng" dirty="0" err="1">
                <a:hlinkClick r:id="rId2"/>
              </a:rPr>
              <a:t>cs&amp;site</a:t>
            </a:r>
            <a:r>
              <a:rPr lang="cs-CZ" u="sng" dirty="0">
                <a:hlinkClick r:id="rId2"/>
              </a:rPr>
              <a:t>=</a:t>
            </a:r>
            <a:r>
              <a:rPr lang="cs-CZ" u="sng" dirty="0" err="1">
                <a:hlinkClick r:id="rId2"/>
              </a:rPr>
              <a:t>imghp&amp;tbm</a:t>
            </a:r>
            <a:r>
              <a:rPr lang="cs-CZ" u="sng" dirty="0">
                <a:hlinkClick r:id="rId2"/>
              </a:rPr>
              <a:t>=</a:t>
            </a:r>
            <a:r>
              <a:rPr lang="cs-CZ" u="sng" dirty="0" err="1">
                <a:hlinkClick r:id="rId2"/>
              </a:rPr>
              <a:t>isch&amp;source</a:t>
            </a:r>
            <a:r>
              <a:rPr lang="cs-CZ" u="sng" dirty="0">
                <a:hlinkClick r:id="rId2"/>
              </a:rPr>
              <a:t>=</a:t>
            </a:r>
            <a:r>
              <a:rPr lang="cs-CZ" u="sng" dirty="0" err="1">
                <a:hlinkClick r:id="rId2"/>
              </a:rPr>
              <a:t>hp&amp;biw</a:t>
            </a:r>
            <a:r>
              <a:rPr lang="cs-CZ" u="sng" dirty="0">
                <a:hlinkClick r:id="rId2"/>
              </a:rPr>
              <a:t>=1280&amp;bih=629&amp;q=spojen%C3%A9+n%C3%A1doby&amp;oq=spojen%C3%A9+n%C3%A1&amp;gs_l=img.1.0.0j0i24l8.2740.7346.0.10690.10.9.0.1.1.0.144.717.8j1.9.0...0.0...1ac.1.LtN0M2uQbeQ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7493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139</TotalTime>
  <Words>565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Tekutiny</vt:lpstr>
      <vt:lpstr>Tlak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Tekutiny 2</dc:title>
  <dc:creator>nekdo</dc:creator>
  <cp:lastModifiedBy>FYZIKA</cp:lastModifiedBy>
  <cp:revision>19</cp:revision>
  <dcterms:created xsi:type="dcterms:W3CDTF">2013-01-13T14:18:58Z</dcterms:created>
  <dcterms:modified xsi:type="dcterms:W3CDTF">2013-05-29T06:09:21Z</dcterms:modified>
</cp:coreProperties>
</file>