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2" r:id="rId4"/>
    <p:sldId id="266" r:id="rId5"/>
    <p:sldId id="269" r:id="rId6"/>
    <p:sldId id="258" r:id="rId7"/>
    <p:sldId id="267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794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828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158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0030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1183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992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550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172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703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798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051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899703-4974-4764-9A1C-36F8F9AF2DFA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8E68A-46DB-4D7F-8155-3A266F9247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5159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3307606"/>
              </p:ext>
            </p:extLst>
          </p:nvPr>
        </p:nvGraphicFramePr>
        <p:xfrm>
          <a:off x="683568" y="1628801"/>
          <a:ext cx="7199312" cy="4752802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88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4182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422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_Teplota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14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8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5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svět práce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5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88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5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11.11.2012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14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12.12.2012,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89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636910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3017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4859576"/>
              </p:ext>
            </p:extLst>
          </p:nvPr>
        </p:nvGraphicFramePr>
        <p:xfrm>
          <a:off x="971600" y="692696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Jsou znázorněny nejpoužívanější teplotní stupnice.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závěr si žáci zopakují čtení z grafu.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Teplota, termodynamická teplota, teplotní stupnice, teploměr.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 spuštění prezentace se postupně objeví základní údaje o teplotě jako fyzikální veličině a principu teploměru.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Graf mohou žáci vyplňovat samostatně na pracovním listu nebo společně (nejlépe na interaktivní tabuli).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305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Teplota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676671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Termodynamická </a:t>
            </a:r>
            <a:r>
              <a:rPr lang="cs-CZ" sz="2800" dirty="0" smtClean="0"/>
              <a:t>teplota	</a:t>
            </a:r>
            <a:r>
              <a:rPr lang="cs-CZ" sz="2800" dirty="0"/>
              <a:t>	T	</a:t>
            </a:r>
            <a:r>
              <a:rPr lang="cs-CZ" sz="2800" dirty="0">
                <a:sym typeface="Symbol"/>
              </a:rPr>
              <a:t>K	kelvin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320709"/>
            <a:ext cx="871296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ym typeface="Symbol"/>
              </a:rPr>
              <a:t>Teplota				t	</a:t>
            </a:r>
            <a:r>
              <a:rPr lang="cs-CZ" sz="2800" baseline="30000" dirty="0"/>
              <a:t>o</a:t>
            </a:r>
            <a:r>
              <a:rPr lang="cs-CZ" sz="2800" dirty="0"/>
              <a:t>C</a:t>
            </a:r>
            <a:r>
              <a:rPr lang="cs-CZ" sz="2800" dirty="0">
                <a:sym typeface="Symbol"/>
              </a:rPr>
              <a:t>	stupeň Celsia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3208525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ym typeface="Symbol"/>
              </a:rPr>
              <a:t>K měření teploty se používají teploměry: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31184" y="3990872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ym typeface="Symbol"/>
              </a:rPr>
              <a:t>kapalinový teploměr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19972" y="4025385"/>
            <a:ext cx="20342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ym typeface="Symbol"/>
              </a:rPr>
              <a:t>(</a:t>
            </a:r>
            <a:r>
              <a:rPr lang="cs-CZ" sz="2800" dirty="0">
                <a:sym typeface="Symbol"/>
              </a:rPr>
              <a:t>líh, rtuť</a:t>
            </a:r>
            <a:r>
              <a:rPr lang="cs-CZ" sz="2800" dirty="0" smtClean="0">
                <a:sym typeface="Symbol"/>
              </a:rPr>
              <a:t>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31184" y="475156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bimetalový  teploměr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319972" y="4751566"/>
            <a:ext cx="23402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2"/>
            <a:r>
              <a:rPr lang="cs-CZ" sz="2800" dirty="0"/>
              <a:t>(dvojkovový</a:t>
            </a:r>
            <a:r>
              <a:rPr lang="cs-CZ" sz="2800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3576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742168"/>
            <a:ext cx="67732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 změně teploty, se mění objem tělesa.</a:t>
            </a:r>
          </a:p>
          <a:p>
            <a:r>
              <a:rPr lang="cs-CZ" sz="2400" b="1" dirty="0" smtClean="0"/>
              <a:t>Objem různých látek se při zahřívání zvětšuje různě.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087850"/>
            <a:ext cx="751038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Celsiova stupnice:		bod tání ledu	0°C</a:t>
            </a:r>
          </a:p>
          <a:p>
            <a:r>
              <a:rPr lang="cs-CZ" sz="2800" b="1" dirty="0"/>
              <a:t>	</a:t>
            </a:r>
            <a:r>
              <a:rPr lang="cs-CZ" sz="2800" b="1" dirty="0" smtClean="0"/>
              <a:t>			bod varu vody	100°C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7" y="3927756"/>
            <a:ext cx="736131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Fahrenheitova stupnice:	bod tání ledu		32°F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			bod varu vody		212°F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40641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Teplotní stupnice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84784"/>
            <a:ext cx="6192687" cy="5050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820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8641"/>
            <a:ext cx="7772400" cy="1080120"/>
          </a:xfrm>
        </p:spPr>
        <p:txBody>
          <a:bodyPr/>
          <a:lstStyle/>
          <a:p>
            <a:r>
              <a:rPr lang="cs-CZ" dirty="0" smtClean="0"/>
              <a:t>Obrázky teploměrů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412776"/>
            <a:ext cx="8136904" cy="4968552"/>
          </a:xfrm>
        </p:spPr>
        <p:txBody>
          <a:bodyPr/>
          <a:lstStyle/>
          <a:p>
            <a:pPr algn="l"/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33711"/>
            <a:ext cx="3139215" cy="203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 descr="C:\Users\FYZIKA\AppData\Local\Microsoft\Windows\Temporary Internet Files\Content.IE5\13NNRHBB\MP9004304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48880"/>
            <a:ext cx="2664296" cy="3758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YZIKA\AppData\Local\Microsoft\Windows\Temporary Internet Files\Content.IE5\UYU3CBGC\MP90017500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711" y="3612306"/>
            <a:ext cx="3657600" cy="141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6553" y="5228682"/>
            <a:ext cx="4748758" cy="8785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399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68760"/>
            <a:ext cx="6704520" cy="3490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57508"/>
            <a:ext cx="8064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Doplň tabulku změny teploty za posledních 24 hodin.</a:t>
            </a:r>
            <a:endParaRPr lang="cs-CZ" sz="28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9263626"/>
              </p:ext>
            </p:extLst>
          </p:nvPr>
        </p:nvGraphicFramePr>
        <p:xfrm>
          <a:off x="111393" y="5013176"/>
          <a:ext cx="8637994" cy="11247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6058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  <a:gridCol w="335914"/>
              </a:tblGrid>
              <a:tr h="576064">
                <a:tc>
                  <a:txBody>
                    <a:bodyPr/>
                    <a:lstStyle/>
                    <a:p>
                      <a:pPr algn="l"/>
                      <a:r>
                        <a:rPr lang="cs-CZ" sz="1600" b="0" i="0" baseline="0" smtClean="0">
                          <a:solidFill>
                            <a:schemeClr val="tx1"/>
                          </a:solidFill>
                        </a:rPr>
                        <a:t>t </a:t>
                      </a:r>
                      <a:r>
                        <a:rPr lang="cs-CZ" sz="1400" b="0" i="0" baseline="0" smtClean="0">
                          <a:solidFill>
                            <a:schemeClr val="tx1"/>
                          </a:solidFill>
                        </a:rPr>
                        <a:t>(hod</a:t>
                      </a:r>
                      <a:r>
                        <a:rPr lang="cs-CZ" sz="1400" b="0" i="0" baseline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cs-CZ" sz="1400" b="0" i="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21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22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23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24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aseline="0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sz="1100" baseline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1600" baseline="0" dirty="0" smtClean="0"/>
                        <a:t>t </a:t>
                      </a:r>
                    </a:p>
                    <a:p>
                      <a:pPr algn="l"/>
                      <a:r>
                        <a:rPr lang="cs-CZ" sz="1400" baseline="0" dirty="0" smtClean="0"/>
                        <a:t>(°C)</a:t>
                      </a:r>
                      <a:endParaRPr lang="cs-CZ" sz="1400" baseline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24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496944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r>
              <a:rPr lang="pt-BR" dirty="0"/>
              <a:t>AUTOR NEUVEDEN. </a:t>
            </a:r>
            <a:r>
              <a:rPr lang="pt-BR" i="1" dirty="0"/>
              <a:t>www.zdravionline.cz</a:t>
            </a:r>
            <a:r>
              <a:rPr lang="pt-BR" dirty="0"/>
              <a:t> [online]. [cit. </a:t>
            </a:r>
            <a:r>
              <a:rPr lang="pt-BR" dirty="0" smtClean="0"/>
              <a:t>11.</a:t>
            </a:r>
            <a:r>
              <a:rPr lang="cs-CZ" dirty="0" smtClean="0"/>
              <a:t>11</a:t>
            </a:r>
            <a:r>
              <a:rPr lang="pt-BR" dirty="0" smtClean="0"/>
              <a:t>.20</a:t>
            </a:r>
            <a:r>
              <a:rPr lang="cs-CZ" dirty="0" smtClean="0"/>
              <a:t>12</a:t>
            </a:r>
            <a:r>
              <a:rPr lang="pt-BR" dirty="0" smtClean="0"/>
              <a:t>]. </a:t>
            </a:r>
            <a:r>
              <a:rPr lang="pt-BR" dirty="0"/>
              <a:t>Dostupný na WWW: http://www.google.cz/search?hl=cs&amp;site=imghp&amp;tbm=isch&amp;source=hp&amp;biw=1366&amp;bih=665&amp;q=teplom%C4%9Bry&amp;oq=teplom%C4%9Bry&amp;gs_l=img.3..0l3j0i24l7.2202.6264.0.8945.9.8.0.1.1.0.217.1242.0j7j1.8.0...0.0...1ac.1.5.img.qaZq8dKLr4M#imgrc=wq6Nd2lVrv2JcM%3A%3BorHx_HBXE58xhM%3Bhttp%253A%252F%252Fwww.zdravionline.cz%252Fimgs%252Fproducts%252FOmron%252F180555_main_large.jpg%3Bhttp%253A%252F%252Fwww.zdravionline.cz%252Fp%252FTeplomer-Omron-i-Temp%3B402%3B260 </a:t>
            </a:r>
            <a:endParaRPr lang="cs-CZ" dirty="0" smtClean="0"/>
          </a:p>
          <a:p>
            <a:endParaRPr lang="cs-CZ" dirty="0"/>
          </a:p>
          <a:p>
            <a:r>
              <a:rPr lang="pt-BR" dirty="0"/>
              <a:t>AUTOR NEUVEDEN. </a:t>
            </a:r>
            <a:r>
              <a:rPr lang="pt-BR" i="1" dirty="0"/>
              <a:t>http://artemis.osu.cz/Gemet/meteo2/images/buttons/Tep/9Stupnice.jpg</a:t>
            </a:r>
            <a:r>
              <a:rPr lang="pt-BR" dirty="0"/>
              <a:t> [online]. [cit. </a:t>
            </a:r>
            <a:r>
              <a:rPr lang="pt-BR" dirty="0" smtClean="0"/>
              <a:t>11.</a:t>
            </a:r>
            <a:r>
              <a:rPr lang="cs-CZ" dirty="0" smtClean="0"/>
              <a:t>11</a:t>
            </a:r>
            <a:r>
              <a:rPr lang="pt-BR" dirty="0" smtClean="0"/>
              <a:t>.201</a:t>
            </a:r>
            <a:r>
              <a:rPr lang="cs-CZ" dirty="0" smtClean="0"/>
              <a:t>2</a:t>
            </a:r>
            <a:r>
              <a:rPr lang="pt-BR" dirty="0" smtClean="0"/>
              <a:t>]. </a:t>
            </a:r>
            <a:r>
              <a:rPr lang="pt-BR" dirty="0"/>
              <a:t>Dostupný na WWW: http://www.google.cz/search?hl=cs&amp;site=imghp&amp;tbm=isch&amp;source=hp&amp;biw=1366&amp;bih=665&amp;q=teplom%C4%9Bry&amp;oq=teplom%C4%9Bry&amp;gs_l=img.3..0l3j0i24l7.2202.6264.0.8945.9.8.0.1.1.0.217.1242.0j7j1.8.0...0.0...</a:t>
            </a:r>
            <a:r>
              <a:rPr lang="pt-BR" dirty="0" smtClean="0"/>
              <a:t>1ac.1.5.img.qaZq8dKLr4M#imgrc=QCYh-0LcBmckZM%3A%3BZ2UVTq6tHebAYM%3Bhttp%253A%252F%252Fartemis.osu.cz%252FGemet%252Fmeteo2%252Fimages%252Fbuttons%252FTep%252F9Stupnic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www.office.microsoft.com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13971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434</TotalTime>
  <Words>290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Teplota</vt:lpstr>
      <vt:lpstr>Prezentace aplikace PowerPoint</vt:lpstr>
      <vt:lpstr>Teplotní stupnice</vt:lpstr>
      <vt:lpstr>Obrázky teploměrů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Masarykova střední  škola zemědělská a Vyšší odborná škola,  Opava, příspěvková organizace</dc:title>
  <dc:creator>nekdo</dc:creator>
  <cp:lastModifiedBy>FYZIKA</cp:lastModifiedBy>
  <cp:revision>49</cp:revision>
  <dcterms:created xsi:type="dcterms:W3CDTF">2012-12-05T16:00:43Z</dcterms:created>
  <dcterms:modified xsi:type="dcterms:W3CDTF">2013-05-29T06:09:11Z</dcterms:modified>
</cp:coreProperties>
</file>