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0"/>
  </p:notesMasterIdLst>
  <p:sldIdLst>
    <p:sldId id="256" r:id="rId4"/>
    <p:sldId id="257" r:id="rId5"/>
    <p:sldId id="258" r:id="rId6"/>
    <p:sldId id="261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079D64-E54E-487E-BC1C-617E7F3A7E02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23BFD1-E977-422E-A3CC-CF3707F72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411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4906CA-6ABA-428F-9A0D-0AA1B19CA88C}" type="slidenum">
              <a:rPr lang="cs-CZ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29E402-FA9F-475B-8A33-FEE8427BB349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4411508-8CDA-4B9C-89CD-9CCEB95C4A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8462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97268-6166-4A7E-95BB-F2BF81CB0E7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0952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A2141-FDF8-4ED4-86CC-8C5E04F6D43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909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D1E7F-059B-408F-A9A0-4A5D8E7ED06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700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E1269-395C-4403-812D-07BD65F8CFAD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084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EDF115-2268-4C06-95B8-415C0870863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261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7290-A927-4D04-8471-EB4987FB02D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8596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31FD3-F927-4B13-9E6E-8893B9E0C51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7157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692BB-A093-4D72-827A-7F0CC5EE709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059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8896E-2846-426B-B5D1-AB679FF7A8B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3153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E132B-5F72-4060-B3F2-92AEEBF47C1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9457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4411508-8CDA-4B9C-89CD-9CCEB95C4A58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5494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97268-6166-4A7E-95BB-F2BF81CB0E7E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3475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A2141-FDF8-4ED4-86CC-8C5E04F6D437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860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0D1E7F-059B-408F-A9A0-4A5D8E7ED06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8558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7E1269-395C-4403-812D-07BD65F8CFAD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6020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EDF115-2268-4C06-95B8-415C08708639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8133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7290-A927-4D04-8471-EB4987FB02D6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1101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B31FD3-F927-4B13-9E6E-8893B9E0C51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1514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2692BB-A093-4D72-827A-7F0CC5EE709A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1618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78896E-2846-426B-B5D1-AB679FF7A8B0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8564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E132B-5F72-4060-B3F2-92AEEBF47C1C}" type="slidenum">
              <a:rPr lang="cs-CZ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633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255CF9D-BF46-417B-83D4-73D3BFC06888}" type="slidenum">
              <a:rPr lang="cs-CZ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027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255CF9D-BF46-417B-83D4-73D3BFC06888}" type="slidenum">
              <a:rPr lang="cs-CZ" smtClean="0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3803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5983511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437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_Zrcadla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3.4.2013,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814501"/>
              </p:ext>
            </p:extLst>
          </p:nvPr>
        </p:nvGraphicFramePr>
        <p:xfrm>
          <a:off x="971600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vysvětleno, jak se světlo odráží na zrcadlech.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Zrcadla, kulová zrcadla, zobrazení dutým zrcadlem, zobrazení vypuklým zrcadlem.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navazuje na zobrazení čočkami.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se objeví rozdělení zrcadel.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Vlastní animace seznámí žáky s různým typem zobrazení v závislosti na vzdálenosti předmětu před zrcadlem.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69939"/>
            <a:ext cx="53680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Rovinná</a:t>
            </a:r>
            <a:r>
              <a:rPr lang="cs-CZ" sz="2800" dirty="0" smtClean="0"/>
              <a:t> – obraz je vždy neskutečný,</a:t>
            </a:r>
          </a:p>
          <a:p>
            <a:r>
              <a:rPr lang="cs-CZ" sz="2800" dirty="0" smtClean="0"/>
              <a:t>stejně velký a stranově převrácený.</a:t>
            </a:r>
            <a:endParaRPr lang="cs-CZ" sz="2800" dirty="0"/>
          </a:p>
        </p:txBody>
      </p:sp>
      <p:pic>
        <p:nvPicPr>
          <p:cNvPr id="1026" name="Picture 2" descr="C:\Users\FYZIKA\AppData\Local\Microsoft\Windows\Temporary Internet Files\Content.IE5\7C84LDEA\MC900299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196752"/>
            <a:ext cx="2629791" cy="154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51520" y="4581128"/>
                <a:ext cx="3833614" cy="20324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Kulová </a:t>
                </a:r>
                <a:r>
                  <a:rPr lang="cs-CZ" sz="2800" dirty="0" smtClean="0"/>
                  <a:t>	- dutá (a)</a:t>
                </a:r>
              </a:p>
              <a:p>
                <a:r>
                  <a:rPr lang="cs-CZ" sz="2800" dirty="0"/>
                  <a:t>	</a:t>
                </a:r>
                <a:r>
                  <a:rPr lang="cs-CZ" sz="2800" dirty="0" smtClean="0"/>
                  <a:t>	- vypuklá (b)</a:t>
                </a:r>
              </a:p>
              <a:p>
                <a:endParaRPr lang="cs-CZ" sz="2800" dirty="0"/>
              </a:p>
              <a:p>
                <a:r>
                  <a:rPr lang="cs-CZ" sz="2800" dirty="0" smtClean="0"/>
                  <a:t>    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r</m:t>
                        </m:r>
                      </m:num>
                      <m:den>
                        <m:r>
                          <a:rPr lang="cs-CZ" sz="2800" b="0" i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4581128"/>
                <a:ext cx="3833614" cy="2032416"/>
              </a:xfrm>
              <a:prstGeom prst="rect">
                <a:avLst/>
              </a:prstGeom>
              <a:blipFill rotWithShape="1">
                <a:blip r:embed="rId3"/>
                <a:stretch>
                  <a:fillRect l="-3180" t="-2695" r="-23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928" y="3573016"/>
            <a:ext cx="4387173" cy="2804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057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16" name="AutoShape 28"/>
          <p:cNvSpPr>
            <a:spLocks noChangeArrowheads="1"/>
          </p:cNvSpPr>
          <p:nvPr/>
        </p:nvSpPr>
        <p:spPr bwMode="auto">
          <a:xfrm>
            <a:off x="6459538" y="2349500"/>
            <a:ext cx="1511300" cy="1511300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7906" name="AutoShape 18"/>
          <p:cNvSpPr>
            <a:spLocks noChangeAspect="1" noChangeArrowheads="1"/>
          </p:cNvSpPr>
          <p:nvPr/>
        </p:nvSpPr>
        <p:spPr bwMode="auto">
          <a:xfrm>
            <a:off x="1684338" y="2935288"/>
            <a:ext cx="919162" cy="919162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7904" name="AutoShape 16"/>
          <p:cNvSpPr>
            <a:spLocks noChangeAspect="1" noChangeArrowheads="1"/>
          </p:cNvSpPr>
          <p:nvPr/>
        </p:nvSpPr>
        <p:spPr bwMode="auto">
          <a:xfrm rot="10800000">
            <a:off x="1106488" y="3868738"/>
            <a:ext cx="1730375" cy="1730375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7917" name="Text Box 29"/>
          <p:cNvSpPr txBox="1">
            <a:spLocks noChangeArrowheads="1"/>
          </p:cNvSpPr>
          <p:nvPr/>
        </p:nvSpPr>
        <p:spPr bwMode="auto">
          <a:xfrm>
            <a:off x="3132138" y="4076700"/>
            <a:ext cx="4318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S</a:t>
            </a:r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 bwMode="auto">
          <a:xfrm>
            <a:off x="0" y="188913"/>
            <a:ext cx="9144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DADADA">
                    <a:lumMod val="10000"/>
                  </a:srgbClr>
                </a:solidFill>
              </a:rPr>
              <a:t>Zobrazení předmětu dutým zrcadlem</a:t>
            </a:r>
          </a:p>
        </p:txBody>
      </p:sp>
      <p:pic>
        <p:nvPicPr>
          <p:cNvPr id="37891" name="Picture 3" descr="zrcadlo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01" r="21614"/>
          <a:stretch>
            <a:fillRect/>
          </a:stretch>
        </p:blipFill>
        <p:spPr bwMode="auto">
          <a:xfrm>
            <a:off x="5119688" y="693738"/>
            <a:ext cx="1657350" cy="633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5" name="AutoShape 17"/>
          <p:cNvSpPr>
            <a:spLocks noChangeArrowheads="1"/>
          </p:cNvSpPr>
          <p:nvPr/>
        </p:nvSpPr>
        <p:spPr bwMode="auto">
          <a:xfrm rot="10800000">
            <a:off x="2852738" y="3860800"/>
            <a:ext cx="900112" cy="901700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37892" name="AutoShape 4"/>
          <p:cNvCxnSpPr>
            <a:cxnSpLocks noChangeShapeType="1"/>
          </p:cNvCxnSpPr>
          <p:nvPr/>
        </p:nvCxnSpPr>
        <p:spPr bwMode="auto">
          <a:xfrm>
            <a:off x="1090613" y="3862388"/>
            <a:ext cx="74422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893" name="AutoShape 5"/>
          <p:cNvCxnSpPr>
            <a:cxnSpLocks noChangeShapeType="1"/>
          </p:cNvCxnSpPr>
          <p:nvPr/>
        </p:nvCxnSpPr>
        <p:spPr bwMode="auto">
          <a:xfrm>
            <a:off x="3322638" y="3717925"/>
            <a:ext cx="0" cy="360363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894" name="AutoShape 6"/>
          <p:cNvCxnSpPr>
            <a:cxnSpLocks noChangeShapeType="1"/>
          </p:cNvCxnSpPr>
          <p:nvPr/>
        </p:nvCxnSpPr>
        <p:spPr bwMode="auto">
          <a:xfrm>
            <a:off x="4821238" y="3702050"/>
            <a:ext cx="0" cy="360363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895" name="AutoShape 7"/>
          <p:cNvCxnSpPr>
            <a:cxnSpLocks noChangeShapeType="1"/>
          </p:cNvCxnSpPr>
          <p:nvPr/>
        </p:nvCxnSpPr>
        <p:spPr bwMode="auto">
          <a:xfrm>
            <a:off x="6453188" y="3702050"/>
            <a:ext cx="0" cy="360363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801688" y="3933825"/>
            <a:ext cx="4524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4643438" y="4076700"/>
            <a:ext cx="503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F</a:t>
            </a: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6300788" y="3925888"/>
            <a:ext cx="441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V</a:t>
            </a:r>
          </a:p>
        </p:txBody>
      </p:sp>
      <p:cxnSp>
        <p:nvCxnSpPr>
          <p:cNvPr id="37899" name="AutoShape 11"/>
          <p:cNvCxnSpPr>
            <a:cxnSpLocks noChangeShapeType="1"/>
          </p:cNvCxnSpPr>
          <p:nvPr/>
        </p:nvCxnSpPr>
        <p:spPr bwMode="auto">
          <a:xfrm>
            <a:off x="946150" y="2925763"/>
            <a:ext cx="5362575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7902" name="AutoShape 14"/>
          <p:cNvSpPr>
            <a:spLocks noChangeArrowheads="1"/>
          </p:cNvSpPr>
          <p:nvPr/>
        </p:nvSpPr>
        <p:spPr bwMode="auto">
          <a:xfrm rot="10800000">
            <a:off x="3595688" y="3873500"/>
            <a:ext cx="544512" cy="563563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37900" name="AutoShape 12"/>
          <p:cNvCxnSpPr>
            <a:cxnSpLocks noChangeShapeType="1"/>
          </p:cNvCxnSpPr>
          <p:nvPr/>
        </p:nvCxnSpPr>
        <p:spPr bwMode="auto">
          <a:xfrm flipV="1">
            <a:off x="1233488" y="2925763"/>
            <a:ext cx="5053012" cy="316865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01" name="AutoShape 13"/>
          <p:cNvCxnSpPr>
            <a:cxnSpLocks noChangeShapeType="1"/>
          </p:cNvCxnSpPr>
          <p:nvPr/>
        </p:nvCxnSpPr>
        <p:spPr bwMode="auto">
          <a:xfrm>
            <a:off x="885825" y="4772025"/>
            <a:ext cx="5400675" cy="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03" name="AutoShape 15"/>
          <p:cNvCxnSpPr>
            <a:cxnSpLocks noChangeShapeType="1"/>
          </p:cNvCxnSpPr>
          <p:nvPr/>
        </p:nvCxnSpPr>
        <p:spPr bwMode="auto">
          <a:xfrm>
            <a:off x="1169988" y="1592263"/>
            <a:ext cx="5138737" cy="318135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07" name="AutoShape 19"/>
          <p:cNvCxnSpPr>
            <a:cxnSpLocks noChangeShapeType="1"/>
          </p:cNvCxnSpPr>
          <p:nvPr/>
        </p:nvCxnSpPr>
        <p:spPr bwMode="auto">
          <a:xfrm>
            <a:off x="1123950" y="2559050"/>
            <a:ext cx="5235575" cy="186690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08" name="AutoShape 20"/>
          <p:cNvCxnSpPr>
            <a:cxnSpLocks noChangeShapeType="1"/>
          </p:cNvCxnSpPr>
          <p:nvPr/>
        </p:nvCxnSpPr>
        <p:spPr bwMode="auto">
          <a:xfrm>
            <a:off x="971550" y="4438650"/>
            <a:ext cx="5400675" cy="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09" name="AutoShape 21"/>
          <p:cNvCxnSpPr>
            <a:cxnSpLocks noChangeShapeType="1"/>
          </p:cNvCxnSpPr>
          <p:nvPr/>
        </p:nvCxnSpPr>
        <p:spPr bwMode="auto">
          <a:xfrm flipH="1" flipV="1">
            <a:off x="3068638" y="1019175"/>
            <a:ext cx="2851150" cy="4608513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0" name="AutoShape 22"/>
          <p:cNvCxnSpPr>
            <a:cxnSpLocks noChangeShapeType="1"/>
          </p:cNvCxnSpPr>
          <p:nvPr/>
        </p:nvCxnSpPr>
        <p:spPr bwMode="auto">
          <a:xfrm>
            <a:off x="958850" y="5614988"/>
            <a:ext cx="4968875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1" name="AutoShape 23"/>
          <p:cNvCxnSpPr>
            <a:cxnSpLocks noChangeShapeType="1"/>
          </p:cNvCxnSpPr>
          <p:nvPr/>
        </p:nvCxnSpPr>
        <p:spPr bwMode="auto">
          <a:xfrm flipV="1">
            <a:off x="946150" y="2192338"/>
            <a:ext cx="5053013" cy="316865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2" name="AutoShape 24"/>
          <p:cNvCxnSpPr>
            <a:cxnSpLocks noChangeShapeType="1"/>
          </p:cNvCxnSpPr>
          <p:nvPr/>
        </p:nvCxnSpPr>
        <p:spPr bwMode="auto">
          <a:xfrm flipV="1">
            <a:off x="2674938" y="2349500"/>
            <a:ext cx="3395662" cy="4176713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3" name="AutoShape 25"/>
          <p:cNvCxnSpPr>
            <a:cxnSpLocks noChangeShapeType="1"/>
          </p:cNvCxnSpPr>
          <p:nvPr/>
        </p:nvCxnSpPr>
        <p:spPr bwMode="auto">
          <a:xfrm>
            <a:off x="1103313" y="2349500"/>
            <a:ext cx="4968875" cy="1588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4" name="AutoShape 26"/>
          <p:cNvCxnSpPr>
            <a:cxnSpLocks noChangeShapeType="1"/>
          </p:cNvCxnSpPr>
          <p:nvPr/>
        </p:nvCxnSpPr>
        <p:spPr bwMode="auto">
          <a:xfrm>
            <a:off x="6088063" y="2349500"/>
            <a:ext cx="1985962" cy="1588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7915" name="AutoShape 27"/>
          <p:cNvCxnSpPr>
            <a:cxnSpLocks noChangeShapeType="1"/>
          </p:cNvCxnSpPr>
          <p:nvPr/>
        </p:nvCxnSpPr>
        <p:spPr bwMode="auto">
          <a:xfrm flipV="1">
            <a:off x="6292850" y="2071688"/>
            <a:ext cx="1368425" cy="849312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74613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5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7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37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1111E-6 L 0.13177 -1.11111E-6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8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37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0" dur="5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37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177 2.59259E-6 L 0.22986 -0.00023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96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7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37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6" dur="500"/>
                                        <p:tgtEl>
                                          <p:spTgt spid="37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" presetClass="entr" presetSubtype="1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9" dur="500"/>
                                        <p:tgtEl>
                                          <p:spTgt spid="37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63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987 -0.00023 L 0.29323 -0.00047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9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3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 nodeType="clickPar">
                      <p:stCondLst>
                        <p:cond delay="indefinite"/>
                      </p:stCondLst>
                      <p:childTnLst>
                        <p:par>
                          <p:cTn id="1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37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 nodeType="clickPar">
                      <p:stCondLst>
                        <p:cond delay="indefinite"/>
                      </p:stCondLst>
                      <p:childTnLst>
                        <p:par>
                          <p:cTn id="1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8" presetID="63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9323 -0.00047 L 0.37379 -0.00047 " pathEditMode="relative" rAng="0" ptsTypes="AA">
                                      <p:cBhvr>
                                        <p:cTn id="189" dur="2000" fill="hold"/>
                                        <p:tgtEl>
                                          <p:spTgt spid="379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2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 nodeType="clickPar">
                      <p:stCondLst>
                        <p:cond delay="indefinite"/>
                      </p:stCondLst>
                      <p:childTnLst>
                        <p:par>
                          <p:cTn id="1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4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8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 nodeType="clickPar">
                      <p:stCondLst>
                        <p:cond delay="indefinite"/>
                      </p:stCondLst>
                      <p:childTnLst>
                        <p:par>
                          <p:cTn id="2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37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7" dur="500"/>
                                        <p:tgtEl>
                                          <p:spTgt spid="37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 nodeType="clickPar">
                      <p:stCondLst>
                        <p:cond delay="indefinite"/>
                      </p:stCondLst>
                      <p:childTnLst>
                        <p:par>
                          <p:cTn id="2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37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5" dur="500"/>
                                        <p:tgtEl>
                                          <p:spTgt spid="37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8" dur="500"/>
                                        <p:tgtEl>
                                          <p:spTgt spid="37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16" grpId="0" animBg="1"/>
      <p:bldP spid="37906" grpId="0" animBg="1"/>
      <p:bldP spid="37906" grpId="1" animBg="1"/>
      <p:bldP spid="37906" grpId="2" animBg="1"/>
      <p:bldP spid="37906" grpId="3" animBg="1"/>
      <p:bldP spid="37904" grpId="0" animBg="1"/>
      <p:bldP spid="37904" grpId="1" animBg="1"/>
      <p:bldP spid="37917" grpId="0"/>
      <p:bldP spid="37890" grpId="0"/>
      <p:bldP spid="37905" grpId="0" animBg="1"/>
      <p:bldP spid="37905" grpId="1" animBg="1"/>
      <p:bldP spid="37896" grpId="0"/>
      <p:bldP spid="37897" grpId="0"/>
      <p:bldP spid="37898" grpId="0"/>
      <p:bldP spid="37902" grpId="0" animBg="1"/>
      <p:bldP spid="3790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8" name="Picture 4" descr="zrcadlo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0" r="51172"/>
          <a:stretch>
            <a:fillRect/>
          </a:stretch>
        </p:blipFill>
        <p:spPr bwMode="auto">
          <a:xfrm>
            <a:off x="5148263" y="1809750"/>
            <a:ext cx="16573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884" name="AutoShape 20"/>
          <p:cNvSpPr>
            <a:spLocks noChangeAspect="1" noChangeArrowheads="1"/>
          </p:cNvSpPr>
          <p:nvPr/>
        </p:nvSpPr>
        <p:spPr bwMode="auto">
          <a:xfrm>
            <a:off x="5719763" y="3621088"/>
            <a:ext cx="488950" cy="488950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879475" y="56356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 bwMode="auto">
          <a:xfrm>
            <a:off x="0" y="188913"/>
            <a:ext cx="9144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DADADA">
                    <a:lumMod val="10000"/>
                  </a:srgbClr>
                </a:solidFill>
              </a:rPr>
              <a:t>Zobrazení předmětu vypuklým zrcadlem</a:t>
            </a:r>
          </a:p>
        </p:txBody>
      </p:sp>
      <p:cxnSp>
        <p:nvCxnSpPr>
          <p:cNvPr id="36869" name="AutoShape 5"/>
          <p:cNvCxnSpPr>
            <a:cxnSpLocks noChangeShapeType="1"/>
          </p:cNvCxnSpPr>
          <p:nvPr/>
        </p:nvCxnSpPr>
        <p:spPr bwMode="auto">
          <a:xfrm>
            <a:off x="1187450" y="4114800"/>
            <a:ext cx="70564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70" name="AutoShape 6"/>
          <p:cNvCxnSpPr>
            <a:cxnSpLocks noChangeShapeType="1"/>
          </p:cNvCxnSpPr>
          <p:nvPr/>
        </p:nvCxnSpPr>
        <p:spPr bwMode="auto">
          <a:xfrm flipV="1">
            <a:off x="5243513" y="3933825"/>
            <a:ext cx="0" cy="357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71" name="AutoShape 7"/>
          <p:cNvCxnSpPr>
            <a:cxnSpLocks noChangeShapeType="1"/>
          </p:cNvCxnSpPr>
          <p:nvPr/>
        </p:nvCxnSpPr>
        <p:spPr bwMode="auto">
          <a:xfrm>
            <a:off x="7450138" y="3933825"/>
            <a:ext cx="0" cy="3603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72" name="AutoShape 8"/>
          <p:cNvCxnSpPr>
            <a:cxnSpLocks noChangeShapeType="1"/>
          </p:cNvCxnSpPr>
          <p:nvPr/>
        </p:nvCxnSpPr>
        <p:spPr bwMode="auto">
          <a:xfrm>
            <a:off x="6370638" y="3933825"/>
            <a:ext cx="0" cy="3603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971550" y="4186238"/>
            <a:ext cx="450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FFFFFF"/>
                </a:solidFill>
              </a:rPr>
              <a:t>O</a:t>
            </a: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5003800" y="4365625"/>
            <a:ext cx="5048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V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6227763" y="4365625"/>
            <a:ext cx="7207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F</a:t>
            </a:r>
            <a:r>
              <a:rPr lang="en-US" sz="3000" b="1" smtClean="0">
                <a:solidFill>
                  <a:srgbClr val="FFFFFF"/>
                </a:solidFill>
              </a:rPr>
              <a:t>’</a:t>
            </a:r>
            <a:endParaRPr lang="cs-CZ" sz="3000" b="1" smtClean="0">
              <a:solidFill>
                <a:srgbClr val="FFFFFF"/>
              </a:solidFill>
            </a:endParaRPr>
          </a:p>
        </p:txBody>
      </p:sp>
      <p:sp>
        <p:nvSpPr>
          <p:cNvPr id="36876" name="AutoShape 12"/>
          <p:cNvSpPr>
            <a:spLocks noChangeArrowheads="1"/>
          </p:cNvSpPr>
          <p:nvPr/>
        </p:nvSpPr>
        <p:spPr bwMode="auto">
          <a:xfrm>
            <a:off x="1908175" y="3035300"/>
            <a:ext cx="1079500" cy="10795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36877" name="AutoShape 13"/>
          <p:cNvCxnSpPr>
            <a:cxnSpLocks noChangeShapeType="1"/>
          </p:cNvCxnSpPr>
          <p:nvPr/>
        </p:nvCxnSpPr>
        <p:spPr bwMode="auto">
          <a:xfrm>
            <a:off x="1116013" y="3033713"/>
            <a:ext cx="4392612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78" name="AutoShape 14"/>
          <p:cNvCxnSpPr>
            <a:cxnSpLocks noChangeShapeType="1"/>
          </p:cNvCxnSpPr>
          <p:nvPr/>
        </p:nvCxnSpPr>
        <p:spPr bwMode="auto">
          <a:xfrm flipH="1" flipV="1">
            <a:off x="3968750" y="1090613"/>
            <a:ext cx="1539875" cy="1936750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79" name="AutoShape 15"/>
          <p:cNvCxnSpPr>
            <a:cxnSpLocks noChangeShapeType="1"/>
          </p:cNvCxnSpPr>
          <p:nvPr/>
        </p:nvCxnSpPr>
        <p:spPr bwMode="auto">
          <a:xfrm>
            <a:off x="900113" y="2601913"/>
            <a:ext cx="4391025" cy="1211262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0" name="AutoShape 16"/>
          <p:cNvCxnSpPr>
            <a:cxnSpLocks noChangeShapeType="1"/>
          </p:cNvCxnSpPr>
          <p:nvPr/>
        </p:nvCxnSpPr>
        <p:spPr bwMode="auto">
          <a:xfrm>
            <a:off x="1074738" y="3811588"/>
            <a:ext cx="4203700" cy="158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881" name="AutoShape 17"/>
          <p:cNvSpPr>
            <a:spLocks noChangeAspect="1" noChangeArrowheads="1"/>
          </p:cNvSpPr>
          <p:nvPr/>
        </p:nvSpPr>
        <p:spPr bwMode="auto">
          <a:xfrm>
            <a:off x="5994400" y="3824288"/>
            <a:ext cx="279400" cy="279400"/>
          </a:xfrm>
          <a:prstGeom prst="smileyFace">
            <a:avLst>
              <a:gd name="adj" fmla="val 4653"/>
            </a:avLst>
          </a:prstGeom>
          <a:solidFill>
            <a:srgbClr val="3366FF"/>
          </a:solidFill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FFFFFF"/>
              </a:solidFill>
            </a:endParaRPr>
          </a:p>
        </p:txBody>
      </p:sp>
      <p:cxnSp>
        <p:nvCxnSpPr>
          <p:cNvPr id="36882" name="AutoShape 18"/>
          <p:cNvCxnSpPr>
            <a:cxnSpLocks noChangeShapeType="1"/>
          </p:cNvCxnSpPr>
          <p:nvPr/>
        </p:nvCxnSpPr>
        <p:spPr bwMode="auto">
          <a:xfrm>
            <a:off x="1474788" y="1825625"/>
            <a:ext cx="3813175" cy="1793875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/>
            <a:tailEnd type="arrow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3" name="AutoShape 19"/>
          <p:cNvCxnSpPr>
            <a:cxnSpLocks noChangeShapeType="1"/>
          </p:cNvCxnSpPr>
          <p:nvPr/>
        </p:nvCxnSpPr>
        <p:spPr bwMode="auto">
          <a:xfrm>
            <a:off x="1116013" y="3614738"/>
            <a:ext cx="4175125" cy="7937"/>
          </a:xfrm>
          <a:prstGeom prst="straightConnector1">
            <a:avLst/>
          </a:prstGeom>
          <a:noFill/>
          <a:ln w="12700">
            <a:solidFill>
              <a:srgbClr val="FFFF00"/>
            </a:solidFill>
            <a:round/>
            <a:headEnd type="arrow" w="med" len="lg"/>
            <a:tailEnd type="non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5" name="AutoShape 21"/>
          <p:cNvCxnSpPr>
            <a:cxnSpLocks noChangeShapeType="1"/>
          </p:cNvCxnSpPr>
          <p:nvPr/>
        </p:nvCxnSpPr>
        <p:spPr bwMode="auto">
          <a:xfrm flipH="1" flipV="1">
            <a:off x="5508625" y="3027363"/>
            <a:ext cx="841375" cy="1057275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6" name="AutoShape 22"/>
          <p:cNvCxnSpPr>
            <a:cxnSpLocks noChangeShapeType="1"/>
          </p:cNvCxnSpPr>
          <p:nvPr/>
        </p:nvCxnSpPr>
        <p:spPr bwMode="auto">
          <a:xfrm>
            <a:off x="5305425" y="3817938"/>
            <a:ext cx="1252538" cy="349250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7" name="AutoShape 23"/>
          <p:cNvCxnSpPr>
            <a:cxnSpLocks noChangeShapeType="1"/>
          </p:cNvCxnSpPr>
          <p:nvPr/>
        </p:nvCxnSpPr>
        <p:spPr bwMode="auto">
          <a:xfrm>
            <a:off x="5291138" y="3816350"/>
            <a:ext cx="1079500" cy="1588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8" name="AutoShape 24"/>
          <p:cNvCxnSpPr>
            <a:cxnSpLocks noChangeShapeType="1"/>
          </p:cNvCxnSpPr>
          <p:nvPr/>
        </p:nvCxnSpPr>
        <p:spPr bwMode="auto">
          <a:xfrm>
            <a:off x="5292725" y="3624263"/>
            <a:ext cx="1155700" cy="530225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6889" name="AutoShape 25"/>
          <p:cNvCxnSpPr>
            <a:cxnSpLocks noChangeShapeType="1"/>
          </p:cNvCxnSpPr>
          <p:nvPr/>
        </p:nvCxnSpPr>
        <p:spPr bwMode="auto">
          <a:xfrm>
            <a:off x="5284788" y="3619500"/>
            <a:ext cx="1252537" cy="3175"/>
          </a:xfrm>
          <a:prstGeom prst="straightConnector1">
            <a:avLst/>
          </a:prstGeom>
          <a:noFill/>
          <a:ln w="12700">
            <a:solidFill>
              <a:srgbClr val="FFFF00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890" name="Text Box 26"/>
          <p:cNvSpPr txBox="1">
            <a:spLocks noChangeArrowheads="1"/>
          </p:cNvSpPr>
          <p:nvPr/>
        </p:nvSpPr>
        <p:spPr bwMode="auto">
          <a:xfrm>
            <a:off x="7308850" y="4365625"/>
            <a:ext cx="503238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000" b="1" smtClean="0">
                <a:solidFill>
                  <a:srgbClr val="FFFFFF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22670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68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6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6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10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6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7" dur="500"/>
                                        <p:tgtEl>
                                          <p:spTgt spid="36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36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500"/>
                                        <p:tgtEl>
                                          <p:spTgt spid="36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36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63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6 L 0.17413 0.0002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68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9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6" dur="500"/>
                                        <p:tgtEl>
                                          <p:spTgt spid="36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8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3" dur="500"/>
                                        <p:tgtEl>
                                          <p:spTgt spid="36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8" dur="500"/>
                                        <p:tgtEl>
                                          <p:spTgt spid="36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368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6" dur="500"/>
                                        <p:tgtEl>
                                          <p:spTgt spid="36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9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2" dur="500"/>
                                        <p:tgtEl>
                                          <p:spTgt spid="36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84" grpId="0" animBg="1"/>
      <p:bldP spid="36867" grpId="0"/>
      <p:bldP spid="36873" grpId="0"/>
      <p:bldP spid="36874" grpId="0"/>
      <p:bldP spid="36875" grpId="0"/>
      <p:bldP spid="36876" grpId="0" animBg="1"/>
      <p:bldP spid="36876" grpId="1" animBg="1"/>
      <p:bldP spid="36881" grpId="0" animBg="1"/>
      <p:bldP spid="36881" grpId="1" animBg="1"/>
      <p:bldP spid="3689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49650"/>
            <a:ext cx="80528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fyzika.jreichl.com</a:t>
            </a:r>
            <a:r>
              <a:rPr lang="cs-CZ" dirty="0"/>
              <a:t> [online]. [cit. </a:t>
            </a:r>
            <a:r>
              <a:rPr lang="cs-CZ" dirty="0" smtClean="0"/>
              <a:t>29.2.2013</a:t>
            </a:r>
            <a:r>
              <a:rPr lang="cs-CZ" dirty="0"/>
              <a:t>]. Dostupný na WWW: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://www.google.com/blank.html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36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187</Words>
  <Application>Microsoft Office PowerPoint</Application>
  <PresentationFormat>Předvádění na obrazovce (4:3)</PresentationFormat>
  <Paragraphs>57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systému Office</vt:lpstr>
      <vt:lpstr>Textura</vt:lpstr>
      <vt:lpstr>1_Textura</vt:lpstr>
      <vt:lpstr>Prezentace aplikace PowerPoint</vt:lpstr>
      <vt:lpstr>Prezentace aplikace PowerPoint</vt:lpstr>
      <vt:lpstr>Zrcadla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22</cp:revision>
  <dcterms:created xsi:type="dcterms:W3CDTF">2012-11-11T12:29:55Z</dcterms:created>
  <dcterms:modified xsi:type="dcterms:W3CDTF">2013-05-29T06:07:06Z</dcterms:modified>
</cp:coreProperties>
</file>