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56" r:id="rId3"/>
    <p:sldId id="259" r:id="rId4"/>
    <p:sldId id="260" r:id="rId5"/>
    <p:sldId id="257" r:id="rId6"/>
    <p:sldId id="261" r:id="rId7"/>
    <p:sldId id="264" r:id="rId8"/>
    <p:sldId id="262" r:id="rId9"/>
    <p:sldId id="263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990" autoAdjust="0"/>
  </p:normalViewPr>
  <p:slideViewPr>
    <p:cSldViewPr>
      <p:cViewPr varScale="1">
        <p:scale>
          <a:sx n="72" d="100"/>
          <a:sy n="72" d="100"/>
        </p:scale>
        <p:origin x="-5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6D89A-1CC3-4DA6-81D4-85AA4BA4746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197998-893B-4AD4-9ADD-F3724B8E37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odu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97998-893B-4AD4-9ADD-F3724B8E37E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odu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197998-893B-4AD4-9ADD-F3724B8E37E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6">
                <a:tint val="45000"/>
                <a:satMod val="400000"/>
              </a:schemeClr>
            </a:duotone>
            <a:lum bright="-34000" contrast="-29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333457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VY_32_INOVACE_10B_14_Kapalina v gravitačním poli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22.4.2013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</a:rPr>
                        <a:t> slouží k výkladu daného učiva. Je zde uvedeno několik pokusů, které dokazují, na čem závisí tlaková síla, kterou působí kapalina v nádobě v klidu. Žáci se seznamují s pojmem hydrostatický paradox. V závěru prezentace je uvedeno několik úloh k procvičení daného učiva. Prezentaci lze využít i k samostatnému opakování učiva.</a:t>
                      </a:r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Documents and Settings\rachotova\Local Settings\Temporary Internet Files\Content.IE5\RWF5BG08\MC90044175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14266"/>
            <a:ext cx="7715304" cy="664373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0"/>
            <a:ext cx="82296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Kapalina </a:t>
            </a:r>
            <a:br>
              <a:rPr lang="cs-CZ" dirty="0" smtClean="0"/>
            </a:br>
            <a:r>
              <a:rPr lang="cs-CZ" dirty="0" smtClean="0"/>
              <a:t>v gravitačním poli</a:t>
            </a:r>
            <a:endParaRPr lang="cs-CZ" dirty="0"/>
          </a:p>
        </p:txBody>
      </p:sp>
      <p:pic>
        <p:nvPicPr>
          <p:cNvPr id="1026" name="Picture 2" descr="C:\Documents and Settings\rachotova\Local Settings\Temporary Internet Files\Content.IE5\ABZX8RPH\MC90043162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3214686"/>
            <a:ext cx="2071702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48862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Kapalina v gravitačním poli Země - pokus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00232" y="785794"/>
            <a:ext cx="6252033" cy="83099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gravitačním poli působí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každé těleso,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tedy i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kapalná tělesa, gravitační síla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6" name="Picture 2" descr="C:\Documents and Settings\rachotova\Local Settings\Temporary Internet Files\Content.IE5\RWF5BG08\MC9003243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642918"/>
            <a:ext cx="895999" cy="1203680"/>
          </a:xfrm>
          <a:prstGeom prst="rect">
            <a:avLst/>
          </a:prstGeom>
          <a:noFill/>
        </p:spPr>
      </p:pic>
      <p:sp>
        <p:nvSpPr>
          <p:cNvPr id="9" name="Plechovka 8"/>
          <p:cNvSpPr/>
          <p:nvPr/>
        </p:nvSpPr>
        <p:spPr>
          <a:xfrm>
            <a:off x="714348" y="2857496"/>
            <a:ext cx="1285884" cy="1500198"/>
          </a:xfrm>
          <a:prstGeom prst="can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4348" y="2500306"/>
            <a:ext cx="1285884" cy="91440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605307" y="4071942"/>
            <a:ext cx="1466363" cy="142876"/>
          </a:xfrm>
          <a:custGeom>
            <a:avLst/>
            <a:gdLst>
              <a:gd name="connsiteX0" fmla="*/ 103031 w 1493949"/>
              <a:gd name="connsiteY0" fmla="*/ 121291 h 155468"/>
              <a:gd name="connsiteX1" fmla="*/ 64394 w 1493949"/>
              <a:gd name="connsiteY1" fmla="*/ 108412 h 155468"/>
              <a:gd name="connsiteX2" fmla="*/ 38637 w 1493949"/>
              <a:gd name="connsiteY2" fmla="*/ 69775 h 155468"/>
              <a:gd name="connsiteX3" fmla="*/ 0 w 1493949"/>
              <a:gd name="connsiteY3" fmla="*/ 44018 h 155468"/>
              <a:gd name="connsiteX4" fmla="*/ 360608 w 1493949"/>
              <a:gd name="connsiteY4" fmla="*/ 44018 h 155468"/>
              <a:gd name="connsiteX5" fmla="*/ 463639 w 1493949"/>
              <a:gd name="connsiteY5" fmla="*/ 108412 h 155468"/>
              <a:gd name="connsiteX6" fmla="*/ 553792 w 1493949"/>
              <a:gd name="connsiteY6" fmla="*/ 95533 h 155468"/>
              <a:gd name="connsiteX7" fmla="*/ 669701 w 1493949"/>
              <a:gd name="connsiteY7" fmla="*/ 56896 h 155468"/>
              <a:gd name="connsiteX8" fmla="*/ 759854 w 1493949"/>
              <a:gd name="connsiteY8" fmla="*/ 31139 h 155468"/>
              <a:gd name="connsiteX9" fmla="*/ 1030310 w 1493949"/>
              <a:gd name="connsiteY9" fmla="*/ 44018 h 155468"/>
              <a:gd name="connsiteX10" fmla="*/ 1171978 w 1493949"/>
              <a:gd name="connsiteY10" fmla="*/ 18260 h 155468"/>
              <a:gd name="connsiteX11" fmla="*/ 1287887 w 1493949"/>
              <a:gd name="connsiteY11" fmla="*/ 5381 h 155468"/>
              <a:gd name="connsiteX12" fmla="*/ 1416676 w 1493949"/>
              <a:gd name="connsiteY12" fmla="*/ 44018 h 155468"/>
              <a:gd name="connsiteX13" fmla="*/ 1455313 w 1493949"/>
              <a:gd name="connsiteY13" fmla="*/ 56896 h 155468"/>
              <a:gd name="connsiteX14" fmla="*/ 1493949 w 1493949"/>
              <a:gd name="connsiteY14" fmla="*/ 69775 h 155468"/>
              <a:gd name="connsiteX15" fmla="*/ 1442434 w 1493949"/>
              <a:gd name="connsiteY15" fmla="*/ 82654 h 155468"/>
              <a:gd name="connsiteX16" fmla="*/ 1403797 w 1493949"/>
              <a:gd name="connsiteY16" fmla="*/ 147049 h 155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93949" h="155468">
                <a:moveTo>
                  <a:pt x="103031" y="121291"/>
                </a:moveTo>
                <a:cubicBezTo>
                  <a:pt x="90152" y="116998"/>
                  <a:pt x="74995" y="116893"/>
                  <a:pt x="64394" y="108412"/>
                </a:cubicBezTo>
                <a:cubicBezTo>
                  <a:pt x="52307" y="98743"/>
                  <a:pt x="49582" y="80720"/>
                  <a:pt x="38637" y="69775"/>
                </a:cubicBezTo>
                <a:cubicBezTo>
                  <a:pt x="27692" y="58830"/>
                  <a:pt x="12879" y="52604"/>
                  <a:pt x="0" y="44018"/>
                </a:cubicBezTo>
                <a:cubicBezTo>
                  <a:pt x="132053" y="0"/>
                  <a:pt x="92178" y="8228"/>
                  <a:pt x="360608" y="44018"/>
                </a:cubicBezTo>
                <a:cubicBezTo>
                  <a:pt x="370321" y="45313"/>
                  <a:pt x="446194" y="96782"/>
                  <a:pt x="463639" y="108412"/>
                </a:cubicBezTo>
                <a:cubicBezTo>
                  <a:pt x="493690" y="104119"/>
                  <a:pt x="524213" y="102359"/>
                  <a:pt x="553792" y="95533"/>
                </a:cubicBezTo>
                <a:cubicBezTo>
                  <a:pt x="721477" y="56836"/>
                  <a:pt x="566541" y="82684"/>
                  <a:pt x="669701" y="56896"/>
                </a:cubicBezTo>
                <a:cubicBezTo>
                  <a:pt x="734387" y="40726"/>
                  <a:pt x="704425" y="49615"/>
                  <a:pt x="759854" y="31139"/>
                </a:cubicBezTo>
                <a:cubicBezTo>
                  <a:pt x="850006" y="35432"/>
                  <a:pt x="940056" y="44018"/>
                  <a:pt x="1030310" y="44018"/>
                </a:cubicBezTo>
                <a:cubicBezTo>
                  <a:pt x="1056776" y="44018"/>
                  <a:pt x="1142668" y="22447"/>
                  <a:pt x="1171978" y="18260"/>
                </a:cubicBezTo>
                <a:cubicBezTo>
                  <a:pt x="1210461" y="12762"/>
                  <a:pt x="1249251" y="9674"/>
                  <a:pt x="1287887" y="5381"/>
                </a:cubicBezTo>
                <a:cubicBezTo>
                  <a:pt x="1365751" y="24847"/>
                  <a:pt x="1322599" y="12660"/>
                  <a:pt x="1416676" y="44018"/>
                </a:cubicBezTo>
                <a:lnTo>
                  <a:pt x="1455313" y="56896"/>
                </a:lnTo>
                <a:lnTo>
                  <a:pt x="1493949" y="69775"/>
                </a:lnTo>
                <a:cubicBezTo>
                  <a:pt x="1476777" y="74068"/>
                  <a:pt x="1453765" y="69056"/>
                  <a:pt x="1442434" y="82654"/>
                </a:cubicBezTo>
                <a:cubicBezTo>
                  <a:pt x="1381756" y="155468"/>
                  <a:pt x="1469533" y="147049"/>
                  <a:pt x="1403797" y="147049"/>
                </a:cubicBezTo>
              </a:path>
            </a:pathLst>
          </a:cu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714348" y="4214818"/>
            <a:ext cx="1285884" cy="1588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9" idx="3"/>
          </p:cNvCxnSpPr>
          <p:nvPr/>
        </p:nvCxnSpPr>
        <p:spPr>
          <a:xfrm rot="5400000">
            <a:off x="1000100" y="4714884"/>
            <a:ext cx="714380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14414" y="5143512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00298" y="1928802"/>
            <a:ext cx="6357982" cy="156966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Uříznutím hrdla a dna z plastové lahve si vyrobíme válec, jehož jeden konec opatříme tenkou fólií. Do lahve nalijeme vodu.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Co pozorujeme?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00298" y="4429132"/>
            <a:ext cx="6357982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fólii tlačí voda svisle dolů tlakovou silou F.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00298" y="5000636"/>
            <a:ext cx="6357982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válce nalijeme větší množství vody.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Jak se změní tlaková síla na fólii?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14546" y="5857892"/>
            <a:ext cx="6643734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Fólie se více prohnula → tlaková síla vzrostla.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(←deformace závisí na velikosti tlakové síly)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00298" y="3571876"/>
            <a:ext cx="6357982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Fólie se prohne směrem dolů. Co způsobí prohnutí dna směrem dolů?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3" grpId="0" animBg="1"/>
      <p:bldP spid="18" grpId="0"/>
      <p:bldP spid="19" grpId="0" animBg="1"/>
      <p:bldP spid="20" grpId="0" animBg="1"/>
      <p:bldP spid="21" grpId="0" animBg="1"/>
      <p:bldP spid="22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59683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Kapalina v gravitačním poli Země – pokus, výpočet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642919"/>
            <a:ext cx="8215370" cy="120032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pokusu měla fólie  tvořící dno nádoby obsah 10cm². Výška sloupce vody nad fólií je 15cm. Určete tlakovou sílu na dno.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2000240"/>
            <a:ext cx="2735044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S=10cm²=0,001m²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h=15cm=0,15m</a:t>
            </a:r>
          </a:p>
          <a:p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=1000kg/m³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868" y="1785926"/>
            <a:ext cx="5000660" cy="156966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Tlaková síla F, kterou voda tlačí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dno nádoby, se rovná gravitační síle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kterou Země působí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vodu ve válci.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868" y="3429000"/>
            <a:ext cx="5357850" cy="273921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∙g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m=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∙</a:t>
            </a:r>
            <a:r>
              <a:rPr lang="el-GR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 hmotnost kapaliny</a:t>
            </a:r>
          </a:p>
          <a:p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V=S∙h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 objem kapaliny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m=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S∙h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∙</a:t>
            </a:r>
            <a:r>
              <a:rPr lang="el-GR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ρ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F=S∙h∙</a:t>
            </a:r>
            <a:r>
              <a:rPr lang="el-GR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ρ∙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F=0,001∙0,15∙1000∙10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F=1,5N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643306" y="6143644"/>
            <a:ext cx="100013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86050" y="6215082"/>
            <a:ext cx="614366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dno válce (fólii) působí tlaková síla 1,5N.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AutoShape 14" descr="data:image/jpeg;base64,/9j/4AAQSkZJRgABAQAAAQABAAD/2wCEAAkGBhEGDxUUBw8QDxQQDxIQEBAQDw4UEBIPExAYIBgQFBIZJzIqIxojGhcUKzQhLy0rLywsGB4xQTAsNSc3LSwBCQoKDgwOGQ8PGjUkHyQ1NS0sLzItNSksLCwtKjU1KSosKi8rLyksLCwvNSwsLCwsLCwpLCwtKSkpLCwsKSwsLP/AABEIAKwA/gMBIgACEQEDEQH/xAAbAAEBAQEBAQEBAAAAAAAAAAAABQcEBgIDAf/EAEUQAAIBAgEECw0GBgMBAAAAAAABAgMEEQUSIZQHExcxMzRBUVJ0tAYUFRYiVWFkcYHE0+EjJDJCYpFyc4Khs7VjorGT/8QAGgEBAAIDAQAAAAAAAAAAAAAAAAQFAQIGA//EACoRAQABAgMHBQADAQAAAAAAAAABAgQDETMFFSFRUnGhFDEyQcESE0Ii/9oADAMBAAIRAxEAPwDcQAAAAETugrVtttqVlWdDb6tSM5xhSnLNhbzkklNNb8VyDwHc+c7jV8n/ACxlrjll/Or9kqFsCJ4DufOdxq+T/ljwHc+c7jV8n/LLYAieA7nzncavk/5Y8B3PnO41fJ/yy2AIngO5853Gr5P+WPAdz5zuNXyf8stgCJ4DufOdxq+T/ljwHc+c7jV8n/LLYAieA7nzncavk/5Z/e5yvVlK5p3tZ1+97pUoVJQpQk4Ss7epg1BJfiqS5N7AtETIHGL7r0P9baAWwAAAAAAAAAAAAAAAAAAAAAAAAABEy1xyy/nV+yVC2RMtccsv51fslQtgAAAAAAAAAAAImQOMX3Xof620LZEyBxi+69D/AFtoBbAAAAAAAAAAAAAAAAAAAAAAAAAAHlu7PLFPIVWzq3im4xuK0WqcHOWMrSp+VHNurWPRu9VqnFsucHa9aqdkqmdk63tqcWnOZU97tCu3xP4UxE8Go7q1j0bvVao3VrHo3eq1TLge/oaOcoW+MXpjy1HdWsejd6rVG6tY9G71WqZcB6GjnJvjF6Y8tR3VrHo3eq1RurWPRu9VqmXAeho5yb4xemPLUd1ax6N3qtUbq1j0bvVaplwHoaOcm+MXpjy1HdWsejd6rVOvuJyrDLcryraKahO/jhtkHCXk5PtFpi/SjIzSNiTi1z174K2I9xbU4VOcSnWN/XcYk01REcHuwAQluAAAAAAAAAAAAAAAAAAAAAAAA8BsucHa9aqdkqmdmibLnB2vWqnZKpnZb2Wm5fa+vHYABNVAAAAAAAAAaRsSSwt7lPf79zsOXNdnbpP2Yxkv6XzGbmgbF9hC9t7h1FhKN88ypF4ThjZWv4ZL2LRvPBYpkK9+ELfZGf8AdOXJoYOGxuZqcqV205wSlGSi4qpSe9LDnTxTWPM9GckdxUOnicwABkAAAAAAAAAAAAAAAAAAAAAeA2XODtetVOyVTOzRNlzg7XrVTslUzst7LTcvtfXjsAAmqgAAAAAAAANI2JOLXPXvgrYzc0jYklhb3Ke/37nYcua7O3SfsxjJf0vmIN78IW+yNaez2GULV1lGVDBVKbzoY7zX5oP0SWKx04Yp4PDA/Wzule04zp4pSWODwxXOn6Uz9idZfdK1Sk96X3iD/jk9sj7pYPH/AJEuQqnTe0qIAMNgAAAAAAAAAAAAAAAAAAAAB4DZc4O161U7JVM7NE2XODtetVOyVTOy3stNy+19eOwACaqAAAAAAAAA0DYvyfTvra474gpON882W9OONlbY5s1pWPoZn5pGxJxa5698FbEK9+Ed1vsiM8ae369U6VXJumi5V6fLCTTqwX6JYeV7G8eZ8j/O6uIzlRrUno210pt6MFUxWbJb+O2KCw5GyqSMu5OnVpzlYYKbji4t4RnOGDhPHknFxi0+XBJ6MGqqPd0lUZRwVwc9hexyjShUt3jGpBTj7JI6DVvE5xnAAAyAAAAAAAAAAAAAAAAAADwGy5wdr1qp2SqZ2aJsucHa9aqdkqmdlvZabl9r68dgAE1UAAAAAAAAB7/YvyhCxt7hV8/yrzOTjTqzXE7dYNxTwej9mjwBpGxJxa5698FbEK9+ELfZGf8AdOXL9erWX7dcJVVPmdWM6SfoTmli/QdkKkbqGNNxnGS0OLTjKL5U1yH3gcVbI9KpJypp0pttupSbhJt8ssPxP2477Kng6b/pNyLJ2Eabk3mVPspLkp14yaTa5M5LNf6lHlbx9AectLKrCNaEZbdGFeedTmlnyzs2pF06yawks9PFp+VHQ4rSUcjZR75jmXDarUvJqxlolivz+9OL/qW9ibVR9vPDnLhKkADR7AAAAAAAAAAAAAAAAAAA8BsucHa9aqdkqmdmibLnB2vWqnZKpnZb2Wm5fa+vHYABNVAAAAAAAAAaRsScWuevfBWxm57/AGL7Lvu3uHttWnhe4YU55qf3O3eL9OnD2JEK9+ELfZGtPb9aICf4MqQ4K6rJc0lRm8fbKP8AY/neVenppXWc+arRpuPtwhmvH3+4qcnTZzyMn/Z17iMt+VSnWX8EqMYJ+3OpVNHoXOfjlGyhO5puvHFVY7Xji1KNSClKDhJaU2pVVowxX7H4Unc0rqpgqFV7RQxeNWiks+tgksJ4vf04rk0H3lS4rV6M41Laalm4wnTlCpFVotOEorRLBSSeLjybxtlxeWcTT7OylVlk9qFzJzhJqNOrL8Wc96nUfO+SXLvb+mXeTbXLNvlWKipxxqx4Kpgpyi46VmS31hjvYrQ+Y+7aq7SptVZuScc6jOTxk0vxU5PlcfJ08qfOm3rMPSKo+neADDcAAAAAAAAAAAAAAAB4DZc4O161U7JVM7NE2XODtetVOyVTOy3stNy+19eOwACaqAAAAAAAAA0jYk4tc9e+CtjNzSNiTi1z174K2IN78IXGyNae3692ACpdOnR+zvHy7ZbRfs2qpL/3bfdm+nRRJ0+Ox6rU/wAsCiZlrT9pWTLeFalUo3EYzjSrTpuEoqUczFTgnjv+RKD9vsFfufhLDvepWpZsoziozcoqcXjioyx0YaMNCwxXKfpH7O8ly7ZbQfs2qpL/AN23+3p0UTOctYpiYylGsctTzMcoUsMJShKpSUp01KEnF4x/EtMX0lpXlPThWo1o3EVKjJSjJYxlFpxafKmuQ4cO87rRojcRxfNt8El+7gl/816T7rZPdGTnk/CE3i5Q3qVVvppL8X61p3vxJYCcinOHcDltL5XLcZeRUivLptrOX6lzxfJLeftTS6jVvE5gADIAAAAAAAAAAPAbLnB2vWqnZKpnZomy5wdr1qp2SqZ2W9lpuX2vrx2AATVQAAAAAAAAGkbEnFrnr3wVsZuaRsScWuevfBWxBvfhC42RrT2/XuwAVLp06fHY9Vqf5YFEnT47HqtT/LAomZaU/adefZ3NGW9nKpSb58YqSj/1b9xRJ+VfJlQlLQo3Mc58izqc4x/eU4L3lASzHvKdlz7Okqi0bTUp1ceVQjNbY16drdRYekoI+LiiriEoywwlFxeKxWlcxzZGrOvb03LHHa4ptvFtpYYt+nAfR/p9X9q6qz7ZqNWCeY3+F/on+l6PZvrSfra3Su44wxTTzZRlolCS34yXPpXtTT3mfsTpfc7pP8txFR9G3U02nhzuGOn/AI1zAnhOaiADDYAAAAAATso5H8IyUu+LmjhHNzaNXMi9L0tYb+k5fFj12/1n6AWwRPFj12/1n6DxY9dv9Z+gHm9lzg7XrVTslUzs13KHcDQysorKFxe1VCTlBSuZeTJxaxWC5m17zj3KbHp3etVCdb3NOFTlMKe+2fXcYn86ZiODLgajuU2PTu9aqDcpsend61UPf11HKULc+L1R5ZcDUdymx6d3rVQblNj07vWqg9dRyk3Pi9UeWXA1Hcpsend61UG5TY9O71qoPXUcpNz4vVHllwNR3KbHp3etVBuU2PTu9aqD11HKTc+L1R5ZcaRsScWuevfBWx07lNj07vWqh25P7g6OSYyjk+5vaSnPPko3MvKnmxjnPFb+bGK9xHuLmnFpyiE6xsK7fEmqqYng9KCJ4seu3+s/QeLHrt/rP0IS3dU+Ox6tU/ywKJBfcknLO78v85RcU++fytptb3Okffix67f6z9DMsRGTry5wUesWva6R3ohVe5KNZYVby/aUoywdz+aMk4ve5Gk/cffix67f6z9AZcc1on5BeFvGL36bnTl/HCbTX7pnL4seu3+s/Q+KfckqKwp3l+k5Sk/vP5pSbb3uVtgy45rxOy35FOM1odOvRlndGLqxjOT9G1yqYvkTZy+LHrt/rP0P5LuVU01O9vmmsGncJprmawEExnGS2j+kTxY9dv8AWfoPFj12/wBZ+hhlbBE8WPXb/WfoPFj12/1n6AWwRPFj12/1n6FHJ9j4Phm7bVq4ycs6tPPnpS0Y82j+7A//2Q=="/>
          <p:cNvSpPr>
            <a:spLocks noChangeAspect="1" noChangeArrowheads="1"/>
          </p:cNvSpPr>
          <p:nvPr/>
        </p:nvSpPr>
        <p:spPr bwMode="auto">
          <a:xfrm>
            <a:off x="0" y="-784225"/>
            <a:ext cx="2419350" cy="16383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0" name="AutoShape 16" descr="data:image/jpeg;base64,/9j/4AAQSkZJRgABAQAAAQABAAD/2wCEAAkGBhEGDxUUBw8QDxQQDxIQEBAQDw4UEBIPExAYIBgQFBIZJzIqIxojGhcUKzQhLy0rLywsGB4xQTAsNSc3LSwBCQoKDgwOGQ8PGjUkHyQ1NS0sLzItNSksLCwtKjU1KSosKi8rLyksLCwvNSwsLCwsLCwpLCwtKSkpLCwsKSwsLP/AABEIAKwA/gMBIgACEQEDEQH/xAAbAAEBAQEBAQEBAAAAAAAAAAAABQcEBgIDAf/EAEUQAAIBAgEECw0GBgMBAAAAAAABAgMEEQUSIZQHExcxMzRBUVJ0tAYUFRYiVWFkcYHE0+EjJDJCYpFyc4Khs7VjorGT/8QAGgEBAAIDAQAAAAAAAAAAAAAAAAQFAQIGA//EACoRAQABAgMHBQADAQAAAAAAAAABAgQDETMFFSFRUnGhFDEyQcESE0Ii/9oADAMBAAIRAxEAPwDcQAAAAETugrVtttqVlWdDb6tSM5xhSnLNhbzkklNNb8VyDwHc+c7jV8n/ACxlrjll/Or9kqFsCJ4DufOdxq+T/ljwHc+c7jV8n/LLYAieA7nzncavk/5Y8B3PnO41fJ/yy2AIngO5853Gr5P+WPAdz5zuNXyf8stgCJ4DufOdxq+T/ljwHc+c7jV8n/LLYAieA7nzncavk/5Z/e5yvVlK5p3tZ1+97pUoVJQpQk4Ss7epg1BJfiqS5N7AtETIHGL7r0P9baAWwAAAAAAAAAAAAAAAAAAAAAAAAABEy1xyy/nV+yVC2RMtccsv51fslQtgAAAAAAAAAAAImQOMX3Xof620LZEyBxi+69D/AFtoBbAAAAAAAAAAAAAAAAAAAAAAAAAAHlu7PLFPIVWzq3im4xuK0WqcHOWMrSp+VHNurWPRu9VqnFsucHa9aqdkqmdk63tqcWnOZU97tCu3xP4UxE8Go7q1j0bvVao3VrHo3eq1TLge/oaOcoW+MXpjy1HdWsejd6rVG6tY9G71WqZcB6GjnJvjF6Y8tR3VrHo3eq1RurWPRu9VqmXAeho5yb4xemPLUd1ax6N3qtUbq1j0bvVaplwHoaOcm+MXpjy1HdWsejd6rVOvuJyrDLcryraKahO/jhtkHCXk5PtFpi/SjIzSNiTi1z174K2I9xbU4VOcSnWN/XcYk01REcHuwAQluAAAAAAAAAAAAAAAAAAAAAAAA8BsucHa9aqdkqmdmibLnB2vWqnZKpnZb2Wm5fa+vHYABNVAAAAAAAAAaRsSSwt7lPf79zsOXNdnbpP2Yxkv6XzGbmgbF9hC9t7h1FhKN88ypF4ThjZWv4ZL2LRvPBYpkK9+ELfZGf8AdOXJoYOGxuZqcqV205wSlGSi4qpSe9LDnTxTWPM9GckdxUOnicwABkAAAAAAAAAAAAAAAAAAAAAeA2XODtetVOyVTOzRNlzg7XrVTslUzst7LTcvtfXjsAAmqgAAAAAAAANI2JOLXPXvgrYzc0jYklhb3Ke/37nYcua7O3SfsxjJf0vmIN78IW+yNaez2GULV1lGVDBVKbzoY7zX5oP0SWKx04Yp4PDA/Wzule04zp4pSWODwxXOn6Uz9idZfdK1Sk96X3iD/jk9sj7pYPH/AJEuQqnTe0qIAMNgAAAAAAAAAAAAAAAAAAAAB4DZc4O161U7JVM7NE2XODtetVOyVTOy3stNy+19eOwACaqAAAAAAAAA0DYvyfTvra474gpON882W9OONlbY5s1pWPoZn5pGxJxa5698FbEK9+Ed1vsiM8ae369U6VXJumi5V6fLCTTqwX6JYeV7G8eZ8j/O6uIzlRrUno210pt6MFUxWbJb+O2KCw5GyqSMu5OnVpzlYYKbji4t4RnOGDhPHknFxi0+XBJ6MGqqPd0lUZRwVwc9hexyjShUt3jGpBTj7JI6DVvE5xnAAAyAAAAAAAAAAAAAAAAAADwGy5wdr1qp2SqZ2aJsucHa9aqdkqmdlvZabl9r68dgAE1UAAAAAAAAB7/YvyhCxt7hV8/yrzOTjTqzXE7dYNxTwej9mjwBpGxJxa5698FbEK9+ELfZGf8AdOXL9erWX7dcJVVPmdWM6SfoTmli/QdkKkbqGNNxnGS0OLTjKL5U1yH3gcVbI9KpJypp0pttupSbhJt8ssPxP2477Kng6b/pNyLJ2Eabk3mVPspLkp14yaTa5M5LNf6lHlbx9AectLKrCNaEZbdGFeedTmlnyzs2pF06yawks9PFp+VHQ4rSUcjZR75jmXDarUvJqxlolivz+9OL/qW9ibVR9vPDnLhKkADR7AAAAAAAAAAAAAAAAAAA8BsucHa9aqdkqmdmibLnB2vWqnZKpnZb2Wm5fa+vHYABNVAAAAAAAAAaRsScWuevfBWxm57/AGL7Lvu3uHttWnhe4YU55qf3O3eL9OnD2JEK9+ELfZGtPb9aICf4MqQ4K6rJc0lRm8fbKP8AY/neVenppXWc+arRpuPtwhmvH3+4qcnTZzyMn/Z17iMt+VSnWX8EqMYJ+3OpVNHoXOfjlGyhO5puvHFVY7Xji1KNSClKDhJaU2pVVowxX7H4Unc0rqpgqFV7RQxeNWiks+tgksJ4vf04rk0H3lS4rV6M41Laalm4wnTlCpFVotOEorRLBSSeLjybxtlxeWcTT7OylVlk9qFzJzhJqNOrL8Wc96nUfO+SXLvb+mXeTbXLNvlWKipxxqx4Kpgpyi46VmS31hjvYrQ+Y+7aq7SptVZuScc6jOTxk0vxU5PlcfJ08qfOm3rMPSKo+neADDcAAAAAAAAAAAAAAAB4DZc4O161U7JVM7NE2XODtetVOyVTOy3stNy+19eOwACaqAAAAAAAAA0jYk4tc9e+CtjNzSNiTi1z174K2IN78IXGyNae3692ACpdOnR+zvHy7ZbRfs2qpL/3bfdm+nRRJ0+Ox6rU/wAsCiZlrT9pWTLeFalUo3EYzjSrTpuEoqUczFTgnjv+RKD9vsFfufhLDvepWpZsoziozcoqcXjioyx0YaMNCwxXKfpH7O8ly7ZbQfs2qpL/AN23+3p0UTOctYpiYylGsctTzMcoUsMJShKpSUp01KEnF4x/EtMX0lpXlPThWo1o3EVKjJSjJYxlFpxafKmuQ4cO87rRojcRxfNt8El+7gl/816T7rZPdGTnk/CE3i5Q3qVVvppL8X61p3vxJYCcinOHcDltL5XLcZeRUivLptrOX6lzxfJLeftTS6jVvE5gADIAAAAAAAAAAPAbLnB2vWqnZKpnZomy5wdr1qp2SqZ2W9lpuX2vrx2AATVQAAAAAAAAGkbEnFrnr3wVsZuaRsScWuevfBWxBvfhC42RrT2/XuwAVLp06fHY9Vqf5YFEnT47HqtT/LAomZaU/adefZ3NGW9nKpSb58YqSj/1b9xRJ+VfJlQlLQo3Mc58izqc4x/eU4L3lASzHvKdlz7Okqi0bTUp1ceVQjNbY16drdRYekoI+LiiriEoywwlFxeKxWlcxzZGrOvb03LHHa4ptvFtpYYt+nAfR/p9X9q6qz7ZqNWCeY3+F/on+l6PZvrSfra3Su44wxTTzZRlolCS34yXPpXtTT3mfsTpfc7pP8txFR9G3U02nhzuGOn/AI1zAnhOaiADDYAAAAAATso5H8IyUu+LmjhHNzaNXMi9L0tYb+k5fFj12/1n6AWwRPFj12/1n6DxY9dv9Z+gHm9lzg7XrVTslUzs13KHcDQysorKFxe1VCTlBSuZeTJxaxWC5m17zj3KbHp3etVCdb3NOFTlMKe+2fXcYn86ZiODLgajuU2PTu9aqDcpsend61UPf11HKULc+L1R5ZcDUdymx6d3rVQblNj07vWqg9dRyk3Pi9UeWXA1Hcpsend61UG5TY9O71qoPXUcpNz4vVHllwNR3KbHp3etVBuU2PTu9aqD11HKTc+L1R5ZcaRsScWuevfBWx07lNj07vWqh25P7g6OSYyjk+5vaSnPPko3MvKnmxjnPFb+bGK9xHuLmnFpyiE6xsK7fEmqqYng9KCJ4seu3+s/QeLHrt/rP0IS3dU+Ox6tU/ywKJBfcknLO78v85RcU++fytptb3Okffix67f6z9DMsRGTry5wUesWva6R3ohVe5KNZYVby/aUoywdz+aMk4ve5Gk/cffix67f6z9AZcc1on5BeFvGL36bnTl/HCbTX7pnL4seu3+s/Q+KfckqKwp3l+k5Sk/vP5pSbb3uVtgy45rxOy35FOM1odOvRlndGLqxjOT9G1yqYvkTZy+LHrt/rP0P5LuVU01O9vmmsGncJprmawEExnGS2j+kTxY9dv8AWfoPFj12/wBZ+hhlbBE8WPXb/WfoPFj12/1n6AWwRPFj12/1n6FHJ9j4Phm7bVq4ycs6tPPnpS0Y82j+7A//2Q=="/>
          <p:cNvSpPr>
            <a:spLocks noChangeAspect="1" noChangeArrowheads="1"/>
          </p:cNvSpPr>
          <p:nvPr/>
        </p:nvSpPr>
        <p:spPr bwMode="auto">
          <a:xfrm>
            <a:off x="0" y="-784225"/>
            <a:ext cx="2419350" cy="16383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2" name="Picture 18" descr="http://t1.gstatic.com/images?q=tbn:ANd9GcSzSiQ3oxCr-PjcNvicLXlkea2wFUqNv69TmRu-yaDaz4aCyNhGqz3yFbz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785794"/>
            <a:ext cx="4219826" cy="285752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0" y="0"/>
            <a:ext cx="48862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Kapalina v gravitačním poli Země - pokus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3438" y="571480"/>
            <a:ext cx="4143404" cy="121444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válce uděláme čtyři otvory nad sebou 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Co pozorujeme?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3438" y="1928802"/>
            <a:ext cx="4143404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Voda vytéká ze všech čtyř otvorů kolmo ke stěně válce. </a:t>
            </a:r>
            <a:r>
              <a:rPr lang="cs-CZ" sz="2400" dirty="0" smtClean="0">
                <a:latin typeface="Calibri"/>
                <a:cs typeface="Arial" pitchFamily="34" charset="0"/>
              </a:rPr>
              <a:t>→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tedy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tlačí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nejen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dno válce,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ale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 kolmo na stěny nádoby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7158" y="4000504"/>
            <a:ext cx="5072098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 větší hloubce h je zřejmě tato síla větší – voda stříká dál.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58" y="5072074"/>
            <a:ext cx="4643470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/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Velikost tlakové síly závisí i na hloubce kapaliny.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2" descr="http://amper.ped.muni.cz/~xstibor/pokusy/IMG/cislo52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4071942"/>
            <a:ext cx="2714644" cy="23314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48862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Kapalina v gravitačním poli Země - pokus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1071546"/>
            <a:ext cx="3143272" cy="452431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 dolnímu okraji skleněného  dutého válce přitiskneme destičku. Ve vzduchu by destička od válce odpadla. Přidržíme ji rukou a ponoříme válec s destičkou             do vody. Destička             od válce neodpadne, i když ji nedržíme rukou. Proč?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0760" y="1357298"/>
            <a:ext cx="3143240" cy="489364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Voda působí kolmo na destičku tlakovou silou svisle vzhůru a přidržujeme ji u válce.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→ Kapalina v nádobě působí tlakovou silou kolmo i na plochy ponořené v kapalině.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rot="5400000" flipH="1" flipV="1">
            <a:off x="4331945" y="3630277"/>
            <a:ext cx="767450" cy="1588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Skupina 19"/>
          <p:cNvGrpSpPr/>
          <p:nvPr/>
        </p:nvGrpSpPr>
        <p:grpSpPr>
          <a:xfrm>
            <a:off x="3571868" y="1714488"/>
            <a:ext cx="2286016" cy="3857628"/>
            <a:chOff x="3571868" y="1500174"/>
            <a:chExt cx="2286016" cy="3857628"/>
          </a:xfrm>
        </p:grpSpPr>
        <p:sp>
          <p:nvSpPr>
            <p:cNvPr id="10" name="Obdélník 9"/>
            <p:cNvSpPr/>
            <p:nvPr/>
          </p:nvSpPr>
          <p:spPr>
            <a:xfrm>
              <a:off x="4000496" y="2192103"/>
              <a:ext cx="1428760" cy="285874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000496" y="3535140"/>
              <a:ext cx="1428760" cy="1515705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571868" y="5070040"/>
              <a:ext cx="2286016" cy="287762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429124" y="1500174"/>
              <a:ext cx="500066" cy="251462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357686" y="4014797"/>
              <a:ext cx="642942" cy="61394"/>
            </a:xfrm>
            <a:prstGeom prst="rect">
              <a:avLst/>
            </a:prstGeom>
            <a:solidFill>
              <a:srgbClr val="C0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500562" y="2959553"/>
              <a:ext cx="312906" cy="49596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mtClean="0">
                  <a:solidFill>
                    <a:schemeClr val="accent6">
                      <a:lumMod val="75000"/>
                    </a:schemeClr>
                  </a:solidFill>
                </a:rPr>
                <a:t>F</a:t>
              </a:r>
              <a:endParaRPr lang="cs-CZ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sp>
        <p:nvSpPr>
          <p:cNvPr id="19" name="Obdélník se zakulaceným příčným rohem 18"/>
          <p:cNvSpPr/>
          <p:nvPr/>
        </p:nvSpPr>
        <p:spPr>
          <a:xfrm>
            <a:off x="4429124" y="6357958"/>
            <a:ext cx="914400" cy="9144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92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Tlaková síla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64" y="2071678"/>
            <a:ext cx="4929254" cy="1077218"/>
          </a:xfrm>
          <a:prstGeom prst="rect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Platí: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 = S∙h∙</a:t>
            </a:r>
            <a:r>
              <a:rPr lang="el-GR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596" y="3286124"/>
            <a:ext cx="6988388" cy="3139321"/>
          </a:xfrm>
          <a:prstGeom prst="rect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 – obsah plochy, na kterou působí [m²]</a:t>
            </a:r>
          </a:p>
          <a:p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 – hloubka kapaliny [m]</a:t>
            </a:r>
          </a:p>
          <a:p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l-GR" sz="2800" b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hustota kapaliny [kg/m³]</a:t>
            </a:r>
          </a:p>
          <a:p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g – gravitační zrychlení (g=10N/kg)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 – tlaková síla [N]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642918"/>
            <a:ext cx="8286808" cy="1200329"/>
          </a:xfrm>
          <a:prstGeom prst="rect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důsledku působení gravitační síly Země působí kapalina v nádobě v klidu tlakovou silou kolmo na dno nádoby, na stěny nádoby a na plochy ponořené v kapalině.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0"/>
            <a:ext cx="3929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Hydrostatický paradox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642918"/>
            <a:ext cx="8286808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Vezmeme si několik nádob, které mají stejný obsah dna S, ale jejich tvar je různý. Naplníme je vodou do stejné výšky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Jsou velikosti tlakových sil, kterými působí voda na dna nádob, stejné, nebo různé?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Odpovědi zdůvodni.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158" y="4357694"/>
            <a:ext cx="8358246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Podle vztahu F =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Sh</a:t>
            </a:r>
            <a:r>
              <a:rPr lang="el-GR" sz="2400" b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g musí být tlaková síla </a:t>
            </a: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dno nádoby vždy stejná.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14480" y="5715016"/>
            <a:ext cx="5857916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pl-PL" sz="3600" b="1" cap="sm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čem je tedy paradox?</a:t>
            </a:r>
            <a:endParaRPr lang="pl-PL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2214546" y="4071942"/>
            <a:ext cx="4643470" cy="158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Skupina 24"/>
          <p:cNvGrpSpPr/>
          <p:nvPr/>
        </p:nvGrpSpPr>
        <p:grpSpPr>
          <a:xfrm>
            <a:off x="2143108" y="2643182"/>
            <a:ext cx="4714908" cy="1571636"/>
            <a:chOff x="2143108" y="2643182"/>
            <a:chExt cx="4714908" cy="1571636"/>
          </a:xfrm>
        </p:grpSpPr>
        <p:sp>
          <p:nvSpPr>
            <p:cNvPr id="11" name="Obdélník 10"/>
            <p:cNvSpPr/>
            <p:nvPr/>
          </p:nvSpPr>
          <p:spPr>
            <a:xfrm>
              <a:off x="2428860" y="2643182"/>
              <a:ext cx="4214842" cy="157163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Lichoběžník 12"/>
            <p:cNvSpPr/>
            <p:nvPr/>
          </p:nvSpPr>
          <p:spPr>
            <a:xfrm>
              <a:off x="2571736" y="2857496"/>
              <a:ext cx="928694" cy="1214446"/>
            </a:xfrm>
            <a:prstGeom prst="trapezoid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786182" y="2857496"/>
              <a:ext cx="928694" cy="1200152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Lichoběžník 14"/>
            <p:cNvSpPr/>
            <p:nvPr/>
          </p:nvSpPr>
          <p:spPr>
            <a:xfrm rot="10800000">
              <a:off x="4857752" y="2857496"/>
              <a:ext cx="1500198" cy="1214446"/>
            </a:xfrm>
            <a:prstGeom prst="trapezoid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2214546" y="2857496"/>
              <a:ext cx="4572032" cy="1588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2143108" y="4071942"/>
              <a:ext cx="4714908" cy="1588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3929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Hydrostatický paradox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58" y="2357430"/>
            <a:ext cx="8572560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zúžené nádobě má voda menší hmotnost než v nádobě rovné. Tlaková síla na dno je větší, než je síla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působící na vodu. Naopak v rozšiřující se nádobě má voda větší hmotnost než v rovné. V tomto případě na dno působí menší tlakovou silou, než je síla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působící na vodu.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20" y="4429132"/>
            <a:ext cx="8572560" cy="1692771"/>
          </a:xfrm>
          <a:prstGeom prst="rect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Velikost hydrostatické tlakové síly závisí na hustotě kapaliny, na obsahu dna a na hloubce pod volným povrchem kapaliny.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Nezávisí na tvaru a celkovém objemu kapalného tělesa.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14678" y="6211669"/>
            <a:ext cx="5929322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algn="r"/>
            <a:r>
              <a:rPr lang="cs-CZ" sz="2000" i="1" dirty="0" smtClean="0">
                <a:latin typeface="Arial" pitchFamily="34" charset="0"/>
                <a:cs typeface="Arial" pitchFamily="34" charset="0"/>
              </a:rPr>
              <a:t>Toto paradoxní zjištění udělal pomocí experimentů </a:t>
            </a:r>
          </a:p>
          <a:p>
            <a:pPr algn="r"/>
            <a:r>
              <a:rPr lang="cs-CZ" sz="2000" i="1" dirty="0" smtClean="0">
                <a:latin typeface="Arial" pitchFamily="34" charset="0"/>
                <a:cs typeface="Arial" pitchFamily="34" charset="0"/>
              </a:rPr>
              <a:t>fyzik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B. Pascal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v 17. století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000232" y="642918"/>
            <a:ext cx="4714908" cy="1571636"/>
            <a:chOff x="2143108" y="2643182"/>
            <a:chExt cx="4714908" cy="1571636"/>
          </a:xfrm>
        </p:grpSpPr>
        <p:sp>
          <p:nvSpPr>
            <p:cNvPr id="10" name="Obdélník 9"/>
            <p:cNvSpPr/>
            <p:nvPr/>
          </p:nvSpPr>
          <p:spPr>
            <a:xfrm>
              <a:off x="2428860" y="2643182"/>
              <a:ext cx="4214842" cy="157163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Lichoběžník 10"/>
            <p:cNvSpPr/>
            <p:nvPr/>
          </p:nvSpPr>
          <p:spPr>
            <a:xfrm>
              <a:off x="2571736" y="2857496"/>
              <a:ext cx="928694" cy="1214446"/>
            </a:xfrm>
            <a:prstGeom prst="trapezoid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786182" y="2857496"/>
              <a:ext cx="928694" cy="1200152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Lichoběžník 12"/>
            <p:cNvSpPr/>
            <p:nvPr/>
          </p:nvSpPr>
          <p:spPr>
            <a:xfrm rot="10800000">
              <a:off x="4857752" y="2857496"/>
              <a:ext cx="1500198" cy="1214446"/>
            </a:xfrm>
            <a:prstGeom prst="trapezoid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>
              <a:off x="2214546" y="2857496"/>
              <a:ext cx="4572032" cy="1588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2143108" y="4071942"/>
              <a:ext cx="4714908" cy="1588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3929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Procvičení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42910" y="1714488"/>
            <a:ext cx="250033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071670" y="642918"/>
            <a:ext cx="642942" cy="107157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714348" y="642918"/>
            <a:ext cx="1071570" cy="1071570"/>
          </a:xfrm>
          <a:prstGeom prst="flowChartManualOperation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42910" y="857232"/>
            <a:ext cx="250033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2500298" y="1285860"/>
            <a:ext cx="857256" cy="1588"/>
          </a:xfrm>
          <a:prstGeom prst="straightConnector1">
            <a:avLst/>
          </a:prstGeom>
          <a:ln w="3175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928926" y="107154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1538" y="107154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14546" y="1071546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16535" y="642918"/>
            <a:ext cx="57274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obrázku jsou nakresleny dvě nádoby,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mají stejný obsah dna.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5720" y="2000240"/>
            <a:ext cx="8643998" cy="26776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Jsou hmotnosti vody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 nádobách stejné nebo různé?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Jsou velikosti gravitačních sil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působících na vodu v nádobách stejné, nebo různé?                  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&gt;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Jsou velikosti tlakových sil 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kterými působí voda </a:t>
            </a:r>
          </a:p>
          <a:p>
            <a:pPr marL="457200" indent="-457200"/>
            <a:r>
              <a:rPr lang="cs-CZ" sz="2400" dirty="0" smtClean="0">
                <a:latin typeface="Arial" pitchFamily="34" charset="0"/>
                <a:cs typeface="Arial" pitchFamily="34" charset="0"/>
              </a:rPr>
              <a:t>     na dna nádob, stejné, nebo různé? 			  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dirty="0" smtClean="0">
                <a:latin typeface="Arial" pitchFamily="34" charset="0"/>
                <a:cs typeface="Arial" pitchFamily="34" charset="0"/>
              </a:rPr>
              <a:t>Odpovědi zdůvodni.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715272" y="2428868"/>
            <a:ext cx="10887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ma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&gt;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7643834" y="2357430"/>
            <a:ext cx="1071570" cy="50006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27" name="Šipka doleva 26"/>
          <p:cNvSpPr/>
          <p:nvPr/>
        </p:nvSpPr>
        <p:spPr>
          <a:xfrm>
            <a:off x="7715272" y="3857628"/>
            <a:ext cx="11430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28" name="Šipka doleva 27"/>
          <p:cNvSpPr/>
          <p:nvPr/>
        </p:nvSpPr>
        <p:spPr>
          <a:xfrm>
            <a:off x="7429520" y="3071810"/>
            <a:ext cx="1428760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3929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Procvičení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500042"/>
            <a:ext cx="4857784" cy="26776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Nádoba ve tvaru krychle o objemu 1dm³ je zcela naplněna vodou.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a)Urči hmotnost vody.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b)Urči gravitační sílu působící na vodu v nádobě.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c)Urči tlakovou sílu vody na dno nádoby.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6929454" y="714356"/>
            <a:ext cx="1500198" cy="1428760"/>
          </a:xfrm>
          <a:prstGeom prst="cube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00892" y="1357298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V=1dm³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0892" y="2214554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 = 1dm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29454" y="285728"/>
            <a:ext cx="14253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Nápověda: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3286124"/>
            <a:ext cx="2581156" cy="310854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V=1dm³=0,001m³</a:t>
            </a:r>
          </a:p>
          <a:p>
            <a:r>
              <a:rPr lang="el-GR" sz="2400" u="sng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=1000kg/m³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xkg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m=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x=1000∙0,001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m=1kg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3286124"/>
            <a:ext cx="1511952" cy="310854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m=1kg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=m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x=1∙10</a:t>
            </a:r>
          </a:p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=1ON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2786058"/>
            <a:ext cx="2829621" cy="38472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S=1dm²=0,01m²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h=1dm=0,1m</a:t>
            </a:r>
          </a:p>
          <a:p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=1000kg/m³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 = S∙h∙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∙g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x=0,01∙0,1∙1000∙10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F=1ON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3929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Procvičení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500042"/>
            <a:ext cx="8429684" cy="156966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Poklop ponorky je v hloubce 50m pod hladinou moře. Hustota mořské vody je 1025kg/m³. Jak velkou tlakovou silou působí mořská voda na kovový poklop, který má obsah 60dm²?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2143116"/>
            <a:ext cx="2409634" cy="230832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S=60dm²=0,6m²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h=50m</a:t>
            </a:r>
          </a:p>
          <a:p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=1025kg/m³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71868" y="2500306"/>
            <a:ext cx="3347391" cy="126188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 = S∙h∙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∙g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x=0,6∙50∙1025∙10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F=307500N=307kN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7158" y="4643446"/>
            <a:ext cx="842968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Mořská voda působí na kovový poklop tlakovou silou 307kN.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52984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BOHUNĚK, Jiří; KOLÁŘOVÁ, Růžena.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Fyzika pro 7. ročník základní školy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Olomouc: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Prometheus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, spol. s r.o., 2000, ISBN 80-7196-119-1. </a:t>
                      </a: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MÍČEK, Arnošt; KROUPA, Roman.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Fyzika 2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Brno: Tvořivá škola, 2009, ISBN 80-903397-7-4. </a:t>
                      </a:r>
                    </a:p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BOHUNĚK, Jiří.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Sbírka úloh z fyziky pro žáky základní školy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Praha: Galaxie v Praze, 1993, ISBN 80-85204-21-5. 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amper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 [online]. [cit. 14.8.2012]. Dostupný na WWW: http://amper.ped.muni.cz/~xstibor/pokusy/cislo5.htm-ftu.htm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moodle2.gymcheb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 [online]. [cit.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14.8.2012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]. Dostupný na WWW: http://moodle2.gymcheb.cz/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mod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resource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view.php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?id=32946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Obrázky vlastní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</a:rPr>
                        <a:t> tvorby.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4108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11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112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4B98FF"/>
      </a:accent5>
      <a:accent6>
        <a:srgbClr val="00349E"/>
      </a:accent6>
      <a:hlink>
        <a:srgbClr val="17BBFD"/>
      </a:hlink>
      <a:folHlink>
        <a:srgbClr val="FF79C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446</TotalTime>
  <Words>1106</Words>
  <PresentationFormat>Předvádění na obrazovce (4:3)</PresentationFormat>
  <Paragraphs>170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Kapalina  v gravitačním poli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Kapalina v gravitačním poli ydrostatický tlak h</dc:title>
  <cp:lastModifiedBy>rachotova</cp:lastModifiedBy>
  <cp:revision>49</cp:revision>
  <dcterms:modified xsi:type="dcterms:W3CDTF">2013-06-04T16:20:03Z</dcterms:modified>
</cp:coreProperties>
</file>