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4" r:id="rId11"/>
    <p:sldId id="266" r:id="rId12"/>
    <p:sldId id="265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  <a:srgbClr val="6699FF"/>
    <a:srgbClr val="CCECFF"/>
    <a:srgbClr val="FFFF66"/>
    <a:srgbClr val="FF66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2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4/47/Archimedes_bath.jp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e/e7/Domenico-Fetti_Archimedes_1620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57290" y="3357562"/>
          <a:ext cx="6405563" cy="2481138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Úprkova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VY_32_INOVACE_10B_12_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Archimedův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zákon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10B_Fy 7.roč.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13.5.2013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7.A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/>
                      </a:pP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DUM je určen k výkladu a zápisu dané látky. Získané znalosti si žáci ověří a upevní na závěrečných úlohách.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857356" y="928670"/>
            <a:ext cx="7015830" cy="304698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dirty="0" smtClean="0">
                <a:ln w="10160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Archimédův </a:t>
            </a:r>
          </a:p>
          <a:p>
            <a:pPr algn="r"/>
            <a:r>
              <a:rPr lang="cs-CZ" sz="9600" dirty="0" smtClean="0">
                <a:ln w="10160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zákon</a:t>
            </a:r>
            <a:endParaRPr lang="cs-CZ" sz="9600" dirty="0">
              <a:ln w="10160">
                <a:solidFill>
                  <a:schemeClr val="bg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5720" y="6072206"/>
            <a:ext cx="864399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Doporučuji: http://www.</a:t>
            </a:r>
            <a:r>
              <a:rPr lang="cs-CZ" dirty="0" err="1" smtClean="0"/>
              <a:t>ceskatelevize.cz</a:t>
            </a:r>
            <a:r>
              <a:rPr lang="cs-CZ" dirty="0" smtClean="0"/>
              <a:t>/</a:t>
            </a:r>
            <a:r>
              <a:rPr lang="cs-CZ" dirty="0" err="1" smtClean="0"/>
              <a:t>ivysilani</a:t>
            </a:r>
            <a:r>
              <a:rPr lang="cs-CZ" dirty="0" smtClean="0"/>
              <a:t>/10319921345-rande-s-fyzikou/211563230150012-tlak-v-</a:t>
            </a:r>
            <a:r>
              <a:rPr lang="cs-CZ" dirty="0" err="1" smtClean="0"/>
              <a:t>tekutinach</a:t>
            </a:r>
            <a:r>
              <a:rPr lang="cs-CZ" dirty="0" smtClean="0"/>
              <a:t>-a-</a:t>
            </a:r>
            <a:r>
              <a:rPr lang="cs-CZ" dirty="0" err="1" smtClean="0"/>
              <a:t>archimeduv</a:t>
            </a:r>
            <a:r>
              <a:rPr lang="cs-CZ" dirty="0" smtClean="0"/>
              <a:t>-</a:t>
            </a:r>
            <a:r>
              <a:rPr lang="cs-CZ" dirty="0" err="1" smtClean="0"/>
              <a:t>zakon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12290" name="Picture 2" descr="Soubor:Archimedes bath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2500306"/>
            <a:ext cx="4786346" cy="33823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Soubor:Domenico-Fetti Archimedes 1620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928670"/>
            <a:ext cx="4286250" cy="5715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43438" y="1000108"/>
            <a:ext cx="3929089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err="1" smtClean="0"/>
              <a:t>Archimedes</a:t>
            </a:r>
            <a:r>
              <a:rPr lang="cs-CZ" b="1" dirty="0" smtClean="0"/>
              <a:t> ze Syrakus </a:t>
            </a:r>
          </a:p>
          <a:p>
            <a:endParaRPr lang="cs-CZ" sz="800" b="1" dirty="0" smtClean="0"/>
          </a:p>
          <a:p>
            <a:r>
              <a:rPr lang="cs-CZ" b="1" i="1" dirty="0" smtClean="0"/>
              <a:t>Narozen: </a:t>
            </a:r>
            <a:r>
              <a:rPr lang="cs-CZ" dirty="0" smtClean="0"/>
              <a:t>287 př. n. l.</a:t>
            </a:r>
            <a:br>
              <a:rPr lang="cs-CZ" dirty="0" smtClean="0"/>
            </a:br>
            <a:r>
              <a:rPr lang="cs-CZ" dirty="0" smtClean="0"/>
              <a:t>Syrakusy, Sicílie (Velké Řecko) </a:t>
            </a:r>
          </a:p>
          <a:p>
            <a:r>
              <a:rPr lang="cs-CZ" b="1" i="1" dirty="0" smtClean="0"/>
              <a:t>Zemřel: </a:t>
            </a:r>
            <a:r>
              <a:rPr lang="cs-CZ" dirty="0" smtClean="0"/>
              <a:t>212 př. n. l.</a:t>
            </a:r>
            <a:br>
              <a:rPr lang="cs-CZ" dirty="0" smtClean="0"/>
            </a:br>
            <a:r>
              <a:rPr lang="cs-CZ" dirty="0" smtClean="0"/>
              <a:t>Syrakusy, Sicílie </a:t>
            </a:r>
          </a:p>
          <a:p>
            <a:r>
              <a:rPr lang="cs-CZ" b="1" i="1" dirty="0" smtClean="0"/>
              <a:t>Příčina úmrtí: </a:t>
            </a:r>
            <a:r>
              <a:rPr lang="cs-CZ" dirty="0" smtClean="0"/>
              <a:t>zabit při obraně Syrakus </a:t>
            </a:r>
          </a:p>
          <a:p>
            <a:r>
              <a:rPr lang="cs-CZ" b="1" i="1" dirty="0" smtClean="0"/>
              <a:t>Národnost: </a:t>
            </a:r>
            <a:r>
              <a:rPr lang="cs-CZ" dirty="0" smtClean="0"/>
              <a:t>řecká </a:t>
            </a:r>
          </a:p>
          <a:p>
            <a:r>
              <a:rPr lang="cs-CZ" b="1" i="1" dirty="0" smtClean="0"/>
              <a:t>Obor: </a:t>
            </a:r>
            <a:r>
              <a:rPr lang="cs-CZ" dirty="0" smtClean="0"/>
              <a:t>matematika, fyzika (zvláště mechanika. Známý díky Archimédovu zákonu a dalším pracím v hydrostatice, principu páky, šnekovému čerpadlu atd.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857232"/>
            <a:ext cx="77153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Víme: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 ponořené těleso působí svisle vzhůru vztlaková síla, směřující proti síle gravitační.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Vztlaková síla působící na těleso ponořené do kapaliny závisí na objemu ponořené části tělesa a na hustotě kapaliny.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3000372"/>
            <a:ext cx="66672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Dnešní úkol: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Jakou má vztlaková síla velikost?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5300" name="Picture 4" descr="C:\Documents and Settings\rachotova\Local Settings\Temporary Internet Files\Content.IE5\61WXIA5M\MC9002979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151140">
            <a:off x="315100" y="5328581"/>
            <a:ext cx="1732788" cy="1240841"/>
          </a:xfrm>
          <a:prstGeom prst="rect">
            <a:avLst/>
          </a:prstGeom>
          <a:noFill/>
        </p:spPr>
      </p:pic>
      <p:pic>
        <p:nvPicPr>
          <p:cNvPr id="11" name="Picture 4" descr="C:\Documents and Settings\rachotova\Local Settings\Temporary Internet Files\Content.IE5\61WXIA5M\MC9002979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151140">
            <a:off x="6815956" y="3360388"/>
            <a:ext cx="1732788" cy="1240841"/>
          </a:xfrm>
          <a:prstGeom prst="rect">
            <a:avLst/>
          </a:prstGeom>
          <a:noFill/>
        </p:spPr>
      </p:pic>
      <p:pic>
        <p:nvPicPr>
          <p:cNvPr id="12" name="Picture 4" descr="C:\Documents and Settings\rachotova\Local Settings\Temporary Internet Files\Content.IE5\61WXIA5M\MC9002979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151140">
            <a:off x="5172883" y="3789015"/>
            <a:ext cx="1732788" cy="1240841"/>
          </a:xfrm>
          <a:prstGeom prst="rect">
            <a:avLst/>
          </a:prstGeom>
          <a:noFill/>
        </p:spPr>
      </p:pic>
      <p:pic>
        <p:nvPicPr>
          <p:cNvPr id="13" name="Picture 4" descr="C:\Documents and Settings\rachotova\Local Settings\Temporary Internet Files\Content.IE5\61WXIA5M\MC9002979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151140">
            <a:off x="3529809" y="4360519"/>
            <a:ext cx="1732788" cy="1240841"/>
          </a:xfrm>
          <a:prstGeom prst="rect">
            <a:avLst/>
          </a:prstGeom>
          <a:noFill/>
        </p:spPr>
      </p:pic>
      <p:pic>
        <p:nvPicPr>
          <p:cNvPr id="14" name="Picture 4" descr="C:\Documents and Settings\rachotova\Local Settings\Temporary Internet Files\Content.IE5\61WXIA5M\MC9002979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151140">
            <a:off x="1886735" y="4789147"/>
            <a:ext cx="1732788" cy="1240841"/>
          </a:xfrm>
          <a:prstGeom prst="rect">
            <a:avLst/>
          </a:prstGeom>
          <a:noFill/>
        </p:spPr>
      </p:pic>
      <p:sp>
        <p:nvSpPr>
          <p:cNvPr id="17" name="Zaoblený obdélník 16"/>
          <p:cNvSpPr/>
          <p:nvPr/>
        </p:nvSpPr>
        <p:spPr>
          <a:xfrm>
            <a:off x="642910" y="5943600"/>
            <a:ext cx="1357322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2143108" y="5500702"/>
            <a:ext cx="1357322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714744" y="5214950"/>
            <a:ext cx="1357322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5500694" y="4500570"/>
            <a:ext cx="1357322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7000892" y="4214818"/>
            <a:ext cx="1357322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Skupina 20"/>
          <p:cNvGrpSpPr/>
          <p:nvPr/>
        </p:nvGrpSpPr>
        <p:grpSpPr>
          <a:xfrm>
            <a:off x="3428992" y="0"/>
            <a:ext cx="5500726" cy="3643338"/>
            <a:chOff x="484021" y="1725769"/>
            <a:chExt cx="5805672" cy="3927333"/>
          </a:xfrm>
        </p:grpSpPr>
        <p:sp>
          <p:nvSpPr>
            <p:cNvPr id="4" name="Plechovka 3"/>
            <p:cNvSpPr/>
            <p:nvPr/>
          </p:nvSpPr>
          <p:spPr>
            <a:xfrm>
              <a:off x="2643174" y="2571744"/>
              <a:ext cx="1428760" cy="3000396"/>
            </a:xfrm>
            <a:prstGeom prst="can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Plechovka 4"/>
            <p:cNvSpPr/>
            <p:nvPr/>
          </p:nvSpPr>
          <p:spPr>
            <a:xfrm>
              <a:off x="2643174" y="3214686"/>
              <a:ext cx="1428760" cy="2357454"/>
            </a:xfrm>
            <a:prstGeom prst="can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Plechovka 5"/>
            <p:cNvSpPr/>
            <p:nvPr/>
          </p:nvSpPr>
          <p:spPr>
            <a:xfrm>
              <a:off x="2643174" y="4071942"/>
              <a:ext cx="1428760" cy="1509722"/>
            </a:xfrm>
            <a:prstGeom prst="can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lechovka 6"/>
            <p:cNvSpPr/>
            <p:nvPr/>
          </p:nvSpPr>
          <p:spPr>
            <a:xfrm>
              <a:off x="4857752" y="2643182"/>
              <a:ext cx="1428760" cy="3000396"/>
            </a:xfrm>
            <a:prstGeom prst="can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Plechovka 7"/>
            <p:cNvSpPr/>
            <p:nvPr/>
          </p:nvSpPr>
          <p:spPr>
            <a:xfrm>
              <a:off x="4857752" y="3214686"/>
              <a:ext cx="1428760" cy="2438416"/>
            </a:xfrm>
            <a:prstGeom prst="can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484021" y="2357431"/>
              <a:ext cx="1217627" cy="2401968"/>
              <a:chOff x="484021" y="2357431"/>
              <a:chExt cx="1217627" cy="2401968"/>
            </a:xfrm>
          </p:grpSpPr>
          <p:sp>
            <p:nvSpPr>
              <p:cNvPr id="10" name="Slza 9"/>
              <p:cNvSpPr/>
              <p:nvPr/>
            </p:nvSpPr>
            <p:spPr>
              <a:xfrm rot="18694773">
                <a:off x="562894" y="3620645"/>
                <a:ext cx="1059881" cy="1217627"/>
              </a:xfrm>
              <a:prstGeom prst="teardrop">
                <a:avLst>
                  <a:gd name="adj" fmla="val 128851"/>
                </a:avLst>
              </a:prstGeom>
              <a:blipFill>
                <a:blip r:embed="rId2"/>
                <a:tile tx="0" ty="0" sx="100000" sy="100000" flip="none" algn="tl"/>
              </a:blip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" name="Rovnoramenný trojúhelník 10"/>
              <p:cNvSpPr/>
              <p:nvPr/>
            </p:nvSpPr>
            <p:spPr>
              <a:xfrm rot="10800000">
                <a:off x="785786" y="3071810"/>
                <a:ext cx="357190" cy="414334"/>
              </a:xfrm>
              <a:prstGeom prst="triangle">
                <a:avLst/>
              </a:prstGeom>
              <a:solidFill>
                <a:schemeClr val="bg2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Volný tvar 11"/>
              <p:cNvSpPr/>
              <p:nvPr/>
            </p:nvSpPr>
            <p:spPr>
              <a:xfrm>
                <a:off x="857224" y="2357431"/>
                <a:ext cx="285752" cy="1143008"/>
              </a:xfrm>
              <a:custGeom>
                <a:avLst/>
                <a:gdLst>
                  <a:gd name="connsiteX0" fmla="*/ 42712 w 203361"/>
                  <a:gd name="connsiteY0" fmla="*/ 1073730 h 1148427"/>
                  <a:gd name="connsiteX1" fmla="*/ 107106 w 203361"/>
                  <a:gd name="connsiteY1" fmla="*/ 1086609 h 1148427"/>
                  <a:gd name="connsiteX2" fmla="*/ 145743 w 203361"/>
                  <a:gd name="connsiteY2" fmla="*/ 1099488 h 1148427"/>
                  <a:gd name="connsiteX3" fmla="*/ 132864 w 203361"/>
                  <a:gd name="connsiteY3" fmla="*/ 1022214 h 1148427"/>
                  <a:gd name="connsiteX4" fmla="*/ 4075 w 203361"/>
                  <a:gd name="connsiteY4" fmla="*/ 1047972 h 1148427"/>
                  <a:gd name="connsiteX5" fmla="*/ 16954 w 203361"/>
                  <a:gd name="connsiteY5" fmla="*/ 1099488 h 1148427"/>
                  <a:gd name="connsiteX6" fmla="*/ 107106 w 203361"/>
                  <a:gd name="connsiteY6" fmla="*/ 1047972 h 1148427"/>
                  <a:gd name="connsiteX7" fmla="*/ 55591 w 203361"/>
                  <a:gd name="connsiteY7" fmla="*/ 1035093 h 1148427"/>
                  <a:gd name="connsiteX8" fmla="*/ 55591 w 203361"/>
                  <a:gd name="connsiteY8" fmla="*/ 816152 h 1148427"/>
                  <a:gd name="connsiteX9" fmla="*/ 42712 w 203361"/>
                  <a:gd name="connsiteY9" fmla="*/ 494180 h 1148427"/>
                  <a:gd name="connsiteX10" fmla="*/ 55591 w 203361"/>
                  <a:gd name="connsiteY10" fmla="*/ 120693 h 1148427"/>
                  <a:gd name="connsiteX11" fmla="*/ 55591 w 203361"/>
                  <a:gd name="connsiteY11" fmla="*/ 17662 h 1148427"/>
                  <a:gd name="connsiteX12" fmla="*/ 42712 w 203361"/>
                  <a:gd name="connsiteY12" fmla="*/ 494180 h 1148427"/>
                  <a:gd name="connsiteX13" fmla="*/ 55591 w 203361"/>
                  <a:gd name="connsiteY13" fmla="*/ 970699 h 1148427"/>
                  <a:gd name="connsiteX14" fmla="*/ 107106 w 203361"/>
                  <a:gd name="connsiteY14" fmla="*/ 1060851 h 1148427"/>
                  <a:gd name="connsiteX15" fmla="*/ 42712 w 203361"/>
                  <a:gd name="connsiteY15" fmla="*/ 1073730 h 11484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03361" h="1148427">
                    <a:moveTo>
                      <a:pt x="42712" y="1073730"/>
                    </a:moveTo>
                    <a:cubicBezTo>
                      <a:pt x="92511" y="1148427"/>
                      <a:pt x="40136" y="1097770"/>
                      <a:pt x="107106" y="1086609"/>
                    </a:cubicBezTo>
                    <a:cubicBezTo>
                      <a:pt x="120497" y="1084377"/>
                      <a:pt x="132864" y="1095195"/>
                      <a:pt x="145743" y="1099488"/>
                    </a:cubicBezTo>
                    <a:cubicBezTo>
                      <a:pt x="141450" y="1073730"/>
                      <a:pt x="155008" y="1036054"/>
                      <a:pt x="132864" y="1022214"/>
                    </a:cubicBezTo>
                    <a:cubicBezTo>
                      <a:pt x="112275" y="1009346"/>
                      <a:pt x="34390" y="1037867"/>
                      <a:pt x="4075" y="1047972"/>
                    </a:cubicBezTo>
                    <a:cubicBezTo>
                      <a:pt x="8368" y="1065144"/>
                      <a:pt x="0" y="1094402"/>
                      <a:pt x="16954" y="1099488"/>
                    </a:cubicBezTo>
                    <a:cubicBezTo>
                      <a:pt x="25354" y="1102008"/>
                      <a:pt x="203361" y="1112143"/>
                      <a:pt x="107106" y="1047972"/>
                    </a:cubicBezTo>
                    <a:cubicBezTo>
                      <a:pt x="92379" y="1038154"/>
                      <a:pt x="72763" y="1039386"/>
                      <a:pt x="55591" y="1035093"/>
                    </a:cubicBezTo>
                    <a:cubicBezTo>
                      <a:pt x="83220" y="924578"/>
                      <a:pt x="66114" y="1016081"/>
                      <a:pt x="55591" y="816152"/>
                    </a:cubicBezTo>
                    <a:cubicBezTo>
                      <a:pt x="49946" y="708891"/>
                      <a:pt x="47005" y="601504"/>
                      <a:pt x="42712" y="494180"/>
                    </a:cubicBezTo>
                    <a:cubicBezTo>
                      <a:pt x="47005" y="369684"/>
                      <a:pt x="47820" y="245020"/>
                      <a:pt x="55591" y="120693"/>
                    </a:cubicBezTo>
                    <a:cubicBezTo>
                      <a:pt x="63134" y="0"/>
                      <a:pt x="90898" y="194198"/>
                      <a:pt x="55591" y="17662"/>
                    </a:cubicBezTo>
                    <a:cubicBezTo>
                      <a:pt x="6346" y="263885"/>
                      <a:pt x="30172" y="92904"/>
                      <a:pt x="42712" y="494180"/>
                    </a:cubicBezTo>
                    <a:cubicBezTo>
                      <a:pt x="47675" y="653000"/>
                      <a:pt x="48208" y="811973"/>
                      <a:pt x="55591" y="970699"/>
                    </a:cubicBezTo>
                    <a:cubicBezTo>
                      <a:pt x="59636" y="1057674"/>
                      <a:pt x="49450" y="1041632"/>
                      <a:pt x="107106" y="1060851"/>
                    </a:cubicBezTo>
                    <a:lnTo>
                      <a:pt x="42712" y="1073730"/>
                    </a:lnTo>
                    <a:close/>
                  </a:path>
                </a:pathLst>
              </a:custGeom>
              <a:ln w="317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3" name="Skupina 12"/>
            <p:cNvGrpSpPr/>
            <p:nvPr/>
          </p:nvGrpSpPr>
          <p:grpSpPr>
            <a:xfrm>
              <a:off x="5072066" y="3071810"/>
              <a:ext cx="1217627" cy="2401968"/>
              <a:chOff x="484021" y="2357431"/>
              <a:chExt cx="1217627" cy="2401968"/>
            </a:xfrm>
          </p:grpSpPr>
          <p:sp>
            <p:nvSpPr>
              <p:cNvPr id="14" name="Slza 13"/>
              <p:cNvSpPr/>
              <p:nvPr/>
            </p:nvSpPr>
            <p:spPr>
              <a:xfrm rot="18694773">
                <a:off x="562894" y="3620645"/>
                <a:ext cx="1059881" cy="1217627"/>
              </a:xfrm>
              <a:prstGeom prst="teardrop">
                <a:avLst>
                  <a:gd name="adj" fmla="val 128851"/>
                </a:avLst>
              </a:prstGeom>
              <a:blipFill>
                <a:blip r:embed="rId2"/>
                <a:tile tx="0" ty="0" sx="100000" sy="100000" flip="none" algn="tl"/>
              </a:blip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Rovnoramenný trojúhelník 14"/>
              <p:cNvSpPr/>
              <p:nvPr/>
            </p:nvSpPr>
            <p:spPr>
              <a:xfrm rot="10800000">
                <a:off x="785786" y="3071810"/>
                <a:ext cx="357190" cy="414334"/>
              </a:xfrm>
              <a:prstGeom prst="triangle">
                <a:avLst/>
              </a:prstGeom>
              <a:solidFill>
                <a:schemeClr val="bg2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Volný tvar 15"/>
              <p:cNvSpPr/>
              <p:nvPr/>
            </p:nvSpPr>
            <p:spPr>
              <a:xfrm>
                <a:off x="857224" y="2357431"/>
                <a:ext cx="285752" cy="1143008"/>
              </a:xfrm>
              <a:custGeom>
                <a:avLst/>
                <a:gdLst>
                  <a:gd name="connsiteX0" fmla="*/ 42712 w 203361"/>
                  <a:gd name="connsiteY0" fmla="*/ 1073730 h 1148427"/>
                  <a:gd name="connsiteX1" fmla="*/ 107106 w 203361"/>
                  <a:gd name="connsiteY1" fmla="*/ 1086609 h 1148427"/>
                  <a:gd name="connsiteX2" fmla="*/ 145743 w 203361"/>
                  <a:gd name="connsiteY2" fmla="*/ 1099488 h 1148427"/>
                  <a:gd name="connsiteX3" fmla="*/ 132864 w 203361"/>
                  <a:gd name="connsiteY3" fmla="*/ 1022214 h 1148427"/>
                  <a:gd name="connsiteX4" fmla="*/ 4075 w 203361"/>
                  <a:gd name="connsiteY4" fmla="*/ 1047972 h 1148427"/>
                  <a:gd name="connsiteX5" fmla="*/ 16954 w 203361"/>
                  <a:gd name="connsiteY5" fmla="*/ 1099488 h 1148427"/>
                  <a:gd name="connsiteX6" fmla="*/ 107106 w 203361"/>
                  <a:gd name="connsiteY6" fmla="*/ 1047972 h 1148427"/>
                  <a:gd name="connsiteX7" fmla="*/ 55591 w 203361"/>
                  <a:gd name="connsiteY7" fmla="*/ 1035093 h 1148427"/>
                  <a:gd name="connsiteX8" fmla="*/ 55591 w 203361"/>
                  <a:gd name="connsiteY8" fmla="*/ 816152 h 1148427"/>
                  <a:gd name="connsiteX9" fmla="*/ 42712 w 203361"/>
                  <a:gd name="connsiteY9" fmla="*/ 494180 h 1148427"/>
                  <a:gd name="connsiteX10" fmla="*/ 55591 w 203361"/>
                  <a:gd name="connsiteY10" fmla="*/ 120693 h 1148427"/>
                  <a:gd name="connsiteX11" fmla="*/ 55591 w 203361"/>
                  <a:gd name="connsiteY11" fmla="*/ 17662 h 1148427"/>
                  <a:gd name="connsiteX12" fmla="*/ 42712 w 203361"/>
                  <a:gd name="connsiteY12" fmla="*/ 494180 h 1148427"/>
                  <a:gd name="connsiteX13" fmla="*/ 55591 w 203361"/>
                  <a:gd name="connsiteY13" fmla="*/ 970699 h 1148427"/>
                  <a:gd name="connsiteX14" fmla="*/ 107106 w 203361"/>
                  <a:gd name="connsiteY14" fmla="*/ 1060851 h 1148427"/>
                  <a:gd name="connsiteX15" fmla="*/ 42712 w 203361"/>
                  <a:gd name="connsiteY15" fmla="*/ 1073730 h 11484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203361" h="1148427">
                    <a:moveTo>
                      <a:pt x="42712" y="1073730"/>
                    </a:moveTo>
                    <a:cubicBezTo>
                      <a:pt x="92511" y="1148427"/>
                      <a:pt x="40136" y="1097770"/>
                      <a:pt x="107106" y="1086609"/>
                    </a:cubicBezTo>
                    <a:cubicBezTo>
                      <a:pt x="120497" y="1084377"/>
                      <a:pt x="132864" y="1095195"/>
                      <a:pt x="145743" y="1099488"/>
                    </a:cubicBezTo>
                    <a:cubicBezTo>
                      <a:pt x="141450" y="1073730"/>
                      <a:pt x="155008" y="1036054"/>
                      <a:pt x="132864" y="1022214"/>
                    </a:cubicBezTo>
                    <a:cubicBezTo>
                      <a:pt x="112275" y="1009346"/>
                      <a:pt x="34390" y="1037867"/>
                      <a:pt x="4075" y="1047972"/>
                    </a:cubicBezTo>
                    <a:cubicBezTo>
                      <a:pt x="8368" y="1065144"/>
                      <a:pt x="0" y="1094402"/>
                      <a:pt x="16954" y="1099488"/>
                    </a:cubicBezTo>
                    <a:cubicBezTo>
                      <a:pt x="25354" y="1102008"/>
                      <a:pt x="203361" y="1112143"/>
                      <a:pt x="107106" y="1047972"/>
                    </a:cubicBezTo>
                    <a:cubicBezTo>
                      <a:pt x="92379" y="1038154"/>
                      <a:pt x="72763" y="1039386"/>
                      <a:pt x="55591" y="1035093"/>
                    </a:cubicBezTo>
                    <a:cubicBezTo>
                      <a:pt x="83220" y="924578"/>
                      <a:pt x="66114" y="1016081"/>
                      <a:pt x="55591" y="816152"/>
                    </a:cubicBezTo>
                    <a:cubicBezTo>
                      <a:pt x="49946" y="708891"/>
                      <a:pt x="47005" y="601504"/>
                      <a:pt x="42712" y="494180"/>
                    </a:cubicBezTo>
                    <a:cubicBezTo>
                      <a:pt x="47005" y="369684"/>
                      <a:pt x="47820" y="245020"/>
                      <a:pt x="55591" y="120693"/>
                    </a:cubicBezTo>
                    <a:cubicBezTo>
                      <a:pt x="63134" y="0"/>
                      <a:pt x="90898" y="194198"/>
                      <a:pt x="55591" y="17662"/>
                    </a:cubicBezTo>
                    <a:cubicBezTo>
                      <a:pt x="6346" y="263885"/>
                      <a:pt x="30172" y="92904"/>
                      <a:pt x="42712" y="494180"/>
                    </a:cubicBezTo>
                    <a:cubicBezTo>
                      <a:pt x="47675" y="653000"/>
                      <a:pt x="48208" y="811973"/>
                      <a:pt x="55591" y="970699"/>
                    </a:cubicBezTo>
                    <a:cubicBezTo>
                      <a:pt x="59636" y="1057674"/>
                      <a:pt x="49450" y="1041632"/>
                      <a:pt x="107106" y="1060851"/>
                    </a:cubicBezTo>
                    <a:lnTo>
                      <a:pt x="42712" y="1073730"/>
                    </a:lnTo>
                    <a:close/>
                  </a:path>
                </a:pathLst>
              </a:custGeom>
              <a:ln w="317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7" name="Volný tvar 16"/>
            <p:cNvSpPr/>
            <p:nvPr/>
          </p:nvSpPr>
          <p:spPr>
            <a:xfrm>
              <a:off x="5427678" y="1725769"/>
              <a:ext cx="84480" cy="1378039"/>
            </a:xfrm>
            <a:custGeom>
              <a:avLst/>
              <a:gdLst>
                <a:gd name="connsiteX0" fmla="*/ 84480 w 84480"/>
                <a:gd name="connsiteY0" fmla="*/ 1378039 h 1378039"/>
                <a:gd name="connsiteX1" fmla="*/ 45843 w 84480"/>
                <a:gd name="connsiteY1" fmla="*/ 991673 h 1378039"/>
                <a:gd name="connsiteX2" fmla="*/ 32964 w 84480"/>
                <a:gd name="connsiteY2" fmla="*/ 953037 h 1378039"/>
                <a:gd name="connsiteX3" fmla="*/ 20085 w 84480"/>
                <a:gd name="connsiteY3" fmla="*/ 0 h 1378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4480" h="1378039">
                  <a:moveTo>
                    <a:pt x="84480" y="1378039"/>
                  </a:moveTo>
                  <a:cubicBezTo>
                    <a:pt x="73091" y="1173031"/>
                    <a:pt x="81364" y="1169277"/>
                    <a:pt x="45843" y="991673"/>
                  </a:cubicBezTo>
                  <a:cubicBezTo>
                    <a:pt x="43181" y="978361"/>
                    <a:pt x="37257" y="965916"/>
                    <a:pt x="32964" y="953037"/>
                  </a:cubicBezTo>
                  <a:cubicBezTo>
                    <a:pt x="0" y="524512"/>
                    <a:pt x="20085" y="841585"/>
                    <a:pt x="20085" y="0"/>
                  </a:cubicBezTo>
                </a:path>
              </a:pathLst>
            </a:cu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143240" y="3643314"/>
              <a:ext cx="38985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latin typeface="Arial" pitchFamily="34" charset="0"/>
                  <a:cs typeface="Arial" pitchFamily="34" charset="0"/>
                </a:rPr>
                <a:t>V</a:t>
              </a:r>
              <a:endParaRPr lang="cs-CZ" sz="24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857224" y="3929066"/>
              <a:ext cx="38985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latin typeface="Arial" pitchFamily="34" charset="0"/>
                  <a:cs typeface="Arial" pitchFamily="34" charset="0"/>
                </a:rPr>
                <a:t>V</a:t>
              </a:r>
              <a:endParaRPr lang="cs-CZ" sz="24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5429256" y="4643446"/>
              <a:ext cx="38985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latin typeface="Arial" pitchFamily="34" charset="0"/>
                  <a:cs typeface="Arial" pitchFamily="34" charset="0"/>
                </a:rPr>
                <a:t>V</a:t>
              </a:r>
              <a:endParaRPr lang="cs-CZ" sz="24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0" y="0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Pokus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8564" y="3786190"/>
            <a:ext cx="87154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Vodou naplníme mikrotenový sáček a zavážeme tak, aby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sáčku nebyl vzduch. Změříme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působící na sáček s vodou. Potom sáček zavěšený na siloměru ponořujeme do vody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odměrném válci. 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142844" y="1142984"/>
            <a:ext cx="306205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Potřebujeme: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odměrný válec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mikrotenový sáček 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nit-provázek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siloměr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vodu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4282" y="6215082"/>
            <a:ext cx="7929618" cy="461665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Gravitační síla a vztlaková síla jsou v rovnováze,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g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vz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8564" y="5286388"/>
            <a:ext cx="87154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Siloměr ukazuje stále menší hodnotu.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Je-li sáček zcela ponořen do vody, siloměr ukazuje nulu.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5" grpId="0" animBg="1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642918"/>
            <a:ext cx="87154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→ Na ponořený mikrotenový sáček s vodou působí vztlaková síla stejně velká jako gravitační síla, kterou Země přitahuje vodu v sáčku.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Jak určíme velikost této síly?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0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Pokus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1928802"/>
            <a:ext cx="8715436" cy="830997"/>
          </a:xfrm>
          <a:prstGeom prst="rect">
            <a:avLst/>
          </a:prstGeom>
          <a:solidFill>
            <a:srgbClr val="CCECFF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Sáček při úplném ponoření vytlačí objem vody V – můžeme změřit odměrným válcem.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Hmotnost této vody je?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5720" y="2857496"/>
            <a:ext cx="8715436" cy="461665"/>
          </a:xfrm>
          <a:prstGeom prst="rect">
            <a:avLst/>
          </a:prstGeom>
          <a:solidFill>
            <a:srgbClr val="99CCFF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Hmotnost této vody je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m=V∙</a:t>
            </a:r>
            <a:r>
              <a:rPr lang="el-GR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ρ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kde 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je hustota kapaliny.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5720" y="3429000"/>
            <a:ext cx="8715436" cy="461665"/>
          </a:xfrm>
          <a:prstGeom prst="rect">
            <a:avLst/>
          </a:prstGeom>
          <a:solidFill>
            <a:srgbClr val="CCECFF"/>
          </a:solidFill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Arial" pitchFamily="34" charset="0"/>
                <a:cs typeface="Arial" pitchFamily="34" charset="0"/>
              </a:rPr>
              <a:t>Jak velkou gravitační silou Země na tuto vodu působí?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85720" y="4000504"/>
            <a:ext cx="8715436" cy="830997"/>
          </a:xfrm>
          <a:prstGeom prst="rect">
            <a:avLst/>
          </a:prstGeom>
          <a:solidFill>
            <a:srgbClr val="99CCFF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vodu o hmotnosti m působí Země gravitační silou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g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∙g=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V∙</a:t>
            </a:r>
            <a:r>
              <a:rPr lang="el-GR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ρ</a:t>
            </a:r>
            <a:r>
              <a:rPr lang="cs-CZ" sz="1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∙g.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85720" y="4929198"/>
            <a:ext cx="8715436" cy="523220"/>
          </a:xfrm>
          <a:prstGeom prst="rect">
            <a:avLst/>
          </a:prstGeom>
          <a:solidFill>
            <a:srgbClr val="6699FF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Protože </a:t>
            </a:r>
            <a:r>
              <a:rPr lang="cs-CZ" sz="24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g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=</a:t>
            </a:r>
            <a:r>
              <a:rPr lang="cs-CZ" sz="24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můžeme zapsat: </a:t>
            </a:r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</a:t>
            </a:r>
            <a:r>
              <a:rPr lang="cs-CZ" sz="2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vz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=V∙</a:t>
            </a:r>
            <a:r>
              <a:rPr lang="el-GR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ρ</a:t>
            </a: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∙g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85720" y="5786454"/>
            <a:ext cx="8715436" cy="707886"/>
          </a:xfrm>
          <a:prstGeom prst="rect">
            <a:avLst/>
          </a:prstGeom>
          <a:solidFill>
            <a:srgbClr val="99CCFF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Tento vztah platí i v případě, že je těleso do kapaliny ponořeno jen částečně.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Za objem V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pak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dosazujeme objem ponořené části tělesa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echovka 9"/>
          <p:cNvSpPr/>
          <p:nvPr/>
        </p:nvSpPr>
        <p:spPr>
          <a:xfrm>
            <a:off x="1500166" y="3714752"/>
            <a:ext cx="2000264" cy="2857520"/>
          </a:xfrm>
          <a:prstGeom prst="ca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29209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Archimedův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zákon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1000108"/>
            <a:ext cx="8715436" cy="2585323"/>
          </a:xfrm>
          <a:prstGeom prst="rect">
            <a:avLst/>
          </a:prstGeom>
          <a:solidFill>
            <a:srgbClr val="6699FF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pPr algn="ctr"/>
            <a:endParaRPr lang="cs-CZ" sz="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ARCHIMEDŮV ZÁKON</a:t>
            </a:r>
          </a:p>
          <a:p>
            <a:endParaRPr lang="cs-CZ" sz="1000" i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Vztlaková síla F</a:t>
            </a:r>
            <a:r>
              <a:rPr lang="cs-CZ" sz="1400" b="1" i="1" dirty="0" smtClean="0">
                <a:latin typeface="Arial" pitchFamily="34" charset="0"/>
                <a:cs typeface="Arial" pitchFamily="34" charset="0"/>
              </a:rPr>
              <a:t>VZ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 působící svisle vzhůru na těleso ponořené do kapaliny je stejně velká jako gravitační síla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b="1" i="1" dirty="0" err="1" smtClean="0">
                <a:latin typeface="Arial" pitchFamily="34" charset="0"/>
                <a:cs typeface="Arial" pitchFamily="34" charset="0"/>
              </a:rPr>
              <a:t>g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 působící na kapalné těleso, které má objem shodný </a:t>
            </a:r>
          </a:p>
          <a:p>
            <a:pPr algn="ctr"/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s ponořeným tělesem nebo jeho ponořenou částí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algn="ctr"/>
            <a:endParaRPr lang="cs-CZ" sz="2400" b="1" i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Plechovka 5"/>
          <p:cNvSpPr/>
          <p:nvPr/>
        </p:nvSpPr>
        <p:spPr>
          <a:xfrm>
            <a:off x="1500166" y="4214818"/>
            <a:ext cx="2000264" cy="2357454"/>
          </a:xfrm>
          <a:prstGeom prst="can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4429124" y="4357694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071670" y="5357826"/>
            <a:ext cx="914400" cy="914400"/>
          </a:xfrm>
          <a:prstGeom prst="ellipse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19916889" flipV="1">
            <a:off x="2997000" y="5247011"/>
            <a:ext cx="1480099" cy="88351"/>
          </a:xfrm>
          <a:prstGeom prst="rightArrow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16200000">
            <a:off x="2228143" y="5415667"/>
            <a:ext cx="602746" cy="201312"/>
          </a:xfrm>
          <a:prstGeom prst="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5400000">
            <a:off x="4585597" y="4987039"/>
            <a:ext cx="602746" cy="20131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285984" y="4786322"/>
            <a:ext cx="6030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vz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43438" y="5429264"/>
            <a:ext cx="5148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válný popisek 15"/>
          <p:cNvSpPr/>
          <p:nvPr/>
        </p:nvSpPr>
        <p:spPr>
          <a:xfrm>
            <a:off x="6429388" y="3929066"/>
            <a:ext cx="2357454" cy="2643206"/>
          </a:xfrm>
          <a:prstGeom prst="wedgeEllipseCallout">
            <a:avLst>
              <a:gd name="adj1" fmla="val -94602"/>
              <a:gd name="adj2" fmla="val -14233"/>
            </a:avLst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Těleso </a:t>
            </a:r>
            <a:br>
              <a:rPr lang="cs-CZ" sz="2000" b="1" dirty="0" smtClean="0">
                <a:solidFill>
                  <a:schemeClr val="tx1"/>
                </a:solidFill>
              </a:rPr>
            </a:br>
            <a:r>
              <a:rPr lang="cs-CZ" sz="2000" b="1" dirty="0" smtClean="0">
                <a:solidFill>
                  <a:schemeClr val="tx1"/>
                </a:solidFill>
              </a:rPr>
              <a:t>z kapaliny </a:t>
            </a:r>
            <a:br>
              <a:rPr lang="cs-CZ" sz="2000" b="1" dirty="0" smtClean="0">
                <a:solidFill>
                  <a:schemeClr val="tx1"/>
                </a:solidFill>
              </a:rPr>
            </a:br>
            <a:r>
              <a:rPr lang="cs-CZ" sz="2000" b="1" dirty="0" smtClean="0">
                <a:solidFill>
                  <a:schemeClr val="tx1"/>
                </a:solidFill>
              </a:rPr>
              <a:t>o stejném objemu, jako těleso </a:t>
            </a:r>
            <a:br>
              <a:rPr lang="cs-CZ" sz="2000" b="1" dirty="0" smtClean="0">
                <a:solidFill>
                  <a:schemeClr val="tx1"/>
                </a:solidFill>
              </a:rPr>
            </a:br>
            <a:r>
              <a:rPr lang="cs-CZ" sz="2000" b="1" dirty="0" smtClean="0">
                <a:solidFill>
                  <a:schemeClr val="tx1"/>
                </a:solidFill>
              </a:rPr>
              <a:t>do kapaliny ponořené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57554" y="6000768"/>
            <a:ext cx="1356462" cy="58477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F</a:t>
            </a:r>
            <a:r>
              <a:rPr lang="cs-CZ" sz="2400" b="1" dirty="0" err="1" smtClean="0"/>
              <a:t>vz</a:t>
            </a:r>
            <a:r>
              <a:rPr lang="cs-CZ" sz="3200" b="1" dirty="0" smtClean="0"/>
              <a:t>=</a:t>
            </a:r>
            <a:r>
              <a:rPr lang="cs-CZ" sz="3200" b="1" dirty="0" err="1" smtClean="0"/>
              <a:t>F</a:t>
            </a:r>
            <a:r>
              <a:rPr lang="cs-CZ" sz="2400" b="1" dirty="0" err="1" smtClean="0"/>
              <a:t>g</a:t>
            </a:r>
            <a:endParaRPr lang="cs-CZ" sz="3200" b="1" dirty="0"/>
          </a:p>
        </p:txBody>
      </p:sp>
      <p:sp>
        <p:nvSpPr>
          <p:cNvPr id="18" name="Obdélník 17"/>
          <p:cNvSpPr/>
          <p:nvPr/>
        </p:nvSpPr>
        <p:spPr>
          <a:xfrm>
            <a:off x="714348" y="3643290"/>
            <a:ext cx="8215370" cy="32147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2920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Archimedův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zákon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1071546"/>
            <a:ext cx="4929222" cy="1200329"/>
          </a:xfrm>
          <a:prstGeom prst="rect">
            <a:avLst/>
          </a:prstGeom>
          <a:solidFill>
            <a:srgbClr val="99CCFF"/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Platí:</a:t>
            </a:r>
          </a:p>
          <a:p>
            <a:endParaRPr lang="cs-CZ" sz="800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vz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g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→ </a:t>
            </a:r>
            <a:r>
              <a:rPr lang="cs-CZ" sz="4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</a:t>
            </a:r>
            <a:r>
              <a:rPr lang="cs-CZ" sz="32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vz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= </a:t>
            </a:r>
            <a:r>
              <a:rPr lang="cs-CZ" sz="4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∙</a:t>
            </a:r>
            <a:r>
              <a:rPr lang="el-GR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ρ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∙g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57290" y="3071810"/>
            <a:ext cx="6522940" cy="2554545"/>
          </a:xfrm>
          <a:prstGeom prst="rect">
            <a:avLst/>
          </a:prstGeom>
          <a:solidFill>
            <a:srgbClr val="99CCFF"/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objem ponořené části tělesa [m³]</a:t>
            </a:r>
          </a:p>
          <a:p>
            <a:endParaRPr lang="cs-CZ" sz="1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el-GR" sz="2800" b="1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hustota kapaliny [kg/m³]</a:t>
            </a:r>
          </a:p>
          <a:p>
            <a:endParaRPr lang="cs-CZ" sz="1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g – gravitační zrychlení (g=10N/kg)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Fvz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vztlaková síla [N]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2920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Příklad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857232"/>
            <a:ext cx="87154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Urči velikost vztlakové síly, která působí na těleso o objemu 1dm³ ponořené a)do vody, b)do acetonu.</a:t>
            </a:r>
            <a:endParaRPr lang="cs-CZ" sz="2400" i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282" y="1785926"/>
            <a:ext cx="87154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a)</a:t>
            </a:r>
          </a:p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=1dm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³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=0,001m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³		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Fvz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∙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k∙g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    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l-GR" sz="2400" i="1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k=1000kg/m³		 x =0,001∙1000∙10</a:t>
            </a:r>
          </a:p>
          <a:p>
            <a:r>
              <a:rPr lang="cs-CZ" sz="2400" i="1" u="sng" dirty="0" smtClean="0">
                <a:latin typeface="Arial" pitchFamily="34" charset="0"/>
                <a:cs typeface="Arial" pitchFamily="34" charset="0"/>
              </a:rPr>
              <a:t>g=10N/kg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Fvz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=10N</a:t>
            </a:r>
          </a:p>
          <a:p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Fvz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xN</a:t>
            </a:r>
            <a:endParaRPr lang="cs-CZ" sz="2400" i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3786190"/>
            <a:ext cx="87154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b)</a:t>
            </a:r>
          </a:p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=1dm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³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=0,001m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³		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Fvz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∙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k∙g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    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l-GR" sz="2400" i="1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k=790kg/m³		 	 x =0,001∙790∙10</a:t>
            </a:r>
          </a:p>
          <a:p>
            <a:r>
              <a:rPr lang="cs-CZ" sz="2400" i="1" u="sng" dirty="0" smtClean="0">
                <a:latin typeface="Arial" pitchFamily="34" charset="0"/>
                <a:cs typeface="Arial" pitchFamily="34" charset="0"/>
              </a:rPr>
              <a:t>g=10N/kg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Fvz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=7,9N</a:t>
            </a:r>
          </a:p>
          <a:p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Fvz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xN</a:t>
            </a:r>
            <a:endParaRPr lang="cs-CZ" sz="2400" i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20" y="5786454"/>
            <a:ext cx="87154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Arial" pitchFamily="34" charset="0"/>
                <a:cs typeface="Arial" pitchFamily="34" charset="0"/>
              </a:rPr>
              <a:t>Vztlaková síla působící na těleso ponořené do vody má velikost 10N a na těleso ponořené v acetonu 7,9N.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2920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Příklad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44" y="1071546"/>
            <a:ext cx="87154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Dospělý muž má objem asi 75dm³. Jak velká vztlaková síla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něho působí, ponoří-li se zcela do vody?</a:t>
            </a:r>
            <a:endParaRPr lang="cs-CZ" sz="2400" i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282" y="2428868"/>
            <a:ext cx="871543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=75dm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³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=0,075m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³		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Fvz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∙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k∙g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    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l-GR" sz="2400" i="1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k=1000kg/m³		 x =0,075∙1000∙10</a:t>
            </a:r>
          </a:p>
          <a:p>
            <a:r>
              <a:rPr lang="cs-CZ" sz="2400" i="1" u="sng" dirty="0" smtClean="0">
                <a:latin typeface="Arial" pitchFamily="34" charset="0"/>
                <a:cs typeface="Arial" pitchFamily="34" charset="0"/>
              </a:rPr>
              <a:t>g=10N/kg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Fvz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=750N</a:t>
            </a:r>
          </a:p>
          <a:p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Fvz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xN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4282" y="4286256"/>
            <a:ext cx="87154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dospělého zcela ponořeného muže působí vztlaková síla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 velikosti 750N.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2920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Příklad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44" y="1071546"/>
            <a:ext cx="87154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Tři krychle mají stejný objem 10cm³. Jedna je z mědi, druhá     z hliníku a třetí z olova.</a:t>
            </a:r>
            <a:endParaRPr lang="cs-CZ" sz="2400" i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282" y="2214554"/>
            <a:ext cx="87154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A)Krychle zavěsíme na tři siloměry. Naměříme stejné, nebo různé tahové síly?</a:t>
            </a:r>
            <a:endParaRPr lang="cs-CZ" sz="2400" i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4282" y="3500438"/>
            <a:ext cx="87154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B)Krychle zavěšené na siloměrech ponoříme do vody. naměříme siloměrem stejné, nebo různé tahové síly?</a:t>
            </a:r>
            <a:endParaRPr lang="cs-CZ" sz="2400" i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282" y="4857760"/>
            <a:ext cx="87154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C)Jsou vztlakové síly působící na krychle ponořené do vody stejné, nebo různé?</a:t>
            </a:r>
            <a:endParaRPr lang="cs-CZ" sz="2400" i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036004" y="2786058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Různé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036004" y="4286256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Různé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036004" y="5572140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Stejné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/>
          <p:cNvSpPr/>
          <p:nvPr/>
        </p:nvSpPr>
        <p:spPr>
          <a:xfrm>
            <a:off x="7786710" y="2714620"/>
            <a:ext cx="1357290" cy="64294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13" name="Šipka doleva 12"/>
          <p:cNvSpPr/>
          <p:nvPr/>
        </p:nvSpPr>
        <p:spPr>
          <a:xfrm>
            <a:off x="7786710" y="4214818"/>
            <a:ext cx="1357290" cy="64294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14" name="Šipka doleva 13"/>
          <p:cNvSpPr/>
          <p:nvPr/>
        </p:nvSpPr>
        <p:spPr>
          <a:xfrm>
            <a:off x="7786710" y="5500702"/>
            <a:ext cx="1357290" cy="64294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23397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 něco navíc …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1142984"/>
            <a:ext cx="6316153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Vrána a Archimédův zákon</a:t>
            </a:r>
          </a:p>
          <a:p>
            <a:r>
              <a:rPr lang="cs-CZ" dirty="0" smtClean="0"/>
              <a:t>http://fyzmatik.pise.cz/1260-vrana-a-archimeduv-zakon.html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3276600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latin typeface="+mj-lt"/>
                        </a:rPr>
                        <a:t>BOHUNĚK, Jiří; KOLÁŘOVÁ, Růžena. </a:t>
                      </a:r>
                      <a:r>
                        <a:rPr lang="cs-CZ" sz="1200" b="0" i="1" dirty="0" smtClean="0">
                          <a:latin typeface="+mj-lt"/>
                        </a:rPr>
                        <a:t>Fyzika pro 7. ročník základní školy</a:t>
                      </a:r>
                      <a:r>
                        <a:rPr lang="cs-CZ" sz="1200" b="0" dirty="0" smtClean="0">
                          <a:latin typeface="+mj-lt"/>
                        </a:rPr>
                        <a:t>. Olomouc: </a:t>
                      </a:r>
                      <a:r>
                        <a:rPr lang="cs-CZ" sz="1200" b="0" dirty="0" err="1" smtClean="0">
                          <a:latin typeface="+mj-lt"/>
                        </a:rPr>
                        <a:t>Prometheus</a:t>
                      </a:r>
                      <a:r>
                        <a:rPr lang="cs-CZ" sz="1200" b="0" dirty="0" smtClean="0">
                          <a:latin typeface="+mj-lt"/>
                        </a:rPr>
                        <a:t>, spol. s r.o., 2000, ISBN 80-7196-119-1. </a:t>
                      </a:r>
                    </a:p>
                    <a:p>
                      <a:r>
                        <a:rPr lang="cs-CZ" sz="1200" b="0" dirty="0" smtClean="0">
                          <a:latin typeface="+mj-lt"/>
                        </a:rPr>
                        <a:t>MÍČEK, Arnošt; KROUPA, Roman. </a:t>
                      </a:r>
                      <a:r>
                        <a:rPr lang="cs-CZ" sz="1200" b="0" i="1" dirty="0" smtClean="0">
                          <a:latin typeface="+mj-lt"/>
                        </a:rPr>
                        <a:t>Fyzika 2</a:t>
                      </a:r>
                      <a:r>
                        <a:rPr lang="cs-CZ" sz="1200" b="0" dirty="0" smtClean="0">
                          <a:latin typeface="+mj-lt"/>
                        </a:rPr>
                        <a:t>. Brno: Tvořivá škola, 2009, ISBN 80-903397-7-4. </a:t>
                      </a:r>
                    </a:p>
                    <a:p>
                      <a:r>
                        <a:rPr lang="cs-CZ" sz="1200" b="0" dirty="0" smtClean="0">
                          <a:latin typeface="+mj-lt"/>
                        </a:rPr>
                        <a:t>BOHUNĚK, Jiří. </a:t>
                      </a:r>
                      <a:r>
                        <a:rPr lang="cs-CZ" sz="1200" b="0" i="1" dirty="0" smtClean="0">
                          <a:latin typeface="+mj-lt"/>
                        </a:rPr>
                        <a:t>Sbírka úloh z fyziky pro žáky základní školy</a:t>
                      </a:r>
                      <a:r>
                        <a:rPr lang="cs-CZ" sz="1200" b="0" dirty="0" smtClean="0">
                          <a:latin typeface="+mj-lt"/>
                        </a:rPr>
                        <a:t>. Praha: Galaxie v Praze, 1993, ISBN 80-85204-21-5. </a:t>
                      </a:r>
                      <a:endParaRPr lang="cs-CZ" sz="1200" b="0" dirty="0" smtClean="0">
                        <a:latin typeface="+mj-lt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AUTOR NEUVEDEN a kol.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[cit. 4.6.2013]. Dostupný na WWW: http://cs.wikipedia.org/wiki/Archim%C3%A9d%C3%A9s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AUTOR NEUVEDEN a kol.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[cit. 4.6.2013]. Dostupný na WWW: http://cs.wikipedia.org/wiki/Soubor:Domenico-Fetti_Archimedes_1620.jpg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AUTOR NEUVEDEN a kol.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[cit. 4.6.2013]. Dostupný na WWW: http://cs.wikipedia.org/wiki/Soubor:Archimedes_bath.jpg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Obrázky vlastní tvorby.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brázky jsou použity i z galerie Microsoft office.</a:t>
                      </a:r>
                      <a:r>
                        <a:rPr lang="cs-CZ" sz="1200" b="0" dirty="0" smtClean="0">
                          <a:latin typeface="+mj-lt"/>
                        </a:rPr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4108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9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10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111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112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480</TotalTime>
  <Words>751</Words>
  <PresentationFormat>Předvádění na obrazovce (4:3)</PresentationFormat>
  <Paragraphs>133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rachotova</cp:lastModifiedBy>
  <cp:revision>46</cp:revision>
  <dcterms:modified xsi:type="dcterms:W3CDTF">2013-06-04T18:18:56Z</dcterms:modified>
</cp:coreProperties>
</file>