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9" r:id="rId2"/>
    <p:sldId id="256" r:id="rId3"/>
    <p:sldId id="257" r:id="rId4"/>
    <p:sldId id="263" r:id="rId5"/>
    <p:sldId id="259" r:id="rId6"/>
    <p:sldId id="261" r:id="rId7"/>
    <p:sldId id="262" r:id="rId8"/>
    <p:sldId id="272" r:id="rId9"/>
    <p:sldId id="260" r:id="rId10"/>
    <p:sldId id="271" r:id="rId11"/>
    <p:sldId id="258" r:id="rId12"/>
    <p:sldId id="264" r:id="rId13"/>
    <p:sldId id="265" r:id="rId14"/>
    <p:sldId id="275" r:id="rId15"/>
    <p:sldId id="276" r:id="rId16"/>
    <p:sldId id="266" r:id="rId17"/>
    <p:sldId id="277" r:id="rId18"/>
    <p:sldId id="278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jpeg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gif"/><Relationship Id="rId4" Type="http://schemas.openxmlformats.org/officeDocument/2006/relationships/image" Target="../media/image1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kdf.mff.cuni.cz/vyuka/psp1/lib/exe/fetch.php?cache=cache&amp;media=3_20.jpg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368425" y="2924175"/>
          <a:ext cx="6405563" cy="2367156"/>
        </p:xfrm>
        <a:graphic>
          <a:graphicData uri="http://schemas.openxmlformats.org/drawingml/2006/table">
            <a:tbl>
              <a:tblPr/>
              <a:tblGrid>
                <a:gridCol w="1201738"/>
                <a:gridCol w="114300"/>
                <a:gridCol w="5089525"/>
              </a:tblGrid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školy:.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Základní škola a Mateřská škola, Hradec Králové,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Úprkova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1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Rachotová Markéta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VY_32_INOVACE_10B_9_Těžiště těles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10B_Fy 7.roč.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ověření: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VM ověřen dne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3.12.2012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 7.A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CZ.1.07/1.4.00/21.3215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1400" dirty="0" smtClean="0">
                          <a:solidFill>
                            <a:schemeClr val="bg1"/>
                          </a:solidFill>
                        </a:rPr>
                        <a:t>Prezentace</a:t>
                      </a:r>
                      <a:r>
                        <a:rPr lang="cs-CZ" sz="1400" baseline="0" dirty="0" smtClean="0">
                          <a:solidFill>
                            <a:schemeClr val="bg1"/>
                          </a:solidFill>
                        </a:rPr>
                        <a:t> byla využita k opakování daného učiva.</a:t>
                      </a:r>
                      <a:endParaRPr lang="cs-CZ" sz="1400" dirty="0">
                        <a:solidFill>
                          <a:schemeClr val="bg1"/>
                        </a:solidFill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2084" name="Obrázek 0" descr="Popis: logo E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33363"/>
            <a:ext cx="7904162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5" name="obrázek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59175" y="1909763"/>
            <a:ext cx="215265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86" name="Rectangle 3"/>
          <p:cNvSpPr>
            <a:spLocks noChangeArrowheads="1"/>
          </p:cNvSpPr>
          <p:nvPr/>
        </p:nvSpPr>
        <p:spPr bwMode="auto">
          <a:xfrm>
            <a:off x="1368425" y="2224088"/>
            <a:ext cx="7019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2087" name="Rectangle 4"/>
          <p:cNvSpPr>
            <a:spLocks noChangeArrowheads="1"/>
          </p:cNvSpPr>
          <p:nvPr/>
        </p:nvSpPr>
        <p:spPr bwMode="auto">
          <a:xfrm>
            <a:off x="755650" y="1268413"/>
            <a:ext cx="77597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 smtClean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 smtClean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</a:p>
          <a:p>
            <a:pPr algn="ctr" eaLnBrk="0" hangingPunct="0"/>
            <a:r>
              <a:rPr lang="cs-CZ" sz="1400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 smtClean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 smtClean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 smtClean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 smtClean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 smtClean="0">
              <a:solidFill>
                <a:schemeClr val="bg1"/>
              </a:solidFill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 dirty="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088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lum bright="-15000" contrast="58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939480" y="0"/>
            <a:ext cx="420452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r"/>
            <a:r>
              <a:rPr lang="cs-CZ" sz="7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TĚŽIŠTĚ</a:t>
            </a:r>
          </a:p>
          <a:p>
            <a:pPr algn="r"/>
            <a:r>
              <a:rPr lang="cs-CZ" sz="7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TĚLES</a:t>
            </a:r>
            <a:endParaRPr lang="cs-CZ" sz="7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1030" name="Picture 6" descr="C:\Documents and Settings\rachotova\Local Settings\Temporary Internet Files\Content.IE5\ABZX8RPH\MC90043441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714348" y="2571744"/>
            <a:ext cx="6655501" cy="3786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0034" y="428604"/>
            <a:ext cx="54633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 označuje pojem těžiště těles?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357554" y="1142984"/>
            <a:ext cx="48830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Kde nalezneme těžiště těles?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5" name="Picture 7" descr="C:\Documents and Settings\rachotova\Local Settings\Temporary Internet Files\Content.IE5\DGC6USFP\MC90042595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5500702"/>
            <a:ext cx="828670" cy="997473"/>
          </a:xfrm>
          <a:prstGeom prst="rect">
            <a:avLst/>
          </a:prstGeom>
          <a:noFill/>
        </p:spPr>
      </p:pic>
      <p:grpSp>
        <p:nvGrpSpPr>
          <p:cNvPr id="17" name="Skupina 16"/>
          <p:cNvGrpSpPr/>
          <p:nvPr/>
        </p:nvGrpSpPr>
        <p:grpSpPr>
          <a:xfrm>
            <a:off x="714348" y="1428736"/>
            <a:ext cx="7915775" cy="5072098"/>
            <a:chOff x="714348" y="1428736"/>
            <a:chExt cx="7915775" cy="5072098"/>
          </a:xfrm>
        </p:grpSpPr>
        <p:sp>
          <p:nvSpPr>
            <p:cNvPr id="4" name="Krychle 3"/>
            <p:cNvSpPr/>
            <p:nvPr/>
          </p:nvSpPr>
          <p:spPr>
            <a:xfrm>
              <a:off x="4857752" y="1928802"/>
              <a:ext cx="1216152" cy="1216152"/>
            </a:xfrm>
            <a:prstGeom prst="cube">
              <a:avLst/>
            </a:prstGeom>
            <a:blipFill>
              <a:blip r:embed="rId3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Pravoúhlý trojúhelník 4"/>
            <p:cNvSpPr/>
            <p:nvPr/>
          </p:nvSpPr>
          <p:spPr>
            <a:xfrm>
              <a:off x="2500298" y="3214686"/>
              <a:ext cx="1214446" cy="1428760"/>
            </a:xfrm>
            <a:prstGeom prst="rtTriangle">
              <a:avLst/>
            </a:prstGeom>
            <a:blipFill>
              <a:blip r:embed="rId4"/>
              <a:tile tx="0" ty="0" sx="100000" sy="100000" flip="none" algn="tl"/>
            </a:blip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Elipsa 5"/>
            <p:cNvSpPr/>
            <p:nvPr/>
          </p:nvSpPr>
          <p:spPr>
            <a:xfrm>
              <a:off x="7000892" y="2071678"/>
              <a:ext cx="914400" cy="914400"/>
            </a:xfrm>
            <a:prstGeom prst="ellipse">
              <a:avLst/>
            </a:prstGeom>
            <a:gradFill flip="none" rotWithShape="1">
              <a:gsLst>
                <a:gs pos="0">
                  <a:schemeClr val="accent2">
                    <a:lumMod val="60000"/>
                    <a:lumOff val="40000"/>
                    <a:shade val="30000"/>
                    <a:satMod val="115000"/>
                  </a:schemeClr>
                </a:gs>
                <a:gs pos="50000">
                  <a:schemeClr val="accent2">
                    <a:lumMod val="60000"/>
                    <a:lumOff val="40000"/>
                    <a:shade val="67500"/>
                    <a:satMod val="115000"/>
                  </a:schemeClr>
                </a:gs>
                <a:gs pos="100000">
                  <a:schemeClr val="accent2">
                    <a:lumMod val="60000"/>
                    <a:lumOff val="40000"/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Zaoblený obdélník 6"/>
            <p:cNvSpPr/>
            <p:nvPr/>
          </p:nvSpPr>
          <p:spPr>
            <a:xfrm>
              <a:off x="1285852" y="1428736"/>
              <a:ext cx="914400" cy="914400"/>
            </a:xfrm>
            <a:prstGeom prst="roundRect">
              <a:avLst/>
            </a:prstGeom>
            <a:blipFill>
              <a:blip r:embed="rId5"/>
              <a:tile tx="0" ty="0" sx="100000" sy="100000" flip="none" algn="tl"/>
            </a:blip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Kříž 7"/>
            <p:cNvSpPr/>
            <p:nvPr/>
          </p:nvSpPr>
          <p:spPr>
            <a:xfrm>
              <a:off x="4286248" y="3786190"/>
              <a:ext cx="914400" cy="914400"/>
            </a:xfrm>
            <a:prstGeom prst="plus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Vývojový diagram: magnetický disk 8"/>
            <p:cNvSpPr/>
            <p:nvPr/>
          </p:nvSpPr>
          <p:spPr>
            <a:xfrm>
              <a:off x="4643438" y="5214950"/>
              <a:ext cx="785818" cy="1285884"/>
            </a:xfrm>
            <a:prstGeom prst="flowChartMagneticDisk">
              <a:avLst/>
            </a:prstGeom>
            <a:blipFill>
              <a:blip r:embed="rId6"/>
              <a:tile tx="0" ty="0" sx="100000" sy="100000" flip="none" algn="tl"/>
            </a:blip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Výbuch 2 9"/>
            <p:cNvSpPr/>
            <p:nvPr/>
          </p:nvSpPr>
          <p:spPr>
            <a:xfrm>
              <a:off x="5786446" y="4286256"/>
              <a:ext cx="914400" cy="914400"/>
            </a:xfrm>
            <a:prstGeom prst="irregularSeal2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051" name="Picture 3" descr="C:\Documents and Settings\rachotova\Local Settings\Temporary Internet Files\Content.IE5\ABZX8RPH\MC900298759[1].wmf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2857488" y="5286388"/>
              <a:ext cx="855650" cy="1086714"/>
            </a:xfrm>
            <a:prstGeom prst="rect">
              <a:avLst/>
            </a:prstGeom>
            <a:noFill/>
          </p:spPr>
        </p:pic>
        <p:pic>
          <p:nvPicPr>
            <p:cNvPr id="2052" name="Picture 4" descr="C:\Documents and Settings\rachotova\Local Settings\Temporary Internet Files\Content.IE5\DGC6USFP\MC900391304[1].wmf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7143768" y="3643314"/>
              <a:ext cx="1486355" cy="1573788"/>
            </a:xfrm>
            <a:prstGeom prst="rect">
              <a:avLst/>
            </a:prstGeom>
            <a:noFill/>
          </p:spPr>
        </p:pic>
        <p:pic>
          <p:nvPicPr>
            <p:cNvPr id="2053" name="Picture 5" descr="C:\Documents and Settings\rachotova\Local Settings\Temporary Internet Files\Content.IE5\RWF5BG08\MC900312174[1].wmf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785786" y="4857760"/>
              <a:ext cx="1321525" cy="1361652"/>
            </a:xfrm>
            <a:prstGeom prst="rect">
              <a:avLst/>
            </a:prstGeom>
            <a:noFill/>
          </p:spPr>
        </p:pic>
        <p:pic>
          <p:nvPicPr>
            <p:cNvPr id="2054" name="Picture 6" descr="C:\Documents and Settings\rachotova\Local Settings\Temporary Internet Files\Content.IE5\RWF5BG08\MC900441708[1].png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3071802" y="2214554"/>
              <a:ext cx="1142976" cy="1142976"/>
            </a:xfrm>
            <a:prstGeom prst="rect">
              <a:avLst/>
            </a:prstGeom>
            <a:noFill/>
          </p:spPr>
        </p:pic>
        <p:pic>
          <p:nvPicPr>
            <p:cNvPr id="14338" name="Picture 2" descr="C:\Documents and Settings\rachotova\Local Settings\Temporary Internet Files\Content.IE5\DGC6USFP\MP900411765[1]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714348" y="3023203"/>
              <a:ext cx="955465" cy="126082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85720" y="214290"/>
            <a:ext cx="8137164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Určení polohy těžiště:</a:t>
            </a:r>
          </a:p>
          <a:p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Postupně zavěšujeme těleso za jeho různé body. </a:t>
            </a:r>
          </a:p>
          <a:p>
            <a:endParaRPr lang="cs-CZ" sz="1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 každém zavěšení si zakreslíme svislou těžnici.</a:t>
            </a:r>
          </a:p>
          <a:p>
            <a:endParaRPr lang="cs-CZ" sz="1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Těžiště leží na průsečíku zakreslených těžnic.</a:t>
            </a:r>
            <a:endParaRPr lang="cs-CZ" sz="1000" dirty="0" smtClean="0">
              <a:latin typeface="Arial" pitchFamily="34" charset="0"/>
              <a:cs typeface="Arial" pitchFamily="34" charset="0"/>
            </a:endParaRPr>
          </a:p>
          <a:p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928794" y="6143644"/>
            <a:ext cx="70024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(Doporučuji provést alespoň tři zavěšení.)</a:t>
            </a:r>
          </a:p>
        </p:txBody>
      </p:sp>
      <p:pic>
        <p:nvPicPr>
          <p:cNvPr id="16386" name="Picture 2" descr="http://files.mat-fyz.webnode.cz/200000070-272c728263/Obr%C3%A1zek4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3000372"/>
            <a:ext cx="3929090" cy="2473224"/>
          </a:xfrm>
          <a:prstGeom prst="rect">
            <a:avLst/>
          </a:prstGeom>
          <a:solidFill>
            <a:schemeClr val="tx1"/>
          </a:solidFill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214290"/>
            <a:ext cx="75680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Těžiště je působiště gravitační síly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Fg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,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kterou na těleso působí gravitační pole Země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7158" y="1214422"/>
            <a:ext cx="41955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Značíme jej písmenem T.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57158" y="1857364"/>
            <a:ext cx="60821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Každé těleso má právě jedno těžiště.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785786" y="3357562"/>
            <a:ext cx="1857388" cy="1928826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6786578" y="3214686"/>
            <a:ext cx="2000264" cy="2071702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Kříž 7"/>
          <p:cNvSpPr/>
          <p:nvPr/>
        </p:nvSpPr>
        <p:spPr>
          <a:xfrm>
            <a:off x="3786182" y="3143248"/>
            <a:ext cx="2000264" cy="2071702"/>
          </a:xfrm>
          <a:prstGeom prst="pl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6200000" flipH="1">
            <a:off x="535753" y="3178967"/>
            <a:ext cx="2286016" cy="2214578"/>
          </a:xfrm>
          <a:prstGeom prst="line">
            <a:avLst/>
          </a:prstGeom>
          <a:ln w="508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rot="5400000" flipH="1" flipV="1">
            <a:off x="392877" y="2607463"/>
            <a:ext cx="3071834" cy="3000396"/>
          </a:xfrm>
          <a:prstGeom prst="line">
            <a:avLst/>
          </a:prstGeom>
          <a:ln w="508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 rot="16200000" flipV="1">
            <a:off x="3178959" y="4250537"/>
            <a:ext cx="3286148" cy="71438"/>
          </a:xfrm>
          <a:prstGeom prst="line">
            <a:avLst/>
          </a:prstGeom>
          <a:ln w="508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3286116" y="4286256"/>
            <a:ext cx="2786082" cy="1588"/>
          </a:xfrm>
          <a:prstGeom prst="line">
            <a:avLst/>
          </a:prstGeom>
          <a:ln w="508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6357918" y="4286256"/>
            <a:ext cx="2786082" cy="1588"/>
          </a:xfrm>
          <a:prstGeom prst="line">
            <a:avLst/>
          </a:prstGeom>
          <a:ln w="508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 rot="5400000">
            <a:off x="6429388" y="4286256"/>
            <a:ext cx="2714644" cy="1588"/>
          </a:xfrm>
          <a:prstGeom prst="line">
            <a:avLst/>
          </a:prstGeom>
          <a:ln w="508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1714480" y="4714884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lang="cs-CZ" sz="16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g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4786314" y="4572008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lang="cs-CZ" sz="16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g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786710" y="4572008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lang="cs-CZ" sz="16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g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7429520" y="3857628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T</a:t>
            </a:r>
            <a:endParaRPr lang="cs-CZ" sz="24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1500166" y="3857628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4500562" y="3857628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40" name="Přímá spojovací šipka 39"/>
          <p:cNvCxnSpPr/>
          <p:nvPr/>
        </p:nvCxnSpPr>
        <p:spPr>
          <a:xfrm rot="5400000">
            <a:off x="1121551" y="4950623"/>
            <a:ext cx="1200152" cy="14294"/>
          </a:xfrm>
          <a:prstGeom prst="straightConnector1">
            <a:avLst/>
          </a:prstGeom>
          <a:ln w="50800">
            <a:solidFill>
              <a:schemeClr val="bg1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šipka 42"/>
          <p:cNvCxnSpPr/>
          <p:nvPr/>
        </p:nvCxnSpPr>
        <p:spPr>
          <a:xfrm rot="5400000">
            <a:off x="7193781" y="4879185"/>
            <a:ext cx="1200152" cy="14294"/>
          </a:xfrm>
          <a:prstGeom prst="straightConnector1">
            <a:avLst/>
          </a:prstGeom>
          <a:ln w="50800">
            <a:solidFill>
              <a:schemeClr val="bg1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šipka 43"/>
          <p:cNvCxnSpPr/>
          <p:nvPr/>
        </p:nvCxnSpPr>
        <p:spPr>
          <a:xfrm rot="5400000">
            <a:off x="4279101" y="4850613"/>
            <a:ext cx="1143008" cy="14294"/>
          </a:xfrm>
          <a:prstGeom prst="straightConnector1">
            <a:avLst/>
          </a:prstGeom>
          <a:ln w="50800">
            <a:solidFill>
              <a:schemeClr val="bg1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 animBg="1"/>
      <p:bldP spid="7" grpId="0" animBg="1"/>
      <p:bldP spid="8" grpId="0" animBg="1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500034" y="2571744"/>
            <a:ext cx="4929222" cy="35719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337" name="Picture 1" descr="C:\Documents and Settings\rachotova\Local Settings\Temporary Internet Files\Content.IE5\ABZX8RPH\MC90038424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7" y="2928934"/>
            <a:ext cx="2128017" cy="214314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85720" y="214290"/>
            <a:ext cx="786305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Tělesa stejnorodá se středem souměrnosti mají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těžiště T v tomto středu. Takovými tělesy jsou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např. kostka, koule, válec.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Často jejich těžiště leží mimo vlastní těleso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(např. prsten, obruč, podkova, …).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Elipsa 5"/>
          <p:cNvSpPr/>
          <p:nvPr/>
        </p:nvSpPr>
        <p:spPr>
          <a:xfrm>
            <a:off x="6786578" y="4500570"/>
            <a:ext cx="71438" cy="14287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857224" y="2928934"/>
            <a:ext cx="3786214" cy="21431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ovací šipka 10"/>
          <p:cNvCxnSpPr/>
          <p:nvPr/>
        </p:nvCxnSpPr>
        <p:spPr>
          <a:xfrm rot="5400000" flipH="1" flipV="1">
            <a:off x="465109" y="3821115"/>
            <a:ext cx="1642280" cy="794"/>
          </a:xfrm>
          <a:prstGeom prst="straightConnector1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rot="5400000" flipH="1" flipV="1">
            <a:off x="1822034" y="3678636"/>
            <a:ext cx="1214446" cy="794"/>
          </a:xfrm>
          <a:prstGeom prst="straightConnector1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rot="5400000" flipH="1" flipV="1">
            <a:off x="2679687" y="3892553"/>
            <a:ext cx="1642280" cy="794"/>
          </a:xfrm>
          <a:prstGeom prst="straightConnector1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rot="5400000" flipH="1" flipV="1">
            <a:off x="3608381" y="3892553"/>
            <a:ext cx="1642280" cy="794"/>
          </a:xfrm>
          <a:prstGeom prst="straightConnector1">
            <a:avLst/>
          </a:prstGeom>
          <a:ln w="25400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bdélník 18"/>
          <p:cNvSpPr/>
          <p:nvPr/>
        </p:nvSpPr>
        <p:spPr>
          <a:xfrm rot="2646939">
            <a:off x="930721" y="4788380"/>
            <a:ext cx="700086" cy="70008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21" name="Přímá spojovací čára 20"/>
          <p:cNvCxnSpPr/>
          <p:nvPr/>
        </p:nvCxnSpPr>
        <p:spPr>
          <a:xfrm rot="5400000">
            <a:off x="785786" y="5143512"/>
            <a:ext cx="1000132" cy="1588"/>
          </a:xfrm>
          <a:prstGeom prst="line">
            <a:avLst/>
          </a:prstGeom>
          <a:ln w="1905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785786" y="5143512"/>
            <a:ext cx="1000132" cy="1588"/>
          </a:xfrm>
          <a:prstGeom prst="line">
            <a:avLst/>
          </a:prstGeom>
          <a:ln w="1905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Elipsa 25"/>
          <p:cNvSpPr/>
          <p:nvPr/>
        </p:nvSpPr>
        <p:spPr>
          <a:xfrm>
            <a:off x="2000232" y="4286256"/>
            <a:ext cx="914400" cy="9144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8" name="Přímá spojovací čára 27"/>
          <p:cNvCxnSpPr>
            <a:endCxn id="26" idx="4"/>
          </p:cNvCxnSpPr>
          <p:nvPr/>
        </p:nvCxnSpPr>
        <p:spPr>
          <a:xfrm rot="16200000" flipH="1">
            <a:off x="1986740" y="4729964"/>
            <a:ext cx="914400" cy="26984"/>
          </a:xfrm>
          <a:prstGeom prst="line">
            <a:avLst/>
          </a:prstGeom>
          <a:ln w="1905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>
            <a:stCxn id="26" idx="2"/>
            <a:endCxn id="26" idx="6"/>
          </p:cNvCxnSpPr>
          <p:nvPr/>
        </p:nvCxnSpPr>
        <p:spPr>
          <a:xfrm rot="10800000" flipH="1">
            <a:off x="2000232" y="4743456"/>
            <a:ext cx="914400" cy="1588"/>
          </a:xfrm>
          <a:prstGeom prst="line">
            <a:avLst/>
          </a:prstGeom>
          <a:ln w="1905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Vývojový diagram: magnetický disk 32"/>
          <p:cNvSpPr/>
          <p:nvPr/>
        </p:nvSpPr>
        <p:spPr>
          <a:xfrm rot="20278388">
            <a:off x="4117257" y="4730404"/>
            <a:ext cx="593195" cy="665214"/>
          </a:xfrm>
          <a:prstGeom prst="flowChartMagneticDisk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4" name="Přímá spojovací čára 33"/>
          <p:cNvCxnSpPr/>
          <p:nvPr/>
        </p:nvCxnSpPr>
        <p:spPr>
          <a:xfrm rot="5400000">
            <a:off x="4037009" y="5179231"/>
            <a:ext cx="785024" cy="794"/>
          </a:xfrm>
          <a:prstGeom prst="line">
            <a:avLst/>
          </a:prstGeom>
          <a:ln w="1905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/>
          <p:nvPr/>
        </p:nvCxnSpPr>
        <p:spPr>
          <a:xfrm rot="16200000" flipH="1">
            <a:off x="4036215" y="4893479"/>
            <a:ext cx="785818" cy="428628"/>
          </a:xfrm>
          <a:prstGeom prst="line">
            <a:avLst/>
          </a:prstGeom>
          <a:ln w="1905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Krychle 40"/>
          <p:cNvSpPr/>
          <p:nvPr/>
        </p:nvSpPr>
        <p:spPr>
          <a:xfrm rot="20043021">
            <a:off x="3249783" y="4777478"/>
            <a:ext cx="500066" cy="928694"/>
          </a:xfrm>
          <a:prstGeom prst="cub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2" name="Přímá spojovací čára 41"/>
          <p:cNvCxnSpPr/>
          <p:nvPr/>
        </p:nvCxnSpPr>
        <p:spPr>
          <a:xfrm rot="5400000">
            <a:off x="3036083" y="5250669"/>
            <a:ext cx="928694" cy="1588"/>
          </a:xfrm>
          <a:prstGeom prst="line">
            <a:avLst/>
          </a:prstGeom>
          <a:ln w="1905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 rot="16200000" flipH="1">
            <a:off x="3107521" y="4893479"/>
            <a:ext cx="714380" cy="642942"/>
          </a:xfrm>
          <a:prstGeom prst="line">
            <a:avLst/>
          </a:prstGeom>
          <a:ln w="1905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ovéPole 49"/>
          <p:cNvSpPr txBox="1"/>
          <p:nvPr/>
        </p:nvSpPr>
        <p:spPr>
          <a:xfrm>
            <a:off x="4143372" y="5000636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6500826" y="457200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T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3214678" y="5143512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2143108" y="4714884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00100" y="5143512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T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214290"/>
            <a:ext cx="870142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Těžiště nestejnorodých a nepravidelných těles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určujeme výpočtem nebo experimentálně .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Vývojový diagram: děrná páska 8"/>
          <p:cNvSpPr/>
          <p:nvPr/>
        </p:nvSpPr>
        <p:spPr>
          <a:xfrm>
            <a:off x="5857884" y="4572008"/>
            <a:ext cx="2628912" cy="1876242"/>
          </a:xfrm>
          <a:prstGeom prst="flowChartPunchedTap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0" name="Skupina 9"/>
          <p:cNvGrpSpPr/>
          <p:nvPr/>
        </p:nvGrpSpPr>
        <p:grpSpPr>
          <a:xfrm>
            <a:off x="571472" y="1714488"/>
            <a:ext cx="7858180" cy="4714908"/>
            <a:chOff x="571472" y="1714488"/>
            <a:chExt cx="7858180" cy="4714908"/>
          </a:xfrm>
        </p:grpSpPr>
        <p:pic>
          <p:nvPicPr>
            <p:cNvPr id="9218" name="Picture 2" descr="C:\Program Files\Microsoft Office\MEDIA\CAGCAT10\j0216858.wm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00100" y="2071678"/>
              <a:ext cx="2485121" cy="1134350"/>
            </a:xfrm>
            <a:prstGeom prst="rect">
              <a:avLst/>
            </a:prstGeom>
            <a:noFill/>
          </p:spPr>
        </p:pic>
        <p:pic>
          <p:nvPicPr>
            <p:cNvPr id="9220" name="Picture 4" descr="C:\Documents and Settings\rachotova\Local Settings\Temporary Internet Files\Content.IE5\61WXIA5M\MC900352103[1].wmf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929190" y="2428868"/>
              <a:ext cx="1932082" cy="1928826"/>
            </a:xfrm>
            <a:prstGeom prst="rect">
              <a:avLst/>
            </a:prstGeom>
            <a:noFill/>
          </p:spPr>
        </p:pic>
        <p:sp>
          <p:nvSpPr>
            <p:cNvPr id="7" name="Blesk 6"/>
            <p:cNvSpPr/>
            <p:nvPr/>
          </p:nvSpPr>
          <p:spPr>
            <a:xfrm flipH="1">
              <a:off x="3357554" y="1714488"/>
              <a:ext cx="1571636" cy="3071834"/>
            </a:xfrm>
            <a:prstGeom prst="lightningBol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Popisek se šipkou doprava 7"/>
            <p:cNvSpPr/>
            <p:nvPr/>
          </p:nvSpPr>
          <p:spPr>
            <a:xfrm>
              <a:off x="7000892" y="1857364"/>
              <a:ext cx="1428760" cy="1357322"/>
            </a:xfrm>
            <a:prstGeom prst="rightArrowCallout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9221" name="Picture 5" descr="C:\Documents and Settings\rachotova\Local Settings\Temporary Internet Files\Content.IE5\ABZX8RPH\MC900286412[1].wmf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000364" y="5214950"/>
              <a:ext cx="2523771" cy="1214446"/>
            </a:xfrm>
            <a:prstGeom prst="rect">
              <a:avLst/>
            </a:prstGeom>
            <a:noFill/>
          </p:spPr>
        </p:pic>
        <p:pic>
          <p:nvPicPr>
            <p:cNvPr id="9223" name="Picture 7" descr="C:\Documents and Settings\rachotova\Local Settings\Temporary Internet Files\Content.IE5\ABZX8RPH\MM900395768[1].gif"/>
            <p:cNvPicPr>
              <a:picLocks noChangeAspect="1" noChangeArrowheads="1" noCrop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1472" y="4214818"/>
              <a:ext cx="2214578" cy="2214578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214290"/>
            <a:ext cx="894347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Tělesa zavěšená nad těžištěm nebo v těžišti zůstávají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 klidu. Rovněž tělesa podepřená přesně pod těžištěm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nebo v těžišti zůstávají v klidu.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http://www.vedanasbavi.cz/obrazky/13637271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1" y="2143116"/>
            <a:ext cx="4887930" cy="1538287"/>
          </a:xfrm>
          <a:prstGeom prst="rect">
            <a:avLst/>
          </a:prstGeom>
          <a:noFill/>
        </p:spPr>
      </p:pic>
      <p:pic>
        <p:nvPicPr>
          <p:cNvPr id="1029" name="Picture 5" descr="C:\Documents and Settings\rachotova\Local Settings\Temporary Internet Files\Content.IE5\61WXIA5M\MC900286422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4071942"/>
            <a:ext cx="1425550" cy="1839773"/>
          </a:xfrm>
          <a:prstGeom prst="rect">
            <a:avLst/>
          </a:prstGeom>
          <a:noFill/>
        </p:spPr>
      </p:pic>
      <p:pic>
        <p:nvPicPr>
          <p:cNvPr id="1030" name="Picture 6" descr="C:\Documents and Settings\rachotova\Local Settings\Temporary Internet Files\Content.IE5\DGC6USFP\MC900290276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40" y="4143380"/>
            <a:ext cx="2171409" cy="1928826"/>
          </a:xfrm>
          <a:prstGeom prst="rect">
            <a:avLst/>
          </a:prstGeom>
          <a:noFill/>
        </p:spPr>
      </p:pic>
      <p:pic>
        <p:nvPicPr>
          <p:cNvPr id="12291" name="Picture 3" descr="t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2500306"/>
            <a:ext cx="2421272" cy="2928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biomech.ftvs.cuni.cz/pbpk/kompendium/biomechanika/images/tezist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428736"/>
            <a:ext cx="7229475" cy="4600575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85720" y="214290"/>
            <a:ext cx="61061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Urči těžiště u zobrazených osob.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214414" y="5143512"/>
            <a:ext cx="7143800" cy="78581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143108" y="3286124"/>
            <a:ext cx="285752" cy="21431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429124" y="2928934"/>
            <a:ext cx="214314" cy="1428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143636" y="3429000"/>
            <a:ext cx="142876" cy="28575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572396" y="3786190"/>
            <a:ext cx="214314" cy="21431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biomech.ftvs.cuni.cz/pbpk/kompendium/biomechanika/images/tezist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214422"/>
            <a:ext cx="8015293" cy="5100641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85720" y="214290"/>
            <a:ext cx="15969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Řešení: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4282" y="214290"/>
            <a:ext cx="613982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Může nastat případ, že těžiště osoby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bude ležet mimo vlastní tělo?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2" name="Picture 2" descr="http://biomech.ftvs.cuni.cz/pbpk/kompendium/biomechanika/images/skokan-T_mimo_telo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928934"/>
            <a:ext cx="3894771" cy="3357561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571604" y="1500174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ANO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57158" y="2285992"/>
            <a:ext cx="13003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Např.: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 descr="http://biomech.ftvs.cuni.cz/pbpk/kompendium/biomechanika/images/skokan-T_mimo_telo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2928934"/>
            <a:ext cx="3894771" cy="3357561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2857488" y="4643446"/>
            <a:ext cx="357190" cy="21431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těžiště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857364"/>
            <a:ext cx="6286544" cy="4714908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85720" y="214290"/>
            <a:ext cx="846097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Kontrolní úloha: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	určete polohu těžiště v případě a), b), c).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	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5214942" y="4714884"/>
            <a:ext cx="128582" cy="20002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2928926" y="4214818"/>
            <a:ext cx="271458" cy="20002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 flipH="1" flipV="1">
            <a:off x="1714480" y="4429132"/>
            <a:ext cx="71438" cy="21431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643438" y="2071678"/>
            <a:ext cx="250033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142976" y="2786058"/>
            <a:ext cx="3978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a)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429124" y="3857628"/>
            <a:ext cx="3834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c)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00298" y="2071678"/>
            <a:ext cx="4267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b)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8234" y="4786322"/>
            <a:ext cx="888576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Poloha těžiště závisí na rozložení látek v tělese.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	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857232"/>
            <a:ext cx="8150599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2844" y="428604"/>
            <a:ext cx="915667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Vyvaž pravítko na tužce ve vodorovné poloze.</a:t>
            </a:r>
          </a:p>
          <a:p>
            <a:endParaRPr lang="cs-CZ" sz="32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	polož na konce pravítka různé předměty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(gumy, ořezávátka apod.). Do ruky uchop tužku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 ní polož pravítko tak, aby zůstalo v rovnovážné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poloze.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4282" y="4071942"/>
            <a:ext cx="849463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Aby zůstala rovnováha zachována, musíš </a:t>
            </a:r>
          </a:p>
          <a:p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posunout tužku směrem k těžšímu předmětu.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14282" y="4000504"/>
            <a:ext cx="8501122" cy="12858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lů 4"/>
          <p:cNvSpPr/>
          <p:nvPr/>
        </p:nvSpPr>
        <p:spPr>
          <a:xfrm>
            <a:off x="4286248" y="528638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14282" y="3714752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85720" y="214290"/>
            <a:ext cx="8387232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Rovnovážná socha</a:t>
            </a: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	Připrav si: neotevřenou lahev, korkovou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zátku, jehlu a dvě vidličky.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2" descr="http://kdf.mff.cuni.cz/vyuka/psp1/lib/exe/fetch.php?cache=cache&amp;w=199&amp;h=238&amp;media=3_20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3857628"/>
            <a:ext cx="1971148" cy="2357454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285720" y="2285992"/>
            <a:ext cx="823975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	Opatrně zasuň jehlu do zátky. Potom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zapíchni do korku vidličky, každou z opačné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strany. Snaž se položit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druhý konec jehly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na víčko láhve tak,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aby celá soustava zůstala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ve stavu rovnováhy.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4282" y="857232"/>
            <a:ext cx="85587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 Určete přibližně polohu těžiště každé poličky.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71472" y="2143116"/>
          <a:ext cx="2047868" cy="32464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47868"/>
              </a:tblGrid>
              <a:tr h="81161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1161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1161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1161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6000760" y="2143116"/>
          <a:ext cx="2047868" cy="32559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47868"/>
              </a:tblGrid>
              <a:tr h="82113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1161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1161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1161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286116" y="2143116"/>
          <a:ext cx="2047868" cy="32464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47868"/>
              </a:tblGrid>
              <a:tr h="81161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1161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1161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1161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2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2357430"/>
            <a:ext cx="738067" cy="742987"/>
          </a:xfrm>
          <a:prstGeom prst="rect">
            <a:avLst/>
          </a:prstGeom>
          <a:noFill/>
        </p:spPr>
      </p:pic>
      <p:pic>
        <p:nvPicPr>
          <p:cNvPr id="9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3214686"/>
            <a:ext cx="738067" cy="742987"/>
          </a:xfrm>
          <a:prstGeom prst="rect">
            <a:avLst/>
          </a:prstGeom>
          <a:noFill/>
        </p:spPr>
      </p:pic>
      <p:pic>
        <p:nvPicPr>
          <p:cNvPr id="10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3214686"/>
            <a:ext cx="738067" cy="742987"/>
          </a:xfrm>
          <a:prstGeom prst="rect">
            <a:avLst/>
          </a:prstGeom>
          <a:noFill/>
        </p:spPr>
      </p:pic>
      <p:pic>
        <p:nvPicPr>
          <p:cNvPr id="11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58082" y="4000504"/>
            <a:ext cx="738067" cy="742987"/>
          </a:xfrm>
          <a:prstGeom prst="rect">
            <a:avLst/>
          </a:prstGeom>
          <a:noFill/>
        </p:spPr>
      </p:pic>
      <p:pic>
        <p:nvPicPr>
          <p:cNvPr id="12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16" y="4000504"/>
            <a:ext cx="738067" cy="742987"/>
          </a:xfrm>
          <a:prstGeom prst="rect">
            <a:avLst/>
          </a:prstGeom>
          <a:noFill/>
        </p:spPr>
      </p:pic>
      <p:pic>
        <p:nvPicPr>
          <p:cNvPr id="13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4000504"/>
            <a:ext cx="738067" cy="742987"/>
          </a:xfrm>
          <a:prstGeom prst="rect">
            <a:avLst/>
          </a:prstGeom>
          <a:noFill/>
        </p:spPr>
      </p:pic>
      <p:pic>
        <p:nvPicPr>
          <p:cNvPr id="14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000504"/>
            <a:ext cx="738067" cy="742987"/>
          </a:xfrm>
          <a:prstGeom prst="rect">
            <a:avLst/>
          </a:prstGeom>
          <a:noFill/>
        </p:spPr>
      </p:pic>
      <p:pic>
        <p:nvPicPr>
          <p:cNvPr id="15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58082" y="4857760"/>
            <a:ext cx="738067" cy="742987"/>
          </a:xfrm>
          <a:prstGeom prst="rect">
            <a:avLst/>
          </a:prstGeom>
          <a:noFill/>
        </p:spPr>
      </p:pic>
      <p:pic>
        <p:nvPicPr>
          <p:cNvPr id="16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16" y="4857760"/>
            <a:ext cx="738067" cy="742987"/>
          </a:xfrm>
          <a:prstGeom prst="rect">
            <a:avLst/>
          </a:prstGeom>
          <a:noFill/>
        </p:spPr>
      </p:pic>
      <p:pic>
        <p:nvPicPr>
          <p:cNvPr id="17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4857760"/>
            <a:ext cx="738067" cy="742987"/>
          </a:xfrm>
          <a:prstGeom prst="rect">
            <a:avLst/>
          </a:prstGeom>
          <a:noFill/>
        </p:spPr>
      </p:pic>
      <p:pic>
        <p:nvPicPr>
          <p:cNvPr id="18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857760"/>
            <a:ext cx="738067" cy="742987"/>
          </a:xfrm>
          <a:prstGeom prst="rect">
            <a:avLst/>
          </a:prstGeom>
          <a:noFill/>
        </p:spPr>
      </p:pic>
      <p:pic>
        <p:nvPicPr>
          <p:cNvPr id="19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4000504"/>
            <a:ext cx="738067" cy="742987"/>
          </a:xfrm>
          <a:prstGeom prst="rect">
            <a:avLst/>
          </a:prstGeom>
          <a:noFill/>
        </p:spPr>
      </p:pic>
      <p:pic>
        <p:nvPicPr>
          <p:cNvPr id="20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000504"/>
            <a:ext cx="738067" cy="742987"/>
          </a:xfrm>
          <a:prstGeom prst="rect">
            <a:avLst/>
          </a:prstGeom>
          <a:noFill/>
        </p:spPr>
      </p:pic>
      <p:pic>
        <p:nvPicPr>
          <p:cNvPr id="21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3214686"/>
            <a:ext cx="738067" cy="742987"/>
          </a:xfrm>
          <a:prstGeom prst="rect">
            <a:avLst/>
          </a:prstGeom>
          <a:noFill/>
        </p:spPr>
      </p:pic>
      <p:pic>
        <p:nvPicPr>
          <p:cNvPr id="22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3214686"/>
            <a:ext cx="738067" cy="742987"/>
          </a:xfrm>
          <a:prstGeom prst="rect">
            <a:avLst/>
          </a:prstGeom>
          <a:noFill/>
        </p:spPr>
      </p:pic>
      <p:pic>
        <p:nvPicPr>
          <p:cNvPr id="23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3214686"/>
            <a:ext cx="738067" cy="742987"/>
          </a:xfrm>
          <a:prstGeom prst="rect">
            <a:avLst/>
          </a:prstGeom>
          <a:noFill/>
        </p:spPr>
      </p:pic>
      <p:pic>
        <p:nvPicPr>
          <p:cNvPr id="24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214686"/>
            <a:ext cx="738067" cy="742987"/>
          </a:xfrm>
          <a:prstGeom prst="rect">
            <a:avLst/>
          </a:prstGeom>
          <a:noFill/>
        </p:spPr>
      </p:pic>
      <p:pic>
        <p:nvPicPr>
          <p:cNvPr id="25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2357430"/>
            <a:ext cx="738067" cy="742987"/>
          </a:xfrm>
          <a:prstGeom prst="rect">
            <a:avLst/>
          </a:prstGeom>
          <a:noFill/>
        </p:spPr>
      </p:pic>
      <p:pic>
        <p:nvPicPr>
          <p:cNvPr id="26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2357430"/>
            <a:ext cx="738067" cy="742987"/>
          </a:xfrm>
          <a:prstGeom prst="rect">
            <a:avLst/>
          </a:prstGeom>
          <a:noFill/>
        </p:spPr>
      </p:pic>
      <p:pic>
        <p:nvPicPr>
          <p:cNvPr id="27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2357430"/>
            <a:ext cx="738067" cy="742987"/>
          </a:xfrm>
          <a:prstGeom prst="rect">
            <a:avLst/>
          </a:prstGeom>
          <a:noFill/>
        </p:spPr>
      </p:pic>
      <p:pic>
        <p:nvPicPr>
          <p:cNvPr id="28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4000504"/>
            <a:ext cx="738067" cy="742987"/>
          </a:xfrm>
          <a:prstGeom prst="rect">
            <a:avLst/>
          </a:prstGeom>
          <a:noFill/>
        </p:spPr>
      </p:pic>
      <p:pic>
        <p:nvPicPr>
          <p:cNvPr id="29" name="Picture 2" descr="C:\Documents and Settings\rachotova\Local Settings\Temporary Internet Files\Content.IE5\DGC6USFP\MC90043156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4000504"/>
            <a:ext cx="738067" cy="7429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368425" y="3233738"/>
          <a:ext cx="6407150" cy="3108960"/>
        </p:xfrm>
        <a:graphic>
          <a:graphicData uri="http://schemas.openxmlformats.org/drawingml/2006/table">
            <a:tbl>
              <a:tblPr/>
              <a:tblGrid>
                <a:gridCol w="1203325"/>
                <a:gridCol w="114300"/>
                <a:gridCol w="5089525"/>
              </a:tblGrid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Použití zdroje: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BOHUNĚK, Jiří; KOLÁŘOVÁ, Růžena. </a:t>
                      </a:r>
                      <a:r>
                        <a:rPr lang="cs-CZ" sz="1200" i="1" dirty="0" smtClean="0">
                          <a:solidFill>
                            <a:schemeClr val="bg1"/>
                          </a:solidFill>
                        </a:rPr>
                        <a:t>Fyzika pro 7. ročník základní školy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. Olomouc: 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</a:rPr>
                        <a:t>Prometheus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, spol. s r.o., 2000, ISBN 80-7196-119-1. </a:t>
                      </a:r>
                    </a:p>
                    <a:p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MÍČEK, Arnošt; KROUPA, Roman. </a:t>
                      </a:r>
                      <a:r>
                        <a:rPr lang="cs-CZ" sz="1200" i="1" dirty="0" smtClean="0">
                          <a:solidFill>
                            <a:schemeClr val="bg1"/>
                          </a:solidFill>
                        </a:rPr>
                        <a:t>Fyzika 2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. Brno: Tvořivá škola, 2009, ISBN 80-903397-7-4. </a:t>
                      </a:r>
                      <a:endParaRPr lang="cs-CZ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SENĆANSKI,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Tomislav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. </a:t>
                      </a:r>
                      <a:r>
                        <a:rPr kumimoji="0" lang="cs-CZ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Malý vědec 2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. Brno: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Computer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press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, a.s., 2006, ISBN 80-251-0998-4.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JAKUB. </a:t>
                      </a:r>
                      <a:r>
                        <a:rPr lang="cs-CZ" sz="1200" i="1" dirty="0" smtClean="0">
                          <a:solidFill>
                            <a:schemeClr val="bg1"/>
                          </a:solidFill>
                        </a:rPr>
                        <a:t>Katedra didaktiky fyziky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 [online]. [cit. 21.8.2012]. Dostupný na WWW: http://kdf.mff.cuni.cz/vyuka/psp1/doku.php?id=m_72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AUTOR NEUVEDEN. </a:t>
                      </a:r>
                      <a:r>
                        <a:rPr lang="cs-CZ" sz="1200" i="1" dirty="0" err="1" smtClean="0">
                          <a:solidFill>
                            <a:schemeClr val="bg1"/>
                          </a:solidFill>
                        </a:rPr>
                        <a:t>Patobiomechanika</a:t>
                      </a:r>
                      <a:r>
                        <a:rPr lang="cs-CZ" sz="1200" i="1" dirty="0" smtClean="0">
                          <a:solidFill>
                            <a:schemeClr val="bg1"/>
                          </a:solidFill>
                        </a:rPr>
                        <a:t> a </a:t>
                      </a:r>
                      <a:r>
                        <a:rPr lang="cs-CZ" sz="1200" i="1" dirty="0" err="1" smtClean="0">
                          <a:solidFill>
                            <a:schemeClr val="bg1"/>
                          </a:solidFill>
                        </a:rPr>
                        <a:t>Patokinesiologie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 [online]. [cit. 21.8.2012]. Dostupný na WWW: http://biomech.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</a:rPr>
                        <a:t>ftvs.cuni.cz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</a:rPr>
                        <a:t>pbpk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/kompendium/biomechanika/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</a:rPr>
                        <a:t>images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/skokan-T_mimo_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</a:rPr>
                        <a:t>telo.gif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AUTOR NEUVEDEN. </a:t>
                      </a:r>
                      <a:r>
                        <a:rPr lang="cs-CZ" sz="1200" i="1" dirty="0" err="1" smtClean="0">
                          <a:solidFill>
                            <a:schemeClr val="bg1"/>
                          </a:solidFill>
                        </a:rPr>
                        <a:t>Patobiomechanika</a:t>
                      </a:r>
                      <a:r>
                        <a:rPr lang="cs-CZ" sz="1200" i="1" dirty="0" smtClean="0">
                          <a:solidFill>
                            <a:schemeClr val="bg1"/>
                          </a:solidFill>
                        </a:rPr>
                        <a:t> a </a:t>
                      </a:r>
                      <a:r>
                        <a:rPr lang="cs-CZ" sz="1200" i="1" dirty="0" err="1" smtClean="0">
                          <a:solidFill>
                            <a:schemeClr val="bg1"/>
                          </a:solidFill>
                        </a:rPr>
                        <a:t>Patokinesiologie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 [online]. [cit. 21.8.2012]. Dostupný na WWW: http://biomech.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</a:rPr>
                        <a:t>ftvs.cuni.cz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</a:rPr>
                        <a:t>pbpk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/kompendium/biomechanika/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</a:rPr>
                        <a:t>images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</a:rPr>
                        <a:t>teziste.gif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</a:p>
                    <a:p>
                      <a:endParaRPr lang="cs-CZ" sz="1200" dirty="0" smtClean="0"/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3084" name="Obrázek 0" descr="Popis: logo E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549275"/>
            <a:ext cx="7921625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obrázek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5675" y="2157413"/>
            <a:ext cx="215265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6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3087" name="Rectangle 4"/>
          <p:cNvSpPr>
            <a:spLocks noChangeArrowheads="1"/>
          </p:cNvSpPr>
          <p:nvPr/>
        </p:nvSpPr>
        <p:spPr bwMode="auto">
          <a:xfrm>
            <a:off x="611188" y="1557338"/>
            <a:ext cx="792162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>
              <a:solidFill>
                <a:schemeClr val="bg1"/>
              </a:solidFill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solidFill>
                <a:schemeClr val="bg1"/>
              </a:solidFill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 dirty="0">
              <a:solidFill>
                <a:schemeClr val="bg1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088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357290" y="3357562"/>
          <a:ext cx="6407150" cy="1828800"/>
        </p:xfrm>
        <a:graphic>
          <a:graphicData uri="http://schemas.openxmlformats.org/drawingml/2006/table">
            <a:tbl>
              <a:tblPr/>
              <a:tblGrid>
                <a:gridCol w="1203325"/>
                <a:gridCol w="114300"/>
                <a:gridCol w="5089525"/>
              </a:tblGrid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Použití zdroje: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AUTOR NEUVEDEN. </a:t>
                      </a:r>
                      <a:r>
                        <a:rPr lang="cs-CZ" sz="1200" i="1" dirty="0" smtClean="0">
                          <a:solidFill>
                            <a:schemeClr val="bg1"/>
                          </a:solidFill>
                        </a:rPr>
                        <a:t>Mat-</a:t>
                      </a:r>
                      <a:r>
                        <a:rPr lang="cs-CZ" sz="1200" i="1" dirty="0" err="1" smtClean="0">
                          <a:solidFill>
                            <a:schemeClr val="bg1"/>
                          </a:solidFill>
                        </a:rPr>
                        <a:t>Fyz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 [online]. [cit. 21.8.2012]. Dostupný na WWW: http://mat-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</a:rPr>
                        <a:t>fyz.webnode.cz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/mechanika/mechanika-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</a:rPr>
                        <a:t>tuheho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</a:rPr>
                        <a:t>telesa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/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AUTOR NEUVEDEN. </a:t>
                      </a:r>
                      <a:r>
                        <a:rPr lang="cs-CZ" sz="1200" i="1" dirty="0" smtClean="0">
                          <a:solidFill>
                            <a:schemeClr val="bg1"/>
                          </a:solidFill>
                        </a:rPr>
                        <a:t>Podpora výuky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 [online]. [cit. 21.8.2012]. Dostupný na WWW: http://www.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</a:rPr>
                        <a:t>voderek.cz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/fyzika/fyzika7/f77.pdf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VÁLEK, Jaroslav. </a:t>
                      </a:r>
                      <a:r>
                        <a:rPr lang="cs-CZ" sz="1200" i="1" dirty="0" smtClean="0">
                          <a:solidFill>
                            <a:schemeClr val="bg1"/>
                          </a:solidFill>
                        </a:rPr>
                        <a:t>Jaroslav Válek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 [online]. [cit. 21.8.2012]. Dostupný na WWW: http://www.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</a:rPr>
                        <a:t>jarekvalek.cz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/index.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</a:rPr>
                        <a:t>php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?JAZYK=CZ&amp;MENU=4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Obrázky vlastní tvorby.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brázky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jsou použity i z galerie Microsoft office.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</a:p>
                    <a:p>
                      <a:endParaRPr lang="cs-CZ" sz="1200" dirty="0" smtClean="0"/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3084" name="Obrázek 0" descr="Popis: logo E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549275"/>
            <a:ext cx="7921625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obrázek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5675" y="2157413"/>
            <a:ext cx="215265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6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3087" name="Rectangle 4"/>
          <p:cNvSpPr>
            <a:spLocks noChangeArrowheads="1"/>
          </p:cNvSpPr>
          <p:nvPr/>
        </p:nvSpPr>
        <p:spPr bwMode="auto">
          <a:xfrm>
            <a:off x="611188" y="1557338"/>
            <a:ext cx="792162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>
              <a:solidFill>
                <a:schemeClr val="bg1"/>
              </a:solidFill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solidFill>
                <a:schemeClr val="bg1"/>
              </a:solidFill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 dirty="0">
              <a:solidFill>
                <a:schemeClr val="bg1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088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lastní 1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4B98FF"/>
      </a:accent5>
      <a:accent6>
        <a:srgbClr val="00349E"/>
      </a:accent6>
      <a:hlink>
        <a:srgbClr val="17BBFD"/>
      </a:hlink>
      <a:folHlink>
        <a:srgbClr val="FF79C2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442</TotalTime>
  <Words>450</Words>
  <PresentationFormat>Předvádění na obrazovce (4:3)</PresentationFormat>
  <Paragraphs>118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Vrchol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rachotova</cp:lastModifiedBy>
  <cp:revision>48</cp:revision>
  <dcterms:modified xsi:type="dcterms:W3CDTF">2013-06-04T20:42:05Z</dcterms:modified>
</cp:coreProperties>
</file>