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emf" ContentType="image/x-emf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3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21"/>
  </p:notesMasterIdLst>
  <p:sldIdLst>
    <p:sldId id="278" r:id="rId2"/>
    <p:sldId id="256" r:id="rId3"/>
    <p:sldId id="257" r:id="rId4"/>
    <p:sldId id="259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70" r:id="rId13"/>
    <p:sldId id="271" r:id="rId14"/>
    <p:sldId id="272" r:id="rId15"/>
    <p:sldId id="269" r:id="rId16"/>
    <p:sldId id="274" r:id="rId17"/>
    <p:sldId id="275" r:id="rId18"/>
    <p:sldId id="276" r:id="rId19"/>
    <p:sldId id="277" r:id="rId2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6FFCC"/>
    <a:srgbClr val="CC00FF"/>
    <a:srgbClr val="66FF33"/>
    <a:srgbClr val="FFCC99"/>
    <a:srgbClr val="FF33CC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 autoAdjust="0"/>
    <p:restoredTop sz="94658" autoAdjust="0"/>
  </p:normalViewPr>
  <p:slideViewPr>
    <p:cSldViewPr>
      <p:cViewPr varScale="1">
        <p:scale>
          <a:sx n="74" d="100"/>
          <a:sy n="74" d="100"/>
        </p:scale>
        <p:origin x="-1026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BE7C31B-74A0-46E1-B18C-FEEA7AD1AEDD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BFB4708-2DE9-44A0-A236-E6D46C60830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err="1" smtClean="0"/>
              <a:t>Ážen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BFB4708-2DE9-44A0-A236-E6D46C608303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err="1" smtClean="0"/>
              <a:t>Ážen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BFB4708-2DE9-44A0-A236-E6D46C608303}" type="slidenum">
              <a:rPr lang="cs-CZ" smtClean="0"/>
              <a:pPr/>
              <a:t>14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BFB4708-2DE9-44A0-A236-E6D46C608303}" type="slidenum">
              <a:rPr lang="cs-CZ" smtClean="0"/>
              <a:pPr/>
              <a:t>17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wmf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4/4e/P%C3%ADsek,_Jir%C3%A1sk%C5%AFv_most,_zna%C4%8Dky.jpg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jpe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gi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wmf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wm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wmf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8.wmf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wm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2.wmf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1428728" y="3286124"/>
          <a:ext cx="6405563" cy="2481138"/>
        </p:xfrm>
        <a:graphic>
          <a:graphicData uri="http://schemas.openxmlformats.org/drawingml/2006/table">
            <a:tbl>
              <a:tblPr/>
              <a:tblGrid>
                <a:gridCol w="1201738"/>
                <a:gridCol w="114300"/>
                <a:gridCol w="5089525"/>
              </a:tblGrid>
              <a:tr h="3127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Název školy:.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Základní škola a Mateřská škola, Hradec Králové,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Úprkova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 1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3127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Autor: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Mgr. Rachotová Markéta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3127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Název: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VY_32_INOVACE_10B_8_Skládání sil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3127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Téma: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10B_Fy 7.roč.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3127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Datum ověření: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VM ověřen dne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13.12.2012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 7.A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3127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Číslo projektu: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CZ.1.07/1.4.00/21.3215 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3127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Anotace: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defRPr/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</a:rPr>
                        <a:t>DUM je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</a:rPr>
                        <a:t> určen k výkladu, zápisu a procvičení daného učiva. Možné využít i k aktivnímu opakování.</a:t>
                      </a:r>
                      <a:endParaRPr lang="cs-CZ" sz="1400" dirty="0">
                        <a:solidFill>
                          <a:schemeClr val="tx1"/>
                        </a:solidFill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2084" name="Obrázek 0" descr="Popis: logo EU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11188" y="233363"/>
            <a:ext cx="7904162" cy="847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85" name="obrázek 5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559175" y="1909763"/>
            <a:ext cx="2152650" cy="781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86" name="Rectangle 3"/>
          <p:cNvSpPr>
            <a:spLocks noChangeArrowheads="1"/>
          </p:cNvSpPr>
          <p:nvPr/>
        </p:nvSpPr>
        <p:spPr bwMode="auto">
          <a:xfrm>
            <a:off x="1368425" y="2224088"/>
            <a:ext cx="701992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endParaRPr lang="cs-CZ">
              <a:latin typeface="Calibri" pitchFamily="34" charset="0"/>
            </a:endParaRPr>
          </a:p>
        </p:txBody>
      </p:sp>
      <p:sp>
        <p:nvSpPr>
          <p:cNvPr id="2087" name="Rectangle 4"/>
          <p:cNvSpPr>
            <a:spLocks noChangeArrowheads="1"/>
          </p:cNvSpPr>
          <p:nvPr/>
        </p:nvSpPr>
        <p:spPr bwMode="auto">
          <a:xfrm>
            <a:off x="755650" y="1268413"/>
            <a:ext cx="7759700" cy="800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 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lang="cs-CZ" sz="1100">
              <a:ea typeface="Calibri" pitchFamily="34" charset="0"/>
              <a:cs typeface="Times New Roman" pitchFamily="18" charset="0"/>
            </a:endParaRPr>
          </a:p>
          <a:p>
            <a:pPr algn="ctr" eaLnBrk="0" hangingPunct="0"/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lang="cs-CZ" sz="1100">
              <a:ea typeface="Calibri" pitchFamily="34" charset="0"/>
              <a:cs typeface="Times New Roman" pitchFamily="18" charset="0"/>
            </a:endParaRPr>
          </a:p>
          <a:p>
            <a:pPr eaLnBrk="0" hangingPunct="0"/>
            <a:endParaRPr lang="cs-CZ">
              <a:ea typeface="Calibri" pitchFamily="34" charset="0"/>
              <a:cs typeface="Times New Roman" pitchFamily="18" charset="0"/>
            </a:endParaRPr>
          </a:p>
        </p:txBody>
      </p:sp>
      <p:sp>
        <p:nvSpPr>
          <p:cNvPr id="2088" name="Rectangle 5"/>
          <p:cNvSpPr>
            <a:spLocks noChangeArrowheads="1"/>
          </p:cNvSpPr>
          <p:nvPr/>
        </p:nvSpPr>
        <p:spPr bwMode="auto">
          <a:xfrm>
            <a:off x="1368425" y="398621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2844" y="214290"/>
            <a:ext cx="8786874" cy="6357982"/>
          </a:xfrm>
          <a:gradFill>
            <a:gsLst>
              <a:gs pos="0">
                <a:srgbClr val="000000"/>
              </a:gs>
              <a:gs pos="39999">
                <a:srgbClr val="0A128C"/>
              </a:gs>
              <a:gs pos="70000">
                <a:srgbClr val="181CC7"/>
              </a:gs>
              <a:gs pos="88000">
                <a:srgbClr val="7005D4"/>
              </a:gs>
              <a:gs pos="100000">
                <a:srgbClr val="8C3D91"/>
              </a:gs>
            </a:gsLst>
            <a:lin ang="5400000" scaled="0"/>
          </a:gradFill>
          <a:ln>
            <a:solidFill>
              <a:schemeClr val="accent6">
                <a:lumMod val="75000"/>
              </a:schemeClr>
            </a:solidFill>
          </a:ln>
        </p:spPr>
        <p:txBody>
          <a:bodyPr>
            <a:normAutofit lnSpcReduction="10000"/>
          </a:bodyPr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sz="1700" b="1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endParaRPr lang="cs-CZ" sz="1700" b="1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endParaRPr lang="cs-CZ" sz="1700" b="1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endParaRPr lang="cs-CZ" sz="1700" b="1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17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Doporučuji: http://www.</a:t>
            </a:r>
            <a:r>
              <a:rPr lang="cs-CZ" sz="1700" b="1" dirty="0" err="1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ceskatelevize.cz</a:t>
            </a:r>
            <a:r>
              <a:rPr lang="cs-CZ" sz="17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/porady/10319921345-rande-s-fyzikou/</a:t>
            </a:r>
            <a:r>
              <a:rPr lang="cs-CZ" sz="1700" b="1" dirty="0" err="1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dily</a:t>
            </a:r>
            <a:r>
              <a:rPr lang="cs-CZ" sz="17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/</a:t>
            </a:r>
            <a:endParaRPr lang="cs-CZ" sz="1700" dirty="0" smtClean="0">
              <a:latin typeface="Arial" pitchFamily="34" charset="0"/>
              <a:cs typeface="Arial" pitchFamily="34" charset="0"/>
            </a:endParaRPr>
          </a:p>
          <a:p>
            <a:endParaRPr lang="cs-CZ" sz="1900" b="1" dirty="0">
              <a:solidFill>
                <a:schemeClr val="tx1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-285784" y="2143116"/>
            <a:ext cx="8786874" cy="163121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isometricLeftDown"/>
              <a:lightRig rig="soft" dir="t">
                <a:rot lat="0" lon="0" rev="10800000"/>
              </a:lightRig>
            </a:scene3d>
            <a:sp3d>
              <a:bevelT w="27940" h="12700"/>
              <a:contourClr>
                <a:srgbClr val="DDDDDD"/>
              </a:contourClr>
            </a:sp3d>
          </a:bodyPr>
          <a:lstStyle/>
          <a:p>
            <a:pPr algn="ctr"/>
            <a:r>
              <a:rPr lang="cs-CZ" sz="10000" b="1" spc="150" dirty="0" smtClean="0">
                <a:ln w="11430"/>
                <a:solidFill>
                  <a:srgbClr val="F8F8F8"/>
                </a:solidFill>
                <a:effectLst>
                  <a:innerShdw blurRad="63500" dist="50800" dir="13500000">
                    <a:prstClr val="black">
                      <a:alpha val="50000"/>
                    </a:prstClr>
                  </a:innerShdw>
                  <a:reflection blurRad="6350" stA="60000" endA="900" endPos="60000" dist="60007" dir="5400000" sy="-100000" algn="bl" rotWithShape="0"/>
                </a:effectLst>
              </a:rPr>
              <a:t>SKLÁDÁNÍ SIL</a:t>
            </a:r>
          </a:p>
        </p:txBody>
      </p:sp>
      <p:pic>
        <p:nvPicPr>
          <p:cNvPr id="1026" name="Picture 2" descr="C:\Documents and Settings\rachotova\Local Settings\Temporary Internet Files\Content.IE5\DGC6USFP\MC90044191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42910" y="4429132"/>
            <a:ext cx="3663950" cy="1238250"/>
          </a:xfrm>
          <a:prstGeom prst="rect">
            <a:avLst/>
          </a:prstGeom>
          <a:noFill/>
        </p:spPr>
      </p:pic>
      <p:pic>
        <p:nvPicPr>
          <p:cNvPr id="1027" name="Picture 3" descr="C:\Documents and Settings\rachotova\Local Settings\Temporary Internet Files\Content.IE5\61WXIA5M\MC900389214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715140" y="857232"/>
            <a:ext cx="1610344" cy="2500330"/>
          </a:xfrm>
          <a:prstGeom prst="rect">
            <a:avLst/>
          </a:prstGeom>
          <a:noFill/>
        </p:spPr>
      </p:pic>
      <p:sp>
        <p:nvSpPr>
          <p:cNvPr id="6" name="Obdélník 5"/>
          <p:cNvSpPr/>
          <p:nvPr/>
        </p:nvSpPr>
        <p:spPr>
          <a:xfrm>
            <a:off x="285720" y="6072206"/>
            <a:ext cx="8501122" cy="357190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>
            <a:solidFill>
              <a:schemeClr val="accent3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7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4282" y="0"/>
            <a:ext cx="8229600" cy="714356"/>
          </a:xfrm>
        </p:spPr>
        <p:txBody>
          <a:bodyPr>
            <a:normAutofit/>
          </a:bodyPr>
          <a:lstStyle/>
          <a:p>
            <a:pPr algn="l"/>
            <a:r>
              <a:rPr lang="cs-CZ" sz="36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SKLÁDÁNÍ SIL</a:t>
            </a:r>
            <a:endParaRPr lang="cs-CZ" sz="36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643306" y="1000108"/>
            <a:ext cx="4035079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Jaké síly působí na člověka </a:t>
            </a:r>
          </a:p>
          <a:p>
            <a:r>
              <a:rPr lang="cs-CZ" sz="24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na řetízkovém kolotoči? </a:t>
            </a:r>
            <a:endParaRPr lang="cs-CZ" sz="24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428974" y="1857364"/>
            <a:ext cx="5715026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Wingdings" pitchFamily="2" charset="2"/>
              <a:buChar char="ü"/>
            </a:pPr>
            <a:r>
              <a:rPr lang="cs-CZ" sz="24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tahová síla </a:t>
            </a:r>
          </a:p>
          <a:p>
            <a:r>
              <a:rPr lang="cs-CZ" sz="24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(řetězu upevněného na horní konstrukci)</a:t>
            </a:r>
          </a:p>
          <a:p>
            <a:pPr>
              <a:buFont typeface="Wingdings" pitchFamily="2" charset="2"/>
              <a:buChar char="ü"/>
            </a:pPr>
            <a:r>
              <a:rPr lang="cs-CZ" sz="24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gravitační síla</a:t>
            </a:r>
            <a:endParaRPr lang="cs-CZ" sz="24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500166" y="3929066"/>
            <a:ext cx="364333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Jaké síly působí na dítě </a:t>
            </a:r>
          </a:p>
          <a:p>
            <a:r>
              <a:rPr lang="cs-CZ" sz="24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jedoucí na skluzavce?</a:t>
            </a:r>
            <a:endParaRPr lang="cs-CZ" sz="24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857224" y="4857760"/>
            <a:ext cx="535785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ü"/>
            </a:pPr>
            <a:r>
              <a:rPr lang="cs-CZ" sz="24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gravitační síla</a:t>
            </a:r>
          </a:p>
          <a:p>
            <a:pPr>
              <a:buFont typeface="Wingdings" pitchFamily="2" charset="2"/>
              <a:buChar char="ü"/>
            </a:pPr>
            <a:r>
              <a:rPr lang="cs-CZ" sz="24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síla skluzavky</a:t>
            </a:r>
          </a:p>
          <a:p>
            <a:r>
              <a:rPr lang="cs-CZ" sz="24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(aby se dítě nepropadlo dolů)</a:t>
            </a:r>
          </a:p>
          <a:p>
            <a:pPr>
              <a:buFont typeface="Wingdings" pitchFamily="2" charset="2"/>
              <a:buChar char="ü"/>
            </a:pPr>
            <a:r>
              <a:rPr lang="cs-CZ" sz="24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třecí síla</a:t>
            </a:r>
            <a:endParaRPr lang="cs-CZ" sz="24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6" name="Picture 2" descr="C:\Documents and Settings\rachotova\Local Settings\Temporary Internet Files\Content.IE5\ABZX8RPH\MC900295703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57158" y="1000108"/>
            <a:ext cx="2802447" cy="2286016"/>
          </a:xfrm>
          <a:prstGeom prst="rect">
            <a:avLst/>
          </a:prstGeom>
          <a:noFill/>
        </p:spPr>
      </p:pic>
      <p:pic>
        <p:nvPicPr>
          <p:cNvPr id="1028" name="Picture 4" descr="C:\Documents and Settings\rachotova\Local Settings\Temporary Internet Files\Content.IE5\RWF5BG08\MP900423116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215074" y="3500438"/>
            <a:ext cx="2001364" cy="300058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9" grpId="0"/>
      <p:bldP spid="10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126" y="857208"/>
            <a:ext cx="8786874" cy="6000792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      </a:t>
            </a:r>
            <a:endParaRPr lang="cs-CZ" dirty="0"/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214282" y="0"/>
            <a:ext cx="8229600" cy="714356"/>
          </a:xfrm>
        </p:spPr>
        <p:txBody>
          <a:bodyPr>
            <a:normAutofit/>
          </a:bodyPr>
          <a:lstStyle/>
          <a:p>
            <a:pPr algn="l"/>
            <a:r>
              <a:rPr lang="cs-CZ" sz="36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SKLÁDÁNÍ SIL</a:t>
            </a:r>
            <a:endParaRPr lang="cs-CZ" sz="36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Šipka doprava 4"/>
          <p:cNvSpPr/>
          <p:nvPr/>
        </p:nvSpPr>
        <p:spPr>
          <a:xfrm>
            <a:off x="428596" y="1000108"/>
            <a:ext cx="428628" cy="214314"/>
          </a:xfrm>
          <a:prstGeom prst="rightArrow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928662" y="714356"/>
            <a:ext cx="5472973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Na tělesa kolem nás působí různé síly </a:t>
            </a:r>
          </a:p>
          <a:p>
            <a:r>
              <a:rPr lang="cs-CZ" sz="24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a ve většině případů více sil najednou.</a:t>
            </a:r>
            <a:endParaRPr lang="cs-CZ" sz="24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57158" y="1714488"/>
            <a:ext cx="8092280" cy="89255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Síla, která má na tělesa stejný účinek jako několik </a:t>
            </a:r>
          </a:p>
          <a:p>
            <a:r>
              <a:rPr lang="cs-CZ" sz="24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současně působících sil, se nazývá </a:t>
            </a:r>
            <a:r>
              <a:rPr lang="cs-CZ" sz="2800" dirty="0" smtClean="0">
                <a:solidFill>
                  <a:srgbClr val="FF33CC"/>
                </a:solidFill>
                <a:latin typeface="Arial" pitchFamily="34" charset="0"/>
                <a:cs typeface="Arial" pitchFamily="34" charset="0"/>
              </a:rPr>
              <a:t>výslednice</a:t>
            </a:r>
            <a:r>
              <a:rPr lang="cs-CZ" sz="2400" dirty="0" smtClean="0">
                <a:solidFill>
                  <a:srgbClr val="FFCC99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těchto sil.</a:t>
            </a:r>
            <a:endParaRPr lang="cs-CZ" sz="24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28596" y="2714620"/>
            <a:ext cx="672331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Nalezení výslednice sil se nazývá </a:t>
            </a:r>
            <a:r>
              <a:rPr lang="cs-CZ" sz="28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skládání sil</a:t>
            </a:r>
            <a:r>
              <a:rPr lang="cs-CZ" sz="24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.</a:t>
            </a:r>
            <a:endParaRPr lang="cs-CZ" sz="24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14282" y="3643314"/>
            <a:ext cx="304121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Již umíme skládat …</a:t>
            </a:r>
            <a:endParaRPr lang="cs-CZ" sz="24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1357290" y="6215082"/>
            <a:ext cx="107593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puzzle</a:t>
            </a:r>
            <a:endParaRPr lang="cs-CZ" sz="24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4143372" y="5429264"/>
            <a:ext cx="143500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ubrousky</a:t>
            </a:r>
            <a:endParaRPr lang="cs-CZ" sz="24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7000892" y="3929066"/>
            <a:ext cx="104227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prádlo</a:t>
            </a:r>
            <a:endParaRPr lang="cs-CZ" sz="24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2050" name="Picture 2" descr="C:\Documents and Settings\rachotova\Local Settings\Temporary Internet Files\Content.IE5\ABZX8RPH\MC90029240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928662" y="4214818"/>
            <a:ext cx="1827886" cy="1827886"/>
          </a:xfrm>
          <a:prstGeom prst="rect">
            <a:avLst/>
          </a:prstGeom>
          <a:noFill/>
        </p:spPr>
      </p:pic>
      <p:pic>
        <p:nvPicPr>
          <p:cNvPr id="2051" name="Picture 3" descr="C:\Documents and Settings\rachotova\Local Settings\Temporary Internet Files\Content.IE5\61WXIA5M\MP900423644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29058" y="3714752"/>
            <a:ext cx="1714488" cy="1714488"/>
          </a:xfrm>
          <a:prstGeom prst="rect">
            <a:avLst/>
          </a:prstGeom>
          <a:noFill/>
        </p:spPr>
      </p:pic>
      <p:pic>
        <p:nvPicPr>
          <p:cNvPr id="2054" name="Picture 6" descr="C:\Documents and Settings\rachotova\Local Settings\Temporary Internet Files\Content.IE5\RWF5BG08\MC900356549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643702" y="4500570"/>
            <a:ext cx="1606601" cy="181325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5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8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1" dur="5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9" grpId="0"/>
      <p:bldP spid="13" grpId="0"/>
      <p:bldP spid="14" grpId="0"/>
      <p:bldP spid="1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4282" y="0"/>
            <a:ext cx="8229600" cy="714356"/>
          </a:xfrm>
        </p:spPr>
        <p:txBody>
          <a:bodyPr>
            <a:normAutofit/>
          </a:bodyPr>
          <a:lstStyle/>
          <a:p>
            <a:pPr algn="l"/>
            <a:r>
              <a:rPr lang="cs-CZ" sz="36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SKLÁDÁNÍ SIL STEJNÉHO SMĚRU</a:t>
            </a:r>
            <a:endParaRPr lang="cs-CZ" sz="36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85720" y="857233"/>
            <a:ext cx="857256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Na jeden ze dvou stejných siloměrů zavěš závaží o hmotnosti 50g a na druhý závaží o hmotnosti 200g. Jak velkou silou jsou napínány pružiny siloměrů?</a:t>
            </a:r>
            <a:endParaRPr lang="cs-CZ" sz="24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285720" y="2285992"/>
            <a:ext cx="7715304" cy="830997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Závaží o hmotnosti 50g napíná pružinu siloměru silou F₁=0,5N a závaží 200g silou F₂=2N svisle dolů.</a:t>
            </a:r>
            <a:endParaRPr lang="cs-CZ" sz="24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214282" y="3357562"/>
            <a:ext cx="857256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Nyní zavěš na jeden ze siloměrů obě závaží. Jak velkou silou je napínána pružina siloměru nyní?</a:t>
            </a:r>
            <a:endParaRPr lang="cs-CZ" sz="24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285720" y="4286256"/>
            <a:ext cx="8572560" cy="461665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Závaží působí na pružinu siloměru silou F=2,5N svisle dolů.</a:t>
            </a:r>
            <a:endParaRPr lang="cs-CZ" sz="24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5" name="Šipka doprava 14"/>
          <p:cNvSpPr/>
          <p:nvPr/>
        </p:nvSpPr>
        <p:spPr>
          <a:xfrm>
            <a:off x="285720" y="5715016"/>
            <a:ext cx="785818" cy="357190"/>
          </a:xfrm>
          <a:prstGeom prst="rightArrow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TextovéPole 16"/>
          <p:cNvSpPr txBox="1"/>
          <p:nvPr/>
        </p:nvSpPr>
        <p:spPr>
          <a:xfrm>
            <a:off x="1357290" y="5286388"/>
            <a:ext cx="6500858" cy="1200329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solidFill>
              <a:schemeClr val="accent3">
                <a:lumMod val="60000"/>
                <a:lumOff val="40000"/>
              </a:schemeClr>
            </a:solidFill>
          </a:ln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Výslednice dvou sil stejného směru má </a:t>
            </a:r>
          </a:p>
          <a:p>
            <a:pPr algn="ctr"/>
            <a:r>
              <a:rPr lang="cs-CZ" sz="24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s oběma silami stejný směr a její velikost </a:t>
            </a:r>
          </a:p>
          <a:p>
            <a:pPr algn="ctr"/>
            <a:r>
              <a:rPr lang="cs-CZ" sz="24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se rovná součtu velikostí obou sil.</a:t>
            </a:r>
            <a:endParaRPr lang="cs-CZ" sz="24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17411" name="Picture 3" descr="C:\Documents and Settings\rachotova\Local Settings\Temporary Internet Files\Content.IE5\DGC6USFP\MC900434381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500958" y="6072206"/>
            <a:ext cx="776261" cy="78579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74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74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174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  <p:bldP spid="13" grpId="0"/>
      <p:bldP spid="14" grpId="0" animBg="1"/>
      <p:bldP spid="15" grpId="0" animBg="1"/>
      <p:bldP spid="17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4282" y="0"/>
            <a:ext cx="8229600" cy="714356"/>
          </a:xfrm>
        </p:spPr>
        <p:txBody>
          <a:bodyPr>
            <a:normAutofit/>
          </a:bodyPr>
          <a:lstStyle/>
          <a:p>
            <a:pPr algn="l"/>
            <a:r>
              <a:rPr lang="cs-CZ" sz="36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SKLÁDÁNÍ SIL STEJNÉHO SMĚRU</a:t>
            </a:r>
            <a:endParaRPr lang="cs-CZ" sz="36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214282" y="857232"/>
            <a:ext cx="85725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Grafické znázornění:</a:t>
            </a:r>
            <a:endParaRPr lang="cs-CZ" sz="24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16" name="Přímá spojovací čára 15"/>
          <p:cNvCxnSpPr/>
          <p:nvPr/>
        </p:nvCxnSpPr>
        <p:spPr>
          <a:xfrm>
            <a:off x="785786" y="1500174"/>
            <a:ext cx="2500330" cy="1588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ovací čára 18"/>
          <p:cNvCxnSpPr/>
          <p:nvPr/>
        </p:nvCxnSpPr>
        <p:spPr>
          <a:xfrm rot="5400000">
            <a:off x="1000894" y="1714488"/>
            <a:ext cx="427834" cy="794"/>
          </a:xfrm>
          <a:prstGeom prst="line">
            <a:avLst/>
          </a:prstGeom>
          <a:ln w="44450">
            <a:tailEnd type="stealt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ovací čára 22"/>
          <p:cNvCxnSpPr/>
          <p:nvPr/>
        </p:nvCxnSpPr>
        <p:spPr>
          <a:xfrm rot="5400000">
            <a:off x="1643439" y="2285595"/>
            <a:ext cx="1571636" cy="794"/>
          </a:xfrm>
          <a:prstGeom prst="line">
            <a:avLst/>
          </a:prstGeom>
          <a:ln w="44450">
            <a:solidFill>
              <a:srgbClr val="FFC000"/>
            </a:solidFill>
            <a:tailEnd type="stealt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ovací čára 23"/>
          <p:cNvCxnSpPr/>
          <p:nvPr/>
        </p:nvCxnSpPr>
        <p:spPr>
          <a:xfrm rot="5400000">
            <a:off x="1572398" y="1713694"/>
            <a:ext cx="427834" cy="794"/>
          </a:xfrm>
          <a:prstGeom prst="line">
            <a:avLst/>
          </a:prstGeom>
          <a:ln w="44450"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ovací čára 27"/>
          <p:cNvCxnSpPr/>
          <p:nvPr/>
        </p:nvCxnSpPr>
        <p:spPr>
          <a:xfrm rot="5400000">
            <a:off x="1000497" y="2714223"/>
            <a:ext cx="1571636" cy="794"/>
          </a:xfrm>
          <a:prstGeom prst="line">
            <a:avLst/>
          </a:prstGeom>
          <a:ln w="44450">
            <a:solidFill>
              <a:srgbClr val="FFC000"/>
            </a:solidFill>
            <a:tailEnd type="stealt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2" name="TextovéPole 31"/>
          <p:cNvSpPr txBox="1"/>
          <p:nvPr/>
        </p:nvSpPr>
        <p:spPr>
          <a:xfrm>
            <a:off x="1214414" y="1857364"/>
            <a:ext cx="4475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F</a:t>
            </a:r>
            <a:r>
              <a:rPr lang="cs-CZ" sz="2400" dirty="0" smtClean="0">
                <a:solidFill>
                  <a:schemeClr val="bg1"/>
                </a:solidFill>
                <a:latin typeface="Calibri"/>
                <a:cs typeface="Arial" pitchFamily="34" charset="0"/>
              </a:rPr>
              <a:t>₁</a:t>
            </a:r>
            <a:endParaRPr lang="cs-CZ" sz="24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2500298" y="2928934"/>
            <a:ext cx="47641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F</a:t>
            </a:r>
            <a:r>
              <a:rPr lang="cs-CZ" sz="2400" dirty="0" smtClean="0">
                <a:solidFill>
                  <a:schemeClr val="bg1"/>
                </a:solidFill>
                <a:latin typeface="Calibri"/>
                <a:cs typeface="Arial" pitchFamily="34" charset="0"/>
              </a:rPr>
              <a:t>₂</a:t>
            </a:r>
            <a:endParaRPr lang="cs-CZ" sz="24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1785918" y="3429000"/>
            <a:ext cx="37221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F</a:t>
            </a:r>
            <a:endParaRPr lang="cs-CZ" sz="24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3357554" y="1928802"/>
            <a:ext cx="270779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měřítko 1cm=0,5N</a:t>
            </a:r>
            <a:endParaRPr lang="cs-CZ" sz="24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7" name="Rovnoramenný trojúhelník 36"/>
          <p:cNvSpPr/>
          <p:nvPr/>
        </p:nvSpPr>
        <p:spPr>
          <a:xfrm>
            <a:off x="5143504" y="2000240"/>
            <a:ext cx="132010" cy="142876"/>
          </a:xfrm>
          <a:prstGeom prst="triangle">
            <a:avLst/>
          </a:prstGeom>
          <a:solidFill>
            <a:schemeClr val="accent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TextovéPole 37"/>
          <p:cNvSpPr txBox="1"/>
          <p:nvPr/>
        </p:nvSpPr>
        <p:spPr>
          <a:xfrm>
            <a:off x="3857620" y="3214686"/>
            <a:ext cx="4786346" cy="153888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F₁=0,5N	F=F₁+F₂</a:t>
            </a:r>
          </a:p>
          <a:p>
            <a:r>
              <a:rPr lang="cs-CZ" sz="2400" b="1" u="sng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F₂=2N	</a:t>
            </a:r>
            <a:r>
              <a:rPr lang="cs-CZ" sz="24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	x=0,5+2=2,5</a:t>
            </a:r>
          </a:p>
          <a:p>
            <a:r>
              <a:rPr lang="cs-CZ" sz="24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F=</a:t>
            </a:r>
            <a:r>
              <a:rPr lang="cs-CZ" sz="2400" b="1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xN</a:t>
            </a:r>
            <a:r>
              <a:rPr lang="cs-CZ" sz="24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		</a:t>
            </a:r>
            <a:r>
              <a:rPr lang="cs-CZ" sz="28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F=2,5N</a:t>
            </a:r>
            <a:endParaRPr lang="cs-CZ" sz="2400" b="1" dirty="0" smtClean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  <a:p>
            <a:endParaRPr lang="cs-CZ" dirty="0"/>
          </a:p>
        </p:txBody>
      </p:sp>
      <p:pic>
        <p:nvPicPr>
          <p:cNvPr id="18435" name="Picture 3" descr="C:\Documents and Settings\rachotova\Local Settings\Temporary Internet Files\Content.IE5\ABZX8RPH\MC900437561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643702" y="4643446"/>
            <a:ext cx="1787525" cy="110172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0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9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4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3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6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1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84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84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184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" grpId="0"/>
      <p:bldP spid="33" grpId="0"/>
      <p:bldP spid="34" grpId="0"/>
      <p:bldP spid="35" grpId="0"/>
      <p:bldP spid="37" grpId="0" animBg="1"/>
      <p:bldP spid="3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4282" y="0"/>
            <a:ext cx="8229600" cy="714356"/>
          </a:xfrm>
        </p:spPr>
        <p:txBody>
          <a:bodyPr>
            <a:normAutofit/>
          </a:bodyPr>
          <a:lstStyle/>
          <a:p>
            <a:pPr algn="l"/>
            <a:r>
              <a:rPr lang="cs-CZ" sz="36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SKLÁDÁNÍ SIL STEJNÉHO SMĚRU</a:t>
            </a:r>
            <a:endParaRPr lang="cs-CZ" sz="36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214282" y="857233"/>
            <a:ext cx="8572560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Příklady:</a:t>
            </a:r>
          </a:p>
          <a:p>
            <a:endParaRPr lang="cs-CZ" sz="2400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pPr>
              <a:buFont typeface="Wingdings" pitchFamily="2" charset="2"/>
              <a:buChar char="v"/>
            </a:pPr>
            <a:r>
              <a:rPr lang="cs-CZ" sz="24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Anežka s </a:t>
            </a:r>
            <a:r>
              <a:rPr lang="cs-CZ" sz="2400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Márinkou</a:t>
            </a:r>
            <a:r>
              <a:rPr lang="cs-CZ" sz="24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vezou Terezku na saních</a:t>
            </a:r>
            <a:r>
              <a:rPr lang="cs-CZ" sz="24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. Anežka </a:t>
            </a:r>
            <a:r>
              <a:rPr lang="cs-CZ" sz="24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táhne silou F₁=50N, </a:t>
            </a:r>
            <a:r>
              <a:rPr lang="cs-CZ" sz="2400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Márinka</a:t>
            </a:r>
            <a:r>
              <a:rPr lang="cs-CZ" sz="24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zezadu tlačí silou F₂=35N. Jakou výslednou silou jsou taženy sáňky s Terezkou. Řešte graficky i početně.</a:t>
            </a:r>
          </a:p>
          <a:p>
            <a:pPr>
              <a:buFont typeface="Wingdings" pitchFamily="2" charset="2"/>
              <a:buChar char="v"/>
            </a:pPr>
            <a:endParaRPr lang="cs-CZ" sz="2400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pPr>
              <a:buFont typeface="Wingdings" pitchFamily="2" charset="2"/>
              <a:buChar char="v"/>
            </a:pPr>
            <a:r>
              <a:rPr lang="cs-CZ" sz="24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Pásový buldozer o hmotnosti </a:t>
            </a:r>
            <a:r>
              <a:rPr lang="cs-CZ" sz="24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14 400kg </a:t>
            </a:r>
            <a:endParaRPr lang="cs-CZ" sz="2400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4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je převážen na nákladním autě, jehož </a:t>
            </a:r>
          </a:p>
          <a:p>
            <a:r>
              <a:rPr lang="cs-CZ" sz="24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hmotnost je 15t. Jakou silou působí </a:t>
            </a:r>
          </a:p>
          <a:p>
            <a:r>
              <a:rPr lang="cs-CZ" sz="24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na most, který přejíždí?</a:t>
            </a:r>
          </a:p>
          <a:p>
            <a:r>
              <a:rPr lang="cs-CZ" sz="24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Může přejet po mostě s tímto označením?</a:t>
            </a:r>
          </a:p>
          <a:p>
            <a:pPr>
              <a:buFont typeface="Wingdings" pitchFamily="2" charset="2"/>
              <a:buChar char="v"/>
            </a:pPr>
            <a:endParaRPr lang="cs-CZ" sz="2400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endParaRPr lang="cs-CZ" sz="2400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pPr>
              <a:buFont typeface="Wingdings" pitchFamily="2" charset="2"/>
              <a:buChar char="v"/>
            </a:pPr>
            <a:endParaRPr lang="cs-CZ" sz="24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11266" name="Picture 2" descr="File:Písek, Jiráskův most, značky.jpg">
            <a:hlinkClick r:id="rId3"/>
          </p:cNvPr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072198" y="3047973"/>
            <a:ext cx="2857520" cy="381002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4282" y="0"/>
            <a:ext cx="8229600" cy="714356"/>
          </a:xfrm>
        </p:spPr>
        <p:txBody>
          <a:bodyPr>
            <a:normAutofit/>
          </a:bodyPr>
          <a:lstStyle/>
          <a:p>
            <a:pPr algn="l"/>
            <a:r>
              <a:rPr lang="cs-CZ" sz="36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SKLÁDÁNÍ SIL OPAČNÉHO SMĚRU</a:t>
            </a:r>
            <a:endParaRPr lang="cs-CZ" sz="36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85720" y="857233"/>
            <a:ext cx="857256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Na parašutistu působí Země gravitační silou 960N. V určitém okamžiku pádu je síla odporu vzduchu 900N svisle vzhůru.</a:t>
            </a:r>
          </a:p>
          <a:p>
            <a:r>
              <a:rPr lang="cs-CZ" sz="24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Jaká výsledná síla na parašutistu v tomto okamžiku působí?</a:t>
            </a:r>
            <a:endParaRPr lang="cs-CZ" sz="24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11" name="Přímá spojovací čára 10"/>
          <p:cNvCxnSpPr/>
          <p:nvPr/>
        </p:nvCxnSpPr>
        <p:spPr>
          <a:xfrm rot="5400000">
            <a:off x="3572662" y="5000636"/>
            <a:ext cx="1570842" cy="794"/>
          </a:xfrm>
          <a:prstGeom prst="line">
            <a:avLst/>
          </a:prstGeom>
          <a:ln w="44450">
            <a:tailEnd type="stealt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čára 15"/>
          <p:cNvCxnSpPr/>
          <p:nvPr/>
        </p:nvCxnSpPr>
        <p:spPr>
          <a:xfrm rot="5400000">
            <a:off x="4465240" y="4321578"/>
            <a:ext cx="214314" cy="794"/>
          </a:xfrm>
          <a:prstGeom prst="line">
            <a:avLst/>
          </a:prstGeom>
          <a:ln w="53975">
            <a:solidFill>
              <a:schemeClr val="bg1"/>
            </a:solidFill>
            <a:tailEnd type="stealt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ovací čára 20"/>
          <p:cNvCxnSpPr/>
          <p:nvPr/>
        </p:nvCxnSpPr>
        <p:spPr>
          <a:xfrm rot="16200000" flipV="1">
            <a:off x="3607984" y="3464322"/>
            <a:ext cx="1500198" cy="794"/>
          </a:xfrm>
          <a:prstGeom prst="line">
            <a:avLst/>
          </a:prstGeom>
          <a:ln w="44450">
            <a:solidFill>
              <a:srgbClr val="FFC000"/>
            </a:solidFill>
            <a:tailEnd type="stealt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ovací čára 25"/>
          <p:cNvCxnSpPr/>
          <p:nvPr/>
        </p:nvCxnSpPr>
        <p:spPr>
          <a:xfrm rot="10800000">
            <a:off x="4071934" y="4214818"/>
            <a:ext cx="1571636" cy="1588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ovací čára 30"/>
          <p:cNvCxnSpPr/>
          <p:nvPr/>
        </p:nvCxnSpPr>
        <p:spPr>
          <a:xfrm rot="16200000" flipV="1">
            <a:off x="3858017" y="5071677"/>
            <a:ext cx="1438284" cy="10318"/>
          </a:xfrm>
          <a:prstGeom prst="line">
            <a:avLst/>
          </a:prstGeom>
          <a:ln w="44450">
            <a:solidFill>
              <a:srgbClr val="FFC000"/>
            </a:solidFill>
            <a:tailEnd type="stealt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ovací čára 35"/>
          <p:cNvCxnSpPr/>
          <p:nvPr/>
        </p:nvCxnSpPr>
        <p:spPr>
          <a:xfrm rot="10800000">
            <a:off x="4000496" y="5786454"/>
            <a:ext cx="785818" cy="1588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4" name="TextovéPole 43"/>
          <p:cNvSpPr txBox="1"/>
          <p:nvPr/>
        </p:nvSpPr>
        <p:spPr>
          <a:xfrm>
            <a:off x="3857620" y="4786322"/>
            <a:ext cx="44755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F</a:t>
            </a:r>
            <a:r>
              <a:rPr lang="cs-CZ" sz="2400" dirty="0" smtClean="0">
                <a:solidFill>
                  <a:schemeClr val="bg1"/>
                </a:solidFill>
                <a:latin typeface="Calibri"/>
                <a:cs typeface="Arial" pitchFamily="34" charset="0"/>
              </a:rPr>
              <a:t>₁</a:t>
            </a:r>
            <a:endParaRPr lang="cs-CZ" sz="24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5" name="TextovéPole 44"/>
          <p:cNvSpPr txBox="1"/>
          <p:nvPr/>
        </p:nvSpPr>
        <p:spPr>
          <a:xfrm>
            <a:off x="4643438" y="4143380"/>
            <a:ext cx="44755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F</a:t>
            </a:r>
            <a:endParaRPr lang="cs-CZ" sz="24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6" name="TextovéPole 45"/>
          <p:cNvSpPr txBox="1"/>
          <p:nvPr/>
        </p:nvSpPr>
        <p:spPr>
          <a:xfrm>
            <a:off x="3786182" y="3286124"/>
            <a:ext cx="47641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F</a:t>
            </a:r>
            <a:r>
              <a:rPr lang="cs-CZ" sz="2400" dirty="0" smtClean="0">
                <a:solidFill>
                  <a:schemeClr val="bg1"/>
                </a:solidFill>
                <a:latin typeface="Calibri"/>
                <a:cs typeface="Arial" pitchFamily="34" charset="0"/>
              </a:rPr>
              <a:t>₂</a:t>
            </a:r>
            <a:endParaRPr lang="cs-CZ" sz="24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7" name="TextovéPole 46"/>
          <p:cNvSpPr txBox="1"/>
          <p:nvPr/>
        </p:nvSpPr>
        <p:spPr>
          <a:xfrm>
            <a:off x="5072066" y="2428868"/>
            <a:ext cx="4786346" cy="153888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F₁=960N	F=F₁-F₂</a:t>
            </a:r>
          </a:p>
          <a:p>
            <a:r>
              <a:rPr lang="cs-CZ" sz="2400" b="1" u="sng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F₂=900N</a:t>
            </a:r>
            <a:r>
              <a:rPr lang="cs-CZ" sz="24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	x=960-900=60</a:t>
            </a:r>
          </a:p>
          <a:p>
            <a:r>
              <a:rPr lang="cs-CZ" sz="24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F=</a:t>
            </a:r>
            <a:r>
              <a:rPr lang="cs-CZ" sz="2400" b="1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xN</a:t>
            </a:r>
            <a:r>
              <a:rPr lang="cs-CZ" sz="24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		</a:t>
            </a:r>
            <a:r>
              <a:rPr lang="cs-CZ" sz="28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F=60N</a:t>
            </a:r>
            <a:endParaRPr lang="cs-CZ" sz="2400" b="1" dirty="0" smtClean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  <a:p>
            <a:endParaRPr lang="cs-CZ" dirty="0"/>
          </a:p>
        </p:txBody>
      </p:sp>
      <p:sp>
        <p:nvSpPr>
          <p:cNvPr id="48" name="Obdélník 47"/>
          <p:cNvSpPr/>
          <p:nvPr/>
        </p:nvSpPr>
        <p:spPr>
          <a:xfrm>
            <a:off x="5143504" y="5429264"/>
            <a:ext cx="2794355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měřítko 1cm=300N</a:t>
            </a:r>
            <a:endParaRPr lang="cs-CZ" sz="24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9" name="Rovnoramenný trojúhelník 48"/>
          <p:cNvSpPr/>
          <p:nvPr/>
        </p:nvSpPr>
        <p:spPr>
          <a:xfrm>
            <a:off x="6929454" y="5500702"/>
            <a:ext cx="132010" cy="142876"/>
          </a:xfrm>
          <a:prstGeom prst="triangle">
            <a:avLst/>
          </a:prstGeom>
          <a:solidFill>
            <a:schemeClr val="accent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075" name="Picture 3" descr="C:\Documents and Settings\rachotova\Local Settings\Temporary Internet Files\Content.IE5\RWF5BG08\MM900234723[1].gif"/>
          <p:cNvPicPr>
            <a:picLocks noChangeAspect="1" noChangeArrowheads="1" noCrop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28596" y="2786058"/>
            <a:ext cx="3000396" cy="300039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8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7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0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5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4" grpId="0"/>
      <p:bldP spid="45" grpId="0"/>
      <p:bldP spid="46" grpId="0"/>
      <p:bldP spid="47" grpId="0"/>
      <p:bldP spid="48" grpId="0"/>
      <p:bldP spid="49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4282" y="0"/>
            <a:ext cx="8229600" cy="714356"/>
          </a:xfrm>
        </p:spPr>
        <p:txBody>
          <a:bodyPr>
            <a:normAutofit/>
          </a:bodyPr>
          <a:lstStyle/>
          <a:p>
            <a:pPr algn="l"/>
            <a:r>
              <a:rPr lang="cs-CZ" sz="36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SKLÁDÁNÍ SIL OPAČNÉHO SMĚRU</a:t>
            </a:r>
            <a:endParaRPr lang="cs-CZ" sz="36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5" name="Šipka doprava 14"/>
          <p:cNvSpPr/>
          <p:nvPr/>
        </p:nvSpPr>
        <p:spPr>
          <a:xfrm>
            <a:off x="357158" y="1428736"/>
            <a:ext cx="785818" cy="357190"/>
          </a:xfrm>
          <a:prstGeom prst="rightArrow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TextovéPole 16"/>
          <p:cNvSpPr txBox="1"/>
          <p:nvPr/>
        </p:nvSpPr>
        <p:spPr>
          <a:xfrm>
            <a:off x="1214414" y="1000108"/>
            <a:ext cx="6500858" cy="1200329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solidFill>
              <a:schemeClr val="accent3">
                <a:lumMod val="60000"/>
                <a:lumOff val="40000"/>
              </a:schemeClr>
            </a:solidFill>
          </a:ln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Výslednice dvou sil opačného směru má </a:t>
            </a:r>
          </a:p>
          <a:p>
            <a:pPr algn="ctr"/>
            <a:r>
              <a:rPr lang="cs-CZ" sz="24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stejný směr jako větší síla a její velikost </a:t>
            </a:r>
          </a:p>
          <a:p>
            <a:pPr algn="ctr"/>
            <a:r>
              <a:rPr lang="cs-CZ" sz="24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se rovná rozdílu obou sil.</a:t>
            </a:r>
            <a:endParaRPr lang="cs-CZ" sz="24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17411" name="Picture 3" descr="C:\Documents and Settings\rachotova\Local Settings\Temporary Internet Files\Content.IE5\DGC6USFP\MC900434381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286644" y="2000240"/>
            <a:ext cx="776261" cy="785794"/>
          </a:xfrm>
          <a:prstGeom prst="rect">
            <a:avLst/>
          </a:prstGeom>
          <a:noFill/>
        </p:spPr>
      </p:pic>
      <p:pic>
        <p:nvPicPr>
          <p:cNvPr id="23555" name="Picture 3" descr="http://bastoanaco.sweb.cz/radce/vychova/images/jana65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928662" y="2714620"/>
            <a:ext cx="3282005" cy="2143140"/>
          </a:xfrm>
          <a:prstGeom prst="rect">
            <a:avLst/>
          </a:prstGeom>
          <a:noFill/>
        </p:spPr>
      </p:pic>
      <p:pic>
        <p:nvPicPr>
          <p:cNvPr id="4099" name="Picture 3" descr="C:\Documents and Settings\rachotova\Local Settings\Temporary Internet Files\Content.IE5\DGC6USFP\MC900334314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429124" y="5000636"/>
            <a:ext cx="3929090" cy="116940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2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74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74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74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4" dur="500"/>
                                        <p:tgtEl>
                                          <p:spTgt spid="235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 animBg="1"/>
      <p:bldP spid="17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4282" y="0"/>
            <a:ext cx="8229600" cy="714356"/>
          </a:xfrm>
        </p:spPr>
        <p:txBody>
          <a:bodyPr>
            <a:normAutofit/>
          </a:bodyPr>
          <a:lstStyle/>
          <a:p>
            <a:pPr algn="l"/>
            <a:r>
              <a:rPr lang="cs-CZ" sz="36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SKLÁDÁNÍ SIL OPAČNÉHO SMĚRU</a:t>
            </a:r>
            <a:endParaRPr lang="cs-CZ" sz="36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214282" y="857232"/>
            <a:ext cx="8572560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Příklady:</a:t>
            </a:r>
          </a:p>
          <a:p>
            <a:endParaRPr lang="cs-CZ" sz="2400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pPr>
              <a:buFont typeface="Wingdings" pitchFamily="2" charset="2"/>
              <a:buChar char="v"/>
            </a:pPr>
            <a:r>
              <a:rPr lang="cs-CZ" sz="24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Lili s Lukášem táhnou za siloměr v téže přímce, ale opačným směrem. Jaký údaj ukáže siloměr, jestliže Lili vyvine sílu 45N a Lukáš70N?</a:t>
            </a:r>
          </a:p>
          <a:p>
            <a:endParaRPr lang="cs-CZ" sz="2400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pPr>
              <a:buFont typeface="Wingdings" pitchFamily="2" charset="2"/>
              <a:buChar char="v"/>
            </a:pPr>
            <a:r>
              <a:rPr lang="cs-CZ" sz="24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Horkovzdušný balon </a:t>
            </a:r>
            <a:r>
              <a:rPr lang="pl-PL" sz="24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o objemu V = 600 m³ a hmotnosti   </a:t>
            </a:r>
          </a:p>
          <a:p>
            <a:r>
              <a:rPr lang="pl-PL" sz="24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m = 600 kg  je ve vzduchu nadlehčován silou  F=7,8kN. </a:t>
            </a:r>
          </a:p>
          <a:p>
            <a:r>
              <a:rPr lang="pl-PL" sz="24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Urči velikost výslednice těchto sil a její směr. Bude balon klesat nebo stoupat?  (Při řešení této úlohy budeme předpokládat úplné bezvětří.)</a:t>
            </a:r>
          </a:p>
          <a:p>
            <a:endParaRPr lang="pl-PL" sz="2400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endParaRPr lang="cs-CZ" sz="24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6" name="Picture 2" descr="C:\Documents and Settings\rachotova\Local Settings\Temporary Internet Files\Content.IE5\ABZX8RPH\MC900197860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 rot="20837108">
            <a:off x="1307122" y="1166999"/>
            <a:ext cx="6304962" cy="2194026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4282" y="0"/>
            <a:ext cx="8229600" cy="714356"/>
          </a:xfrm>
        </p:spPr>
        <p:txBody>
          <a:bodyPr>
            <a:normAutofit/>
          </a:bodyPr>
          <a:lstStyle/>
          <a:p>
            <a:pPr algn="l"/>
            <a:r>
              <a:rPr lang="cs-CZ" sz="36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ROVNOVÁHA SIL</a:t>
            </a:r>
            <a:endParaRPr lang="cs-CZ" sz="36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cxnSp>
        <p:nvCxnSpPr>
          <p:cNvPr id="6" name="Přímá spojovací šipka 5"/>
          <p:cNvCxnSpPr/>
          <p:nvPr/>
        </p:nvCxnSpPr>
        <p:spPr>
          <a:xfrm flipV="1">
            <a:off x="5429256" y="1571612"/>
            <a:ext cx="1143008" cy="302270"/>
          </a:xfrm>
          <a:prstGeom prst="straightConnector1">
            <a:avLst/>
          </a:prstGeom>
          <a:ln w="50800">
            <a:solidFill>
              <a:srgbClr val="66FF33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šipka 6"/>
          <p:cNvCxnSpPr/>
          <p:nvPr/>
        </p:nvCxnSpPr>
        <p:spPr>
          <a:xfrm rot="10800000" flipV="1">
            <a:off x="2214546" y="2357430"/>
            <a:ext cx="1214446" cy="285752"/>
          </a:xfrm>
          <a:prstGeom prst="straightConnector1">
            <a:avLst/>
          </a:prstGeom>
          <a:ln w="508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ovéPole 13"/>
          <p:cNvSpPr txBox="1"/>
          <p:nvPr/>
        </p:nvSpPr>
        <p:spPr>
          <a:xfrm>
            <a:off x="2714612" y="2428868"/>
            <a:ext cx="4475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F</a:t>
            </a:r>
            <a:r>
              <a:rPr lang="cs-CZ" sz="2400" b="1" dirty="0" smtClean="0">
                <a:latin typeface="Calibri"/>
                <a:cs typeface="Arial" pitchFamily="34" charset="0"/>
              </a:rPr>
              <a:t>₁</a:t>
            </a:r>
            <a:endParaRPr lang="cs-CZ" sz="24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5786446" y="1714488"/>
            <a:ext cx="47641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66FF33"/>
                </a:solidFill>
                <a:latin typeface="Arial" pitchFamily="34" charset="0"/>
                <a:cs typeface="Arial" pitchFamily="34" charset="0"/>
              </a:rPr>
              <a:t>F</a:t>
            </a:r>
            <a:r>
              <a:rPr lang="cs-CZ" sz="2400" b="1" dirty="0" smtClean="0">
                <a:solidFill>
                  <a:srgbClr val="66FF33"/>
                </a:solidFill>
                <a:latin typeface="Calibri"/>
                <a:cs typeface="Arial" pitchFamily="34" charset="0"/>
              </a:rPr>
              <a:t>₂</a:t>
            </a:r>
            <a:endParaRPr lang="cs-CZ" sz="2400" b="1" dirty="0">
              <a:solidFill>
                <a:srgbClr val="66FF33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500034" y="4214818"/>
            <a:ext cx="7929618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7.A se přetahovala se 7.B lanem. Která třída vyhrála, jestliže 7.A: Zbyněk táhne silou 60N, Eva 50N, Milan 0,06kN a Andrea 0,008kN a 7.B: Jirka táhne silou 100N, </a:t>
            </a:r>
            <a:r>
              <a:rPr lang="cs-CZ" sz="2400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Verča</a:t>
            </a:r>
            <a:r>
              <a:rPr lang="cs-CZ" sz="24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0,02kN, Zuzka 20N a Martin 0,038kN?</a:t>
            </a:r>
            <a:endParaRPr lang="cs-CZ" sz="24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  <p:bldP spid="15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4282" y="0"/>
            <a:ext cx="8229600" cy="714356"/>
          </a:xfrm>
        </p:spPr>
        <p:txBody>
          <a:bodyPr>
            <a:normAutofit/>
          </a:bodyPr>
          <a:lstStyle/>
          <a:p>
            <a:pPr algn="l"/>
            <a:r>
              <a:rPr lang="cs-CZ" sz="36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ROVNOVÁHA SIL</a:t>
            </a:r>
            <a:endParaRPr lang="cs-CZ" sz="36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500034" y="785794"/>
            <a:ext cx="7929618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7.A se přetahovala se 7.B </a:t>
            </a:r>
            <a:r>
              <a:rPr lang="cs-CZ" sz="24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lanem, </a:t>
            </a:r>
            <a:r>
              <a:rPr lang="cs-CZ" sz="24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k</a:t>
            </a:r>
            <a:r>
              <a:rPr lang="cs-CZ" sz="24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terá </a:t>
            </a:r>
            <a:r>
              <a:rPr lang="cs-CZ" sz="24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třída vyhrála, jestliže 7.A: Zbyněk táhne silou 60N, Eva 50N, Milan 0,06kN a Andrea 0,008kN a 7.B: Jirka táhne silou 100N, </a:t>
            </a:r>
            <a:r>
              <a:rPr lang="cs-CZ" sz="2400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Verča</a:t>
            </a:r>
            <a:r>
              <a:rPr lang="cs-CZ" sz="24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0,02kN, Zuzka 20N a Martin 0,038kN?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00034" y="2786058"/>
            <a:ext cx="4621778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7.A: 60N+50N+60N+8N=178N</a:t>
            </a:r>
          </a:p>
          <a:p>
            <a:r>
              <a:rPr lang="cs-CZ" sz="24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7.B:100N+20N+20N+38N=178N</a:t>
            </a:r>
            <a:endParaRPr lang="cs-CZ" sz="24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42910" y="3929066"/>
            <a:ext cx="3847528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F</a:t>
            </a:r>
            <a:r>
              <a:rPr lang="cs-CZ" sz="105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7.A</a:t>
            </a:r>
            <a:r>
              <a:rPr lang="cs-CZ" sz="24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=178N	F=F</a:t>
            </a:r>
            <a:r>
              <a:rPr lang="cs-CZ" sz="105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7.A</a:t>
            </a:r>
            <a:r>
              <a:rPr lang="cs-CZ" sz="24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-F</a:t>
            </a:r>
            <a:r>
              <a:rPr lang="cs-CZ" sz="105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7.B </a:t>
            </a:r>
            <a:endParaRPr lang="cs-CZ" sz="2400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400" u="sng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F</a:t>
            </a:r>
            <a:r>
              <a:rPr lang="cs-CZ" sz="1050" u="sng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7.B </a:t>
            </a:r>
            <a:r>
              <a:rPr lang="cs-CZ" sz="2400" u="sng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=178N</a:t>
            </a:r>
            <a:r>
              <a:rPr lang="cs-CZ" sz="24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	x=178-178=0</a:t>
            </a:r>
            <a:endParaRPr lang="cs-CZ" sz="2400" u="sng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4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F=</a:t>
            </a:r>
            <a:r>
              <a:rPr lang="cs-CZ" sz="2400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xN</a:t>
            </a:r>
            <a:r>
              <a:rPr lang="cs-CZ" sz="24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		F=0N</a:t>
            </a:r>
            <a:endParaRPr lang="cs-CZ" sz="24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15361" name="Picture 1" descr="C:\Documents and Settings\rachotova\Local Settings\Temporary Internet Files\Content.IE5\ABZX8RPH\MC900197860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214942" y="5286388"/>
            <a:ext cx="3742099" cy="130219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4282" y="0"/>
            <a:ext cx="8229600" cy="714356"/>
          </a:xfrm>
        </p:spPr>
        <p:txBody>
          <a:bodyPr>
            <a:normAutofit/>
          </a:bodyPr>
          <a:lstStyle/>
          <a:p>
            <a:pPr algn="l"/>
            <a:r>
              <a:rPr lang="cs-CZ" sz="36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ROVNOVÁHA SIL</a:t>
            </a:r>
            <a:endParaRPr lang="cs-CZ" sz="36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214414" y="714356"/>
            <a:ext cx="6500858" cy="341632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solidFill>
              <a:schemeClr val="accent3">
                <a:lumMod val="60000"/>
                <a:lumOff val="40000"/>
              </a:schemeClr>
            </a:solidFill>
          </a:ln>
          <a:scene3d>
            <a:camera prst="orthographicFront"/>
            <a:lightRig rig="threePt" dir="t"/>
          </a:scene3d>
          <a:sp3d>
            <a:bevelT w="139700" h="139700" prst="divot"/>
          </a:sp3d>
        </p:spPr>
        <p:txBody>
          <a:bodyPr wrap="square" rtlCol="0">
            <a:spAutoFit/>
          </a:bodyPr>
          <a:lstStyle/>
          <a:p>
            <a:pPr algn="ctr"/>
            <a:endParaRPr lang="cs-CZ" sz="2400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pPr algn="ctr"/>
            <a:r>
              <a:rPr lang="cs-CZ" sz="24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Dvě síly stejné velikosti a opačného směru, které působí současně na těleso v jedné přímce, mají nulovou výslednici.</a:t>
            </a:r>
          </a:p>
          <a:p>
            <a:pPr algn="ctr"/>
            <a:endParaRPr lang="cs-CZ" sz="2400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pPr algn="ctr"/>
            <a:r>
              <a:rPr lang="cs-CZ" sz="24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Takovou situaci označíme jako rovnováhu sil působících na těleso. Účinky takových sil </a:t>
            </a:r>
          </a:p>
          <a:p>
            <a:pPr algn="ctr"/>
            <a:r>
              <a:rPr lang="cs-CZ" sz="24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na těleso se navzájem ruší.</a:t>
            </a:r>
          </a:p>
          <a:p>
            <a:pPr algn="ctr"/>
            <a:endParaRPr lang="cs-CZ" sz="24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0" name="Rectangle 3"/>
          <p:cNvSpPr txBox="1">
            <a:spLocks/>
          </p:cNvSpPr>
          <p:nvPr/>
        </p:nvSpPr>
        <p:spPr>
          <a:xfrm>
            <a:off x="2428860" y="4429132"/>
            <a:ext cx="5286412" cy="1874858"/>
          </a:xfrm>
          <a:prstGeom prst="rect">
            <a:avLst/>
          </a:prstGeom>
          <a:ln w="38100">
            <a:solidFill>
              <a:srgbClr val="FF33CC"/>
            </a:solidFill>
          </a:ln>
        </p:spPr>
        <p:txBody>
          <a:bodyPr vert="horz" lIns="91440" tIns="45720" rIns="91440" bIns="45720" rtlCol="0">
            <a:normAutofit/>
          </a:bodyPr>
          <a:lstStyle/>
          <a:p>
            <a:pPr marL="609600" marR="0" lvl="0" indent="-6096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charset="0"/>
              <a:buNone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rial" pitchFamily="34" charset="0"/>
                <a:cs typeface="Arial" pitchFamily="34" charset="0"/>
              </a:rPr>
              <a:t>Aby byly síly v rovnováze, pak musí:</a:t>
            </a:r>
          </a:p>
          <a:p>
            <a:pPr marL="609600" marR="0" lvl="0" indent="-6096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charset="0"/>
              <a:buAutoNum type="alphaLcParenR"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rial" pitchFamily="34" charset="0"/>
                <a:cs typeface="Arial" pitchFamily="34" charset="0"/>
              </a:rPr>
              <a:t>působit na stejné těleso,</a:t>
            </a:r>
          </a:p>
          <a:p>
            <a:pPr marL="609600" marR="0" lvl="0" indent="-6096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charset="0"/>
              <a:buAutoNum type="alphaLcParenR"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rial" pitchFamily="34" charset="0"/>
                <a:cs typeface="Arial" pitchFamily="34" charset="0"/>
              </a:rPr>
              <a:t>být opačného směru,</a:t>
            </a:r>
          </a:p>
          <a:p>
            <a:pPr marL="609600" marR="0" lvl="0" indent="-6096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charset="0"/>
              <a:buAutoNum type="alphaLcParenR"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rial" pitchFamily="34" charset="0"/>
                <a:cs typeface="Arial" pitchFamily="34" charset="0"/>
              </a:rPr>
              <a:t>mít stejnou velikost.</a:t>
            </a:r>
          </a:p>
        </p:txBody>
      </p:sp>
      <p:sp>
        <p:nvSpPr>
          <p:cNvPr id="11" name="Šipka doprava 10"/>
          <p:cNvSpPr/>
          <p:nvPr/>
        </p:nvSpPr>
        <p:spPr>
          <a:xfrm>
            <a:off x="1285852" y="5143512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500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0" grpId="0" build="allAtOnce" animBg="1"/>
      <p:bldP spid="11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4282" y="0"/>
            <a:ext cx="8229600" cy="714356"/>
          </a:xfrm>
        </p:spPr>
        <p:txBody>
          <a:bodyPr>
            <a:normAutofit/>
          </a:bodyPr>
          <a:lstStyle/>
          <a:p>
            <a:pPr algn="l"/>
            <a:r>
              <a:rPr lang="cs-CZ" sz="36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SKLÁDÁNÍ SIL STEJNÉHO SMĚRU</a:t>
            </a:r>
            <a:endParaRPr lang="cs-CZ" sz="36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214282" y="857233"/>
            <a:ext cx="8572560" cy="60016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Příklady:</a:t>
            </a:r>
          </a:p>
          <a:p>
            <a:endParaRPr lang="cs-CZ" sz="2400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pPr>
              <a:buFont typeface="Wingdings" pitchFamily="2" charset="2"/>
              <a:buChar char="v"/>
            </a:pPr>
            <a:r>
              <a:rPr lang="cs-CZ" sz="24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 Kuře táhnoucí žížalu z hlíny ji přetrhne silou 3N. Dvě kuřata stojí proti sobě a perou se o  žížalu  tak,  že  ji  drží  v zobáku  a  každé  působí  silou  2N.  Přetrhnou  žížalu?  </a:t>
            </a:r>
          </a:p>
          <a:p>
            <a:r>
              <a:rPr lang="cs-CZ" sz="24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Ověřte grafickým výpočtem. </a:t>
            </a:r>
          </a:p>
          <a:p>
            <a:pPr>
              <a:buFont typeface="Wingdings" pitchFamily="2" charset="2"/>
              <a:buChar char="v"/>
            </a:pPr>
            <a:endParaRPr lang="cs-CZ" sz="2400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pPr>
              <a:buFont typeface="Wingdings" pitchFamily="2" charset="2"/>
              <a:buChar char="v"/>
            </a:pPr>
            <a:endParaRPr lang="cs-CZ" sz="2400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pPr>
              <a:buFont typeface="Wingdings" pitchFamily="2" charset="2"/>
              <a:buChar char="v"/>
            </a:pPr>
            <a:endParaRPr lang="cs-CZ" sz="2400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endParaRPr lang="cs-CZ" sz="2400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endParaRPr lang="cs-CZ" sz="2400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pPr>
              <a:buFont typeface="Wingdings" pitchFamily="2" charset="2"/>
              <a:buChar char="v"/>
            </a:pPr>
            <a:r>
              <a:rPr lang="cs-CZ" sz="24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Na těleso působí současně tři síly, které můžeme znázornit v téže přímce a které mají nulovou výslednici. Znázorni alespoň jeden takový případ.</a:t>
            </a:r>
          </a:p>
          <a:p>
            <a:endParaRPr lang="cs-CZ" sz="2400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endParaRPr lang="cs-CZ" sz="24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31746" name="Picture 2" descr="C:\Documents and Settings\rachotova\Local Settings\Temporary Internet Files\Content.IE5\ABZX8RPH\MC900436378[1]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 flipH="1">
            <a:off x="4071934" y="2643182"/>
            <a:ext cx="2000264" cy="1714500"/>
          </a:xfrm>
          <a:prstGeom prst="rect">
            <a:avLst/>
          </a:prstGeom>
          <a:noFill/>
        </p:spPr>
      </p:pic>
      <p:pic>
        <p:nvPicPr>
          <p:cNvPr id="31747" name="Picture 3" descr="C:\Documents and Settings\rachotova\Local Settings\Temporary Internet Files\Content.IE5\ABZX8RPH\MC900436378[1]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715140" y="2714620"/>
            <a:ext cx="1714500" cy="1714500"/>
          </a:xfrm>
          <a:prstGeom prst="rect">
            <a:avLst/>
          </a:prstGeom>
          <a:noFill/>
        </p:spPr>
      </p:pic>
      <p:pic>
        <p:nvPicPr>
          <p:cNvPr id="31748" name="Picture 4" descr="C:\Documents and Settings\rachotova\Local Settings\Temporary Internet Files\Content.IE5\RWF5BG08\MC900057341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857884" y="3466352"/>
            <a:ext cx="899769" cy="74295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4282" y="0"/>
            <a:ext cx="8229600" cy="714356"/>
          </a:xfrm>
        </p:spPr>
        <p:txBody>
          <a:bodyPr>
            <a:normAutofit/>
          </a:bodyPr>
          <a:lstStyle/>
          <a:p>
            <a:pPr algn="l"/>
            <a:r>
              <a:rPr lang="cs-CZ" sz="36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ROVNOVÁHA SIL</a:t>
            </a:r>
            <a:endParaRPr lang="cs-CZ" sz="36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0722" name="Picture 2" descr="http://profuvsvet.ic.cz/obr/zaves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000232" y="3000372"/>
            <a:ext cx="3876916" cy="3286148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197320" y="714356"/>
            <a:ext cx="8946680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Wingdings" pitchFamily="2" charset="2"/>
              <a:buChar char="ü"/>
            </a:pPr>
            <a:r>
              <a:rPr lang="cs-CZ" sz="24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Na složeném závěsu jsou rozvěšeny čtyři druhy ozdob. </a:t>
            </a:r>
          </a:p>
          <a:p>
            <a:r>
              <a:rPr lang="cs-CZ" sz="24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Na pěti (žlutá kolečka) místech nastává rovnováha.</a:t>
            </a:r>
          </a:p>
          <a:p>
            <a:r>
              <a:rPr lang="cs-CZ" sz="24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Máte určit hmotnost zeleného přívěsku (označeného ??), víte-li, </a:t>
            </a:r>
          </a:p>
          <a:p>
            <a:r>
              <a:rPr lang="cs-CZ" sz="24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že ozdoby stejného tvaru mají stejnou hmotnost </a:t>
            </a:r>
          </a:p>
          <a:p>
            <a:r>
              <a:rPr lang="cs-CZ" sz="24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a hmotnost ozdoby ve tvaru modrého kolečka je 30g.</a:t>
            </a:r>
            <a:endParaRPr lang="cs-CZ" sz="24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715140" y="5286388"/>
            <a:ext cx="106792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Řešení:</a:t>
            </a:r>
            <a:endParaRPr lang="cs-CZ" sz="20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7215206" y="5715016"/>
            <a:ext cx="71526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20g</a:t>
            </a:r>
            <a:endParaRPr lang="cs-CZ" sz="2400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7215206" y="5715016"/>
            <a:ext cx="628648" cy="4857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Šipka doprava 9"/>
          <p:cNvSpPr/>
          <p:nvPr/>
        </p:nvSpPr>
        <p:spPr>
          <a:xfrm>
            <a:off x="7858148" y="5786454"/>
            <a:ext cx="428628" cy="34175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4282" y="0"/>
            <a:ext cx="8229600" cy="714356"/>
          </a:xfrm>
        </p:spPr>
        <p:txBody>
          <a:bodyPr>
            <a:normAutofit/>
          </a:bodyPr>
          <a:lstStyle/>
          <a:p>
            <a:pPr algn="l"/>
            <a:r>
              <a:rPr lang="cs-CZ" sz="40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 NĚCO NAVÍC </a:t>
            </a:r>
            <a:r>
              <a:rPr lang="cs-CZ" sz="36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….</a:t>
            </a:r>
            <a:endParaRPr lang="cs-CZ" sz="36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1" name="Nadpis 1"/>
          <p:cNvSpPr txBox="1">
            <a:spLocks/>
          </p:cNvSpPr>
          <p:nvPr/>
        </p:nvSpPr>
        <p:spPr>
          <a:xfrm>
            <a:off x="2571736" y="5929330"/>
            <a:ext cx="8229600" cy="71435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…</a:t>
            </a:r>
            <a:r>
              <a:rPr kumimoji="0" lang="cs-CZ" sz="3600" b="0" i="0" u="none" strike="noStrike" kern="1200" cap="none" spc="0" normalizeH="0" noProof="0" dirty="0" smtClean="0">
                <a:ln>
                  <a:noFill/>
                </a:ln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 SKLÁDÁNÍ RŮZNOBĚŽNÝCH SIL.</a:t>
            </a:r>
            <a:endParaRPr kumimoji="0" lang="cs-CZ" sz="3600" b="0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10243" name="Text Box 3"/>
          <p:cNvSpPr txBox="1">
            <a:spLocks noChangeArrowheads="1"/>
          </p:cNvSpPr>
          <p:nvPr/>
        </p:nvSpPr>
        <p:spPr bwMode="auto">
          <a:xfrm>
            <a:off x="1619250" y="171450"/>
            <a:ext cx="647700" cy="180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0242" name="Text Box 2"/>
          <p:cNvSpPr txBox="1">
            <a:spLocks noChangeArrowheads="1"/>
          </p:cNvSpPr>
          <p:nvPr/>
        </p:nvSpPr>
        <p:spPr bwMode="auto">
          <a:xfrm>
            <a:off x="1847850" y="809625"/>
            <a:ext cx="666750" cy="190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10253" name="Picture 13" descr="a5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071538" y="1428736"/>
            <a:ext cx="5943642" cy="2786082"/>
          </a:xfrm>
          <a:prstGeom prst="rect">
            <a:avLst/>
          </a:prstGeom>
          <a:noFill/>
        </p:spPr>
      </p:pic>
      <p:sp>
        <p:nvSpPr>
          <p:cNvPr id="10252" name="Line 12"/>
          <p:cNvSpPr>
            <a:spLocks noChangeShapeType="1"/>
          </p:cNvSpPr>
          <p:nvPr/>
        </p:nvSpPr>
        <p:spPr bwMode="auto">
          <a:xfrm flipH="1">
            <a:off x="2071669" y="2786058"/>
            <a:ext cx="676276" cy="428628"/>
          </a:xfrm>
          <a:prstGeom prst="line">
            <a:avLst/>
          </a:prstGeom>
          <a:noFill/>
          <a:ln w="38100">
            <a:solidFill>
              <a:srgbClr val="FF0000"/>
            </a:solidFill>
            <a:round/>
            <a:headEnd/>
            <a:tailEnd type="triangle" w="med" len="med"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131" name="Group 11"/>
          <p:cNvGrpSpPr>
            <a:grpSpLocks/>
          </p:cNvGrpSpPr>
          <p:nvPr/>
        </p:nvGrpSpPr>
        <p:grpSpPr bwMode="auto">
          <a:xfrm>
            <a:off x="0" y="928670"/>
            <a:ext cx="8072494" cy="5357850"/>
            <a:chOff x="1500" y="10485"/>
            <a:chExt cx="7346" cy="4575"/>
          </a:xfrm>
        </p:grpSpPr>
        <p:pic>
          <p:nvPicPr>
            <p:cNvPr id="5132" name="obrázek 1" descr="C:\Documents and Settings\rachotova\Local Settings\Temporary Internet Files\Content.IE5\ABZX8RPH\MC900441407[1].wmf"/>
            <p:cNvPicPr>
              <a:picLocks noChangeAspect="1" noChangeArrowheads="1"/>
            </p:cNvPicPr>
            <p:nvPr/>
          </p:nvPicPr>
          <p:blipFill>
            <a:blip r:embed="rId3"/>
            <a:srcRect/>
            <a:stretch>
              <a:fillRect/>
            </a:stretch>
          </p:blipFill>
          <p:spPr bwMode="auto">
            <a:xfrm>
              <a:off x="5981" y="12315"/>
              <a:ext cx="2865" cy="135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5133" name="obrázek 2" descr="C:\Documents and Settings\rachotova\Local Settings\Temporary Internet Files\Content.IE5\ABZX8RPH\MC900441407[1].wmf"/>
            <p:cNvPicPr>
              <a:picLocks noChangeAspect="1" noChangeArrowheads="1"/>
            </p:cNvPicPr>
            <p:nvPr/>
          </p:nvPicPr>
          <p:blipFill>
            <a:blip r:embed="rId3"/>
            <a:srcRect/>
            <a:stretch>
              <a:fillRect/>
            </a:stretch>
          </p:blipFill>
          <p:spPr bwMode="auto">
            <a:xfrm>
              <a:off x="4923" y="13409"/>
              <a:ext cx="2865" cy="135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5134" name="obrázek 4" descr="C:\Documents and Settings\rachotova\Local Settings\Temporary Internet Files\Content.IE5\RWF5BG08\MC900441904[1].wmf"/>
            <p:cNvPicPr>
              <a:picLocks noChangeAspect="1" noChangeArrowheads="1"/>
            </p:cNvPicPr>
            <p:nvPr/>
          </p:nvPicPr>
          <p:blipFill>
            <a:blip r:embed="rId4"/>
            <a:srcRect/>
            <a:stretch>
              <a:fillRect/>
            </a:stretch>
          </p:blipFill>
          <p:spPr bwMode="auto">
            <a:xfrm>
              <a:off x="1839" y="10485"/>
              <a:ext cx="1866" cy="230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cxnSp>
          <p:nvCxnSpPr>
            <p:cNvPr id="5135" name="AutoShape 15"/>
            <p:cNvCxnSpPr>
              <a:cxnSpLocks noChangeShapeType="1"/>
            </p:cNvCxnSpPr>
            <p:nvPr/>
          </p:nvCxnSpPr>
          <p:spPr bwMode="auto">
            <a:xfrm>
              <a:off x="3525" y="11580"/>
              <a:ext cx="1769" cy="585"/>
            </a:xfrm>
            <a:prstGeom prst="straightConnector1">
              <a:avLst/>
            </a:prstGeom>
            <a:noFill/>
            <a:ln w="38100">
              <a:solidFill>
                <a:srgbClr val="000000"/>
              </a:solidFill>
              <a:round/>
              <a:headEnd/>
              <a:tailEnd/>
            </a:ln>
          </p:spPr>
        </p:cxnSp>
        <p:cxnSp>
          <p:nvCxnSpPr>
            <p:cNvPr id="5136" name="AutoShape 16"/>
            <p:cNvCxnSpPr>
              <a:cxnSpLocks noChangeShapeType="1"/>
            </p:cNvCxnSpPr>
            <p:nvPr/>
          </p:nvCxnSpPr>
          <p:spPr bwMode="auto">
            <a:xfrm>
              <a:off x="5294" y="12165"/>
              <a:ext cx="1665" cy="1320"/>
            </a:xfrm>
            <a:prstGeom prst="straightConnector1">
              <a:avLst/>
            </a:prstGeom>
            <a:noFill/>
            <a:ln w="38100">
              <a:solidFill>
                <a:srgbClr val="000000"/>
              </a:solidFill>
              <a:round/>
              <a:headEnd/>
              <a:tailEnd/>
            </a:ln>
          </p:spPr>
        </p:cxnSp>
        <p:cxnSp>
          <p:nvCxnSpPr>
            <p:cNvPr id="5137" name="AutoShape 17"/>
            <p:cNvCxnSpPr>
              <a:cxnSpLocks noChangeShapeType="1"/>
            </p:cNvCxnSpPr>
            <p:nvPr/>
          </p:nvCxnSpPr>
          <p:spPr bwMode="auto">
            <a:xfrm>
              <a:off x="5294" y="12165"/>
              <a:ext cx="2746" cy="240"/>
            </a:xfrm>
            <a:prstGeom prst="straightConnector1">
              <a:avLst/>
            </a:prstGeom>
            <a:noFill/>
            <a:ln w="38100">
              <a:solidFill>
                <a:srgbClr val="000000"/>
              </a:solidFill>
              <a:round/>
              <a:headEnd/>
              <a:tailEnd/>
            </a:ln>
          </p:spPr>
        </p:cxnSp>
        <p:cxnSp>
          <p:nvCxnSpPr>
            <p:cNvPr id="5138" name="AutoShape 18"/>
            <p:cNvCxnSpPr>
              <a:cxnSpLocks noChangeShapeType="1"/>
            </p:cNvCxnSpPr>
            <p:nvPr/>
          </p:nvCxnSpPr>
          <p:spPr bwMode="auto">
            <a:xfrm flipV="1">
              <a:off x="1500" y="14940"/>
              <a:ext cx="448" cy="120"/>
            </a:xfrm>
            <a:prstGeom prst="straightConnector1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</p:spPr>
        </p:cxn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4282" y="0"/>
            <a:ext cx="8229600" cy="714356"/>
          </a:xfrm>
        </p:spPr>
        <p:txBody>
          <a:bodyPr>
            <a:normAutofit/>
          </a:bodyPr>
          <a:lstStyle/>
          <a:p>
            <a:pPr algn="l"/>
            <a:r>
              <a:rPr lang="cs-CZ" sz="36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SKLÁDÁNÍ RŮZNOBĚŽNÝCH SIL</a:t>
            </a:r>
            <a:endParaRPr lang="cs-CZ" sz="36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4214810" y="2928934"/>
            <a:ext cx="1571636" cy="142876"/>
          </a:xfrm>
          <a:prstGeom prst="line">
            <a:avLst/>
          </a:prstGeom>
          <a:ln w="88900">
            <a:solidFill>
              <a:srgbClr val="FFC000"/>
            </a:solidFill>
            <a:tailEnd type="stealt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čára 13"/>
          <p:cNvCxnSpPr/>
          <p:nvPr/>
        </p:nvCxnSpPr>
        <p:spPr>
          <a:xfrm>
            <a:off x="4214810" y="2928934"/>
            <a:ext cx="1928826" cy="1571636"/>
          </a:xfrm>
          <a:prstGeom prst="line">
            <a:avLst/>
          </a:prstGeom>
          <a:ln w="88900">
            <a:tailEnd type="stealt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extovéPole 18"/>
          <p:cNvSpPr txBox="1"/>
          <p:nvPr/>
        </p:nvSpPr>
        <p:spPr>
          <a:xfrm>
            <a:off x="4572000" y="2357430"/>
            <a:ext cx="44755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C000"/>
                </a:solidFill>
                <a:latin typeface="Arial" pitchFamily="34" charset="0"/>
                <a:cs typeface="Arial" pitchFamily="34" charset="0"/>
              </a:rPr>
              <a:t>F</a:t>
            </a:r>
            <a:r>
              <a:rPr lang="cs-CZ" sz="2400" b="1" dirty="0" smtClean="0">
                <a:solidFill>
                  <a:srgbClr val="FFC000"/>
                </a:solidFill>
                <a:latin typeface="Calibri"/>
                <a:cs typeface="Arial" pitchFamily="34" charset="0"/>
              </a:rPr>
              <a:t>₁</a:t>
            </a:r>
            <a:endParaRPr lang="cs-CZ" sz="2400" b="1" dirty="0">
              <a:solidFill>
                <a:srgbClr val="FFC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4643438" y="3500438"/>
            <a:ext cx="7143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33CC"/>
                </a:solidFill>
                <a:latin typeface="Arial" pitchFamily="34" charset="0"/>
                <a:cs typeface="Arial" pitchFamily="34" charset="0"/>
              </a:rPr>
              <a:t>F</a:t>
            </a:r>
            <a:r>
              <a:rPr lang="cs-CZ" sz="2400" b="1" dirty="0" smtClean="0">
                <a:solidFill>
                  <a:srgbClr val="FF33CC"/>
                </a:solidFill>
                <a:latin typeface="Calibri"/>
                <a:cs typeface="Arial" pitchFamily="34" charset="0"/>
              </a:rPr>
              <a:t>₂</a:t>
            </a:r>
            <a:endParaRPr lang="cs-CZ" sz="2400" b="1" dirty="0">
              <a:solidFill>
                <a:srgbClr val="FF33CC"/>
              </a:solidFill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22" name="Přímá spojovací čára 21"/>
          <p:cNvCxnSpPr/>
          <p:nvPr/>
        </p:nvCxnSpPr>
        <p:spPr>
          <a:xfrm>
            <a:off x="5072066" y="2500306"/>
            <a:ext cx="2571768" cy="2000264"/>
          </a:xfrm>
          <a:prstGeom prst="line">
            <a:avLst/>
          </a:prstGeom>
          <a:ln w="63500"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ovací čára 25"/>
          <p:cNvCxnSpPr/>
          <p:nvPr/>
        </p:nvCxnSpPr>
        <p:spPr>
          <a:xfrm>
            <a:off x="5286380" y="4429132"/>
            <a:ext cx="3071834" cy="214314"/>
          </a:xfrm>
          <a:prstGeom prst="line">
            <a:avLst/>
          </a:prstGeom>
          <a:ln w="63500">
            <a:solidFill>
              <a:srgbClr val="FFC00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ovací čára 27"/>
          <p:cNvCxnSpPr/>
          <p:nvPr/>
        </p:nvCxnSpPr>
        <p:spPr>
          <a:xfrm>
            <a:off x="4286248" y="3000372"/>
            <a:ext cx="3429024" cy="1571636"/>
          </a:xfrm>
          <a:prstGeom prst="line">
            <a:avLst/>
          </a:prstGeom>
          <a:ln w="88900">
            <a:solidFill>
              <a:schemeClr val="bg1"/>
            </a:solidFill>
            <a:headEnd type="oval"/>
            <a:tailEnd type="stealt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" name="TextovéPole 34"/>
          <p:cNvSpPr txBox="1"/>
          <p:nvPr/>
        </p:nvSpPr>
        <p:spPr>
          <a:xfrm>
            <a:off x="5857884" y="3786190"/>
            <a:ext cx="714380" cy="523220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F</a:t>
            </a:r>
            <a:endParaRPr lang="cs-CZ" sz="2800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6" name="TextovéPole 35"/>
          <p:cNvSpPr txBox="1"/>
          <p:nvPr/>
        </p:nvSpPr>
        <p:spPr>
          <a:xfrm>
            <a:off x="4071934" y="2428868"/>
            <a:ext cx="714380" cy="461665"/>
          </a:xfrm>
          <a:prstGeom prst="rect">
            <a:avLst/>
          </a:prstGeom>
          <a:noFill/>
          <a:ln>
            <a:solidFill>
              <a:schemeClr val="accent6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P</a:t>
            </a:r>
            <a:endParaRPr lang="cs-CZ" sz="2400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5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/>
      <p:bldP spid="20" grpId="0"/>
      <p:bldP spid="35" grpId="0" animBg="1"/>
      <p:bldP spid="36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Vývojový diagram: postup 26"/>
          <p:cNvSpPr/>
          <p:nvPr/>
        </p:nvSpPr>
        <p:spPr>
          <a:xfrm>
            <a:off x="2071670" y="4500570"/>
            <a:ext cx="3786214" cy="2214578"/>
          </a:xfrm>
          <a:prstGeom prst="flowChartProcess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4282" y="0"/>
            <a:ext cx="8229600" cy="714356"/>
          </a:xfrm>
        </p:spPr>
        <p:txBody>
          <a:bodyPr>
            <a:normAutofit/>
          </a:bodyPr>
          <a:lstStyle/>
          <a:p>
            <a:pPr algn="l"/>
            <a:r>
              <a:rPr lang="cs-CZ" sz="36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SKLÁDÁNÍ RŮZNOBĚŽNÝCH SIL</a:t>
            </a:r>
            <a:endParaRPr lang="cs-CZ" sz="36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14282" y="857232"/>
            <a:ext cx="8572560" cy="42165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Postup:</a:t>
            </a:r>
          </a:p>
          <a:p>
            <a:endParaRPr lang="cs-CZ" sz="1000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pPr>
              <a:buFont typeface="Wingdings" pitchFamily="2" charset="2"/>
              <a:buChar char="ü"/>
            </a:pPr>
            <a:r>
              <a:rPr lang="cs-CZ" sz="24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Doplníme obrazec na rovnoběžník.</a:t>
            </a:r>
          </a:p>
          <a:p>
            <a:endParaRPr lang="cs-CZ" sz="1000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pPr>
              <a:buFont typeface="Wingdings" pitchFamily="2" charset="2"/>
              <a:buChar char="ü"/>
            </a:pPr>
            <a:r>
              <a:rPr lang="cs-CZ" sz="24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Narýsujeme úhlopříčku s krajním bodem P (působiště).</a:t>
            </a:r>
          </a:p>
          <a:p>
            <a:endParaRPr lang="cs-CZ" sz="1000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pPr>
              <a:buFont typeface="Wingdings" pitchFamily="2" charset="2"/>
              <a:buChar char="ü"/>
            </a:pPr>
            <a:r>
              <a:rPr lang="cs-CZ" sz="24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Úhlopříčku zakončíme šipkou = určíme směr síly.</a:t>
            </a:r>
          </a:p>
          <a:p>
            <a:endParaRPr lang="cs-CZ" sz="1000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pPr>
              <a:buFont typeface="Wingdings" pitchFamily="2" charset="2"/>
              <a:buChar char="ü"/>
            </a:pPr>
            <a:r>
              <a:rPr lang="cs-CZ" sz="24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Určíme velikost výslednice: změříme délku příslušné úhlopříčky a vypočteme s ohledem na zvolené měřítko.</a:t>
            </a:r>
          </a:p>
          <a:p>
            <a:endParaRPr lang="cs-CZ" sz="800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4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(např. měřítko 1cm=2N, délka úhlopříčky |5,5cm|: 2∙5,5=11</a:t>
            </a:r>
          </a:p>
          <a:p>
            <a:r>
              <a:rPr lang="cs-CZ" sz="24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                                                                                   →F=11N)</a:t>
            </a:r>
          </a:p>
          <a:p>
            <a:endParaRPr lang="cs-CZ" sz="2400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Rovnoramenný trojúhelník 4"/>
          <p:cNvSpPr/>
          <p:nvPr/>
        </p:nvSpPr>
        <p:spPr>
          <a:xfrm>
            <a:off x="2857488" y="4000504"/>
            <a:ext cx="142876" cy="71438"/>
          </a:xfrm>
          <a:prstGeom prst="triangle">
            <a:avLst/>
          </a:prstGeom>
          <a:solidFill>
            <a:schemeClr val="accent6">
              <a:lumMod val="75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841" name="Rectangle 1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35842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428992" y="6286520"/>
            <a:ext cx="50006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i="1" dirty="0" smtClean="0"/>
              <a:t>F</a:t>
            </a:r>
            <a:r>
              <a:rPr lang="cs-CZ" sz="1400" b="1" i="1" dirty="0" smtClean="0"/>
              <a:t>2</a:t>
            </a:r>
            <a:endParaRPr lang="cs-CZ" sz="2000" b="1" i="1" dirty="0"/>
          </a:p>
        </p:txBody>
      </p:sp>
      <p:cxnSp>
        <p:nvCxnSpPr>
          <p:cNvPr id="11" name="Přímá spojovací šipka 10"/>
          <p:cNvCxnSpPr/>
          <p:nvPr/>
        </p:nvCxnSpPr>
        <p:spPr>
          <a:xfrm rot="5400000" flipH="1" flipV="1">
            <a:off x="2143108" y="5286388"/>
            <a:ext cx="1571636" cy="571504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šipka 11"/>
          <p:cNvCxnSpPr/>
          <p:nvPr/>
        </p:nvCxnSpPr>
        <p:spPr>
          <a:xfrm flipV="1">
            <a:off x="2643174" y="6286520"/>
            <a:ext cx="2214578" cy="71438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šipka 14"/>
          <p:cNvCxnSpPr/>
          <p:nvPr/>
        </p:nvCxnSpPr>
        <p:spPr>
          <a:xfrm flipV="1">
            <a:off x="2643174" y="4786322"/>
            <a:ext cx="2786082" cy="1571636"/>
          </a:xfrm>
          <a:prstGeom prst="straightConnector1">
            <a:avLst/>
          </a:prstGeom>
          <a:ln w="44450">
            <a:solidFill>
              <a:schemeClr val="accent2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ovací čára 18"/>
          <p:cNvCxnSpPr/>
          <p:nvPr/>
        </p:nvCxnSpPr>
        <p:spPr>
          <a:xfrm>
            <a:off x="3214678" y="4786322"/>
            <a:ext cx="2214578" cy="1588"/>
          </a:xfrm>
          <a:prstGeom prst="line">
            <a:avLst/>
          </a:prstGeom>
          <a:ln w="25400"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ovací čára 20"/>
          <p:cNvCxnSpPr/>
          <p:nvPr/>
        </p:nvCxnSpPr>
        <p:spPr>
          <a:xfrm rot="5400000" flipH="1" flipV="1">
            <a:off x="4393405" y="5250669"/>
            <a:ext cx="1500198" cy="571504"/>
          </a:xfrm>
          <a:prstGeom prst="line">
            <a:avLst/>
          </a:prstGeom>
          <a:ln w="25400"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TextovéPole 23"/>
          <p:cNvSpPr txBox="1"/>
          <p:nvPr/>
        </p:nvSpPr>
        <p:spPr>
          <a:xfrm>
            <a:off x="2366946" y="6224606"/>
            <a:ext cx="35719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i="1" dirty="0" smtClean="0"/>
              <a:t>P</a:t>
            </a:r>
            <a:endParaRPr lang="cs-CZ" sz="2000" b="1" i="1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3786182" y="5214950"/>
            <a:ext cx="35719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i="1" dirty="0" smtClean="0">
                <a:solidFill>
                  <a:schemeClr val="accent1">
                    <a:lumMod val="75000"/>
                  </a:schemeClr>
                </a:solidFill>
              </a:rPr>
              <a:t>F</a:t>
            </a:r>
            <a:endParaRPr lang="cs-CZ" sz="20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2643174" y="5214950"/>
            <a:ext cx="57150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i="1" dirty="0" smtClean="0"/>
              <a:t>F</a:t>
            </a:r>
            <a:r>
              <a:rPr lang="cs-CZ" sz="1400" b="1" i="1" dirty="0" smtClean="0"/>
              <a:t>1</a:t>
            </a:r>
            <a:endParaRPr lang="cs-CZ" sz="2000" b="1" i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7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7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7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7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7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0" fill="hold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0" fill="hold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7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0" fill="hold"/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0" fill="hold"/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1368425" y="3233738"/>
          <a:ext cx="6407150" cy="2926080"/>
        </p:xfrm>
        <a:graphic>
          <a:graphicData uri="http://schemas.openxmlformats.org/drawingml/2006/table">
            <a:tbl>
              <a:tblPr/>
              <a:tblGrid>
                <a:gridCol w="1203325"/>
                <a:gridCol w="114300"/>
                <a:gridCol w="5089525"/>
              </a:tblGrid>
              <a:tr h="3127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Použití zdroje: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Calibri" pitchFamily="34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Calibri" pitchFamily="34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BOHUNĚK, Jiří; KOLÁŘOVÁ, Růžena. </a:t>
                      </a:r>
                      <a:r>
                        <a:rPr lang="cs-CZ" sz="1200" i="1" dirty="0" smtClean="0"/>
                        <a:t>Fyzika pro 7. ročník základní školy</a:t>
                      </a:r>
                      <a:r>
                        <a:rPr lang="cs-CZ" sz="1200" dirty="0" smtClean="0"/>
                        <a:t>. Olomouc: </a:t>
                      </a:r>
                      <a:r>
                        <a:rPr lang="cs-CZ" sz="1200" dirty="0" err="1" smtClean="0"/>
                        <a:t>Prometheus</a:t>
                      </a:r>
                      <a:r>
                        <a:rPr lang="cs-CZ" sz="1200" dirty="0" smtClean="0"/>
                        <a:t>, spol. s r.o., 2000, ISBN 80-7196-119-1. </a:t>
                      </a:r>
                    </a:p>
                    <a:p>
                      <a:r>
                        <a:rPr lang="cs-CZ" sz="1200" dirty="0" smtClean="0"/>
                        <a:t>MÍČEK, Arnošt; KROUPA, Roman. </a:t>
                      </a:r>
                      <a:r>
                        <a:rPr lang="cs-CZ" sz="1200" i="1" dirty="0" smtClean="0"/>
                        <a:t>Fyzika 2</a:t>
                      </a:r>
                      <a:r>
                        <a:rPr lang="cs-CZ" sz="1200" dirty="0" smtClean="0"/>
                        <a:t>. Brno: Tvořivá škola, 2009, ISBN 80-903397-7-4. </a:t>
                      </a:r>
                      <a:endParaRPr lang="cs-CZ" sz="1200" dirty="0" smtClean="0"/>
                    </a:p>
                    <a:p>
                      <a:r>
                        <a:rPr lang="cs-CZ" sz="1200" dirty="0" smtClean="0"/>
                        <a:t>AUTOR NEUVEDEN. </a:t>
                      </a:r>
                      <a:r>
                        <a:rPr lang="cs-CZ" sz="1200" i="1" dirty="0" smtClean="0"/>
                        <a:t>BASTO ANACO</a:t>
                      </a:r>
                      <a:r>
                        <a:rPr lang="cs-CZ" sz="1200" dirty="0" smtClean="0"/>
                        <a:t> [online]. [cit. 24.7.2011]. Dostupný na WWW: http://bastoanaco.sweb.cz/radce/vychova/vychova.htm</a:t>
                      </a:r>
                    </a:p>
                    <a:p>
                      <a:r>
                        <a:rPr lang="cs-CZ" sz="1200" dirty="0" smtClean="0"/>
                        <a:t>ŠJŮ. </a:t>
                      </a:r>
                      <a:r>
                        <a:rPr lang="cs-CZ" sz="1200" i="1" dirty="0" err="1" smtClean="0"/>
                        <a:t>wikimedia</a:t>
                      </a:r>
                      <a:r>
                        <a:rPr lang="cs-CZ" sz="1200" i="1" dirty="0" smtClean="0"/>
                        <a:t> </a:t>
                      </a:r>
                      <a:r>
                        <a:rPr lang="cs-CZ" sz="1200" i="1" dirty="0" err="1" smtClean="0"/>
                        <a:t>commons</a:t>
                      </a:r>
                      <a:r>
                        <a:rPr lang="cs-CZ" sz="1200" dirty="0" smtClean="0"/>
                        <a:t> [online]. [cit. 24.7.2011]. Dostupný na WWW: http://upload.wikimedia.org/wikipedia/commons/4/4e/P%C3%ADsek%2C_Jir%C3%A1sk%C5%AFv_most%2C_zna%C4%8Dky.jpg </a:t>
                      </a:r>
                    </a:p>
                    <a:p>
                      <a:r>
                        <a:rPr lang="cs-CZ" sz="1200" dirty="0" smtClean="0"/>
                        <a:t>AUTOR NEUVEDEN. </a:t>
                      </a:r>
                      <a:r>
                        <a:rPr lang="cs-CZ" sz="1200" i="1" dirty="0" smtClean="0"/>
                        <a:t>Podpora výuky</a:t>
                      </a:r>
                      <a:r>
                        <a:rPr lang="cs-CZ" sz="1200" dirty="0" smtClean="0"/>
                        <a:t> [online]. [cit. 24.7.2011]. Dostupný na WWW: http://www.</a:t>
                      </a:r>
                      <a:r>
                        <a:rPr lang="cs-CZ" sz="1200" dirty="0" err="1" smtClean="0"/>
                        <a:t>voderek.cz</a:t>
                      </a:r>
                      <a:r>
                        <a:rPr lang="cs-CZ" sz="1200" dirty="0" smtClean="0"/>
                        <a:t>/fyzika/fyzika7/f77.htm</a:t>
                      </a:r>
                    </a:p>
                    <a:p>
                      <a:r>
                        <a:rPr lang="cs-CZ" sz="1200" dirty="0" smtClean="0"/>
                        <a:t>AUTOR NEUVEDEN. </a:t>
                      </a:r>
                      <a:r>
                        <a:rPr lang="cs-CZ" sz="1200" i="1" dirty="0" err="1" smtClean="0"/>
                        <a:t>Prófův</a:t>
                      </a:r>
                      <a:r>
                        <a:rPr lang="cs-CZ" sz="1200" i="1" dirty="0" smtClean="0"/>
                        <a:t> svět</a:t>
                      </a:r>
                      <a:r>
                        <a:rPr lang="cs-CZ" sz="1200" dirty="0" smtClean="0"/>
                        <a:t> [online]. [cit. 24.7.2011]. Dostupný na WWW: http://profuvsvet.ic.cz/view.php?cisloclanku=2007090002   </a:t>
                      </a:r>
                    </a:p>
                    <a:p>
                      <a:r>
                        <a:rPr lang="cs-CZ" sz="1200" dirty="0" smtClean="0"/>
                        <a:t>Obrázky z vlastní tvorby.</a:t>
                      </a:r>
                      <a:endParaRPr lang="cs-CZ" sz="1200" dirty="0" smtClean="0"/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O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brázky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jsou použity i z galerie Microsoft office.</a:t>
                      </a:r>
                      <a:r>
                        <a:rPr lang="cs-CZ" sz="1200" dirty="0" smtClean="0"/>
                        <a:t> </a:t>
                      </a:r>
                    </a:p>
                    <a:p>
                      <a:endParaRPr lang="cs-CZ" sz="1200" dirty="0" smtClean="0"/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3084" name="Obrázek 0" descr="Popis: logo EU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11188" y="549275"/>
            <a:ext cx="7921625" cy="847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85" name="obrázek 5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495675" y="2157413"/>
            <a:ext cx="2152650" cy="781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086" name="Rectangle 3"/>
          <p:cNvSpPr>
            <a:spLocks noChangeArrowheads="1"/>
          </p:cNvSpPr>
          <p:nvPr/>
        </p:nvSpPr>
        <p:spPr bwMode="auto">
          <a:xfrm>
            <a:off x="1368425" y="3005138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>
              <a:latin typeface="Calibri" pitchFamily="34" charset="0"/>
            </a:endParaRPr>
          </a:p>
        </p:txBody>
      </p:sp>
      <p:sp>
        <p:nvSpPr>
          <p:cNvPr id="3087" name="Rectangle 4"/>
          <p:cNvSpPr>
            <a:spLocks noChangeArrowheads="1"/>
          </p:cNvSpPr>
          <p:nvPr/>
        </p:nvSpPr>
        <p:spPr bwMode="auto">
          <a:xfrm>
            <a:off x="611188" y="1557338"/>
            <a:ext cx="7921625" cy="800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 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lang="cs-CZ" sz="1100">
              <a:ea typeface="Calibri" pitchFamily="34" charset="0"/>
              <a:cs typeface="Times New Roman" pitchFamily="18" charset="0"/>
            </a:endParaRPr>
          </a:p>
          <a:p>
            <a:pPr algn="ctr" eaLnBrk="0" hangingPunct="0"/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lang="cs-CZ" sz="1100">
              <a:ea typeface="Calibri" pitchFamily="34" charset="0"/>
              <a:cs typeface="Times New Roman" pitchFamily="18" charset="0"/>
            </a:endParaRPr>
          </a:p>
          <a:p>
            <a:pPr eaLnBrk="0" hangingPunct="0"/>
            <a:endParaRPr lang="cs-CZ">
              <a:ea typeface="Calibri" pitchFamily="34" charset="0"/>
              <a:cs typeface="Times New Roman" pitchFamily="18" charset="0"/>
            </a:endParaRPr>
          </a:p>
        </p:txBody>
      </p:sp>
      <p:sp>
        <p:nvSpPr>
          <p:cNvPr id="3088" name="Rectangle 5"/>
          <p:cNvSpPr>
            <a:spLocks noChangeArrowheads="1"/>
          </p:cNvSpPr>
          <p:nvPr/>
        </p:nvSpPr>
        <p:spPr bwMode="auto">
          <a:xfrm>
            <a:off x="1368425" y="476726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Vlastní 1">
      <a:dk1>
        <a:sysClr val="windowText" lastClr="000000"/>
      </a:dk1>
      <a:lt1>
        <a:sysClr val="window" lastClr="FFFFFF"/>
      </a:lt1>
      <a:dk2>
        <a:srgbClr val="666666"/>
      </a:dk2>
      <a:lt2>
        <a:srgbClr val="D2D2D2"/>
      </a:lt2>
      <a:accent1>
        <a:srgbClr val="FF388C"/>
      </a:accent1>
      <a:accent2>
        <a:srgbClr val="E40059"/>
      </a:accent2>
      <a:accent3>
        <a:srgbClr val="9C007F"/>
      </a:accent3>
      <a:accent4>
        <a:srgbClr val="68007F"/>
      </a:accent4>
      <a:accent5>
        <a:srgbClr val="4B98FF"/>
      </a:accent5>
      <a:accent6>
        <a:srgbClr val="00349E"/>
      </a:accent6>
      <a:hlink>
        <a:srgbClr val="17BBFD"/>
      </a:hlink>
      <a:folHlink>
        <a:srgbClr val="FF79C2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617</TotalTime>
  <Words>988</Words>
  <PresentationFormat>Předvádění na obrazovce (4:3)</PresentationFormat>
  <Paragraphs>194</Paragraphs>
  <Slides>19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0" baseType="lpstr">
      <vt:lpstr>Motiv sady Office</vt:lpstr>
      <vt:lpstr>Snímek 1</vt:lpstr>
      <vt:lpstr>Snímek 2</vt:lpstr>
      <vt:lpstr>SKLÁDÁNÍ SIL</vt:lpstr>
      <vt:lpstr>SKLÁDÁNÍ SIL</vt:lpstr>
      <vt:lpstr>SKLÁDÁNÍ SIL STEJNÉHO SMĚRU</vt:lpstr>
      <vt:lpstr>SKLÁDÁNÍ SIL STEJNÉHO SMĚRU</vt:lpstr>
      <vt:lpstr>SKLÁDÁNÍ SIL STEJNÉHO SMĚRU</vt:lpstr>
      <vt:lpstr>SKLÁDÁNÍ SIL OPAČNÉHO SMĚRU</vt:lpstr>
      <vt:lpstr>SKLÁDÁNÍ SIL OPAČNÉHO SMĚRU</vt:lpstr>
      <vt:lpstr>SKLÁDÁNÍ SIL OPAČNÉHO SMĚRU</vt:lpstr>
      <vt:lpstr>ROVNOVÁHA SIL</vt:lpstr>
      <vt:lpstr>ROVNOVÁHA SIL</vt:lpstr>
      <vt:lpstr>ROVNOVÁHA SIL</vt:lpstr>
      <vt:lpstr>SKLÁDÁNÍ SIL STEJNÉHO SMĚRU</vt:lpstr>
      <vt:lpstr>ROVNOVÁHA SIL</vt:lpstr>
      <vt:lpstr>A NĚCO NAVÍC ….</vt:lpstr>
      <vt:lpstr>SKLÁDÁNÍ RŮZNOBĚŽNÝCH SIL</vt:lpstr>
      <vt:lpstr>SKLÁDÁNÍ RŮZNOBĚŽNÝCH SIL</vt:lpstr>
      <vt:lpstr>Snímek 19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cp:lastModifiedBy>rachotova</cp:lastModifiedBy>
  <cp:revision>66</cp:revision>
  <dcterms:modified xsi:type="dcterms:W3CDTF">2013-06-04T22:25:24Z</dcterms:modified>
</cp:coreProperties>
</file>