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68" r:id="rId2"/>
    <p:sldId id="267" r:id="rId3"/>
    <p:sldId id="269" r:id="rId4"/>
    <p:sldId id="277" r:id="rId5"/>
    <p:sldId id="279" r:id="rId6"/>
    <p:sldId id="282" r:id="rId7"/>
    <p:sldId id="257" r:id="rId8"/>
    <p:sldId id="258" r:id="rId9"/>
    <p:sldId id="259" r:id="rId10"/>
    <p:sldId id="260" r:id="rId11"/>
    <p:sldId id="271" r:id="rId12"/>
    <p:sldId id="261" r:id="rId13"/>
    <p:sldId id="262" r:id="rId14"/>
    <p:sldId id="263" r:id="rId15"/>
    <p:sldId id="264" r:id="rId16"/>
    <p:sldId id="265" r:id="rId17"/>
    <p:sldId id="270" r:id="rId18"/>
  </p:sldIdLst>
  <p:sldSz cx="9144000" cy="6858000" type="screen4x3"/>
  <p:notesSz cx="6858000" cy="98742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61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CAB771-AD10-40CC-976F-744C6FB01A87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62025" y="741363"/>
            <a:ext cx="493395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690269"/>
            <a:ext cx="5486400" cy="44434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8824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378824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3D6D95-5F83-4285-9ECF-C431F701222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54609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65B51F-8CA5-48EB-807B-EF71FCAAFF0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3D6D95-5F83-4285-9ECF-C431F7012222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9499487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RNDr. Lenka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Hráčková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VY_32_INOVACE_06C_01_Alkoholy a fenoly,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chemické reakce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VY_32_INOVACE_06C_Organická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chemie a biochemie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4. 2. 2013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  <a:t>ANOTACE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Procvičování názvosloví  - žáci doplňují vzorce či názvy</a:t>
            </a:r>
          </a:p>
          <a:p>
            <a:pPr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Zopakování fyzikálních vlastností alkoholů</a:t>
            </a:r>
          </a:p>
          <a:p>
            <a:pPr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Výklad, společné odvozování vlastností na základě předchozích znalostí  (navázat na </a:t>
            </a:r>
            <a:r>
              <a:rPr lang="cs-CZ" sz="2000" dirty="0" err="1" smtClean="0">
                <a:solidFill>
                  <a:schemeClr val="bg1"/>
                </a:solidFill>
              </a:rPr>
              <a:t>amfoteritu</a:t>
            </a:r>
            <a:r>
              <a:rPr lang="cs-CZ" sz="2000" dirty="0" smtClean="0">
                <a:solidFill>
                  <a:schemeClr val="bg1"/>
                </a:solidFill>
              </a:rPr>
              <a:t> vody a znalost typů organických reakcí, efektů)</a:t>
            </a:r>
          </a:p>
          <a:p>
            <a:pPr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Pro žáky  3. r. G4 a 5. r. G6</a:t>
            </a:r>
          </a:p>
          <a:p>
            <a:pPr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Materiál je určen k interaktivní výuce</a:t>
            </a:r>
          </a:p>
          <a:p>
            <a:pPr>
              <a:buNone/>
            </a:pPr>
            <a:endParaRPr lang="cs-CZ" sz="20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ALKOHOLY A FENOLY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CHEMICKÉ REAKCE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Uveďte systematický název/racionální vzorec, sloučeninu zařaďte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lnSpcReduction="10000"/>
          </a:bodyPr>
          <a:lstStyle/>
          <a:p>
            <a:r>
              <a:rPr lang="cs-CZ" sz="4400" b="1" dirty="0" smtClean="0"/>
              <a:t>1.  butan – 1,2,4 –triol</a:t>
            </a:r>
          </a:p>
          <a:p>
            <a:pPr>
              <a:buNone/>
            </a:pPr>
            <a:r>
              <a:rPr lang="cs-CZ" sz="4400" b="1" dirty="0" smtClean="0"/>
              <a:t> 	CH</a:t>
            </a:r>
            <a:r>
              <a:rPr lang="cs-CZ" b="1" dirty="0" smtClean="0"/>
              <a:t>2</a:t>
            </a:r>
            <a:r>
              <a:rPr lang="cs-CZ" sz="4400" b="1" dirty="0" smtClean="0"/>
              <a:t>-CH-CH</a:t>
            </a:r>
            <a:r>
              <a:rPr lang="cs-CZ" b="1" dirty="0" smtClean="0"/>
              <a:t>2</a:t>
            </a:r>
            <a:r>
              <a:rPr lang="cs-CZ" sz="4400" b="1" dirty="0" smtClean="0"/>
              <a:t>-CH</a:t>
            </a:r>
            <a:r>
              <a:rPr lang="cs-CZ" b="1" dirty="0" smtClean="0"/>
              <a:t>2</a:t>
            </a:r>
            <a:r>
              <a:rPr lang="cs-CZ" sz="4400" b="1" dirty="0" smtClean="0"/>
              <a:t>		</a:t>
            </a:r>
          </a:p>
          <a:p>
            <a:pPr>
              <a:buNone/>
            </a:pPr>
            <a:r>
              <a:rPr lang="cs-CZ" sz="4400" b="1" dirty="0" smtClean="0"/>
              <a:t>	OH   </a:t>
            </a:r>
            <a:r>
              <a:rPr lang="cs-CZ" sz="4400" b="1" dirty="0" err="1" smtClean="0"/>
              <a:t>OH</a:t>
            </a:r>
            <a:r>
              <a:rPr lang="cs-CZ" sz="4400" b="1" dirty="0" smtClean="0"/>
              <a:t>         </a:t>
            </a:r>
            <a:r>
              <a:rPr lang="cs-CZ" sz="4400" b="1" dirty="0" err="1" smtClean="0"/>
              <a:t>OH</a:t>
            </a:r>
            <a:endParaRPr lang="cs-CZ" sz="4400" b="1" dirty="0" smtClean="0"/>
          </a:p>
          <a:p>
            <a:r>
              <a:rPr lang="cs-CZ" sz="4400" b="1" dirty="0" smtClean="0"/>
              <a:t>2.  3 –</a:t>
            </a:r>
            <a:r>
              <a:rPr lang="cs-CZ" sz="4400" b="1" dirty="0" err="1" smtClean="0"/>
              <a:t>ethylpentan</a:t>
            </a:r>
            <a:r>
              <a:rPr lang="cs-CZ" sz="4400" b="1" dirty="0" smtClean="0"/>
              <a:t> – 1,4 – diol</a:t>
            </a:r>
          </a:p>
          <a:p>
            <a:pPr>
              <a:buNone/>
            </a:pPr>
            <a:r>
              <a:rPr lang="cs-CZ" sz="4400" b="1" dirty="0" smtClean="0"/>
              <a:t>   CH</a:t>
            </a:r>
            <a:r>
              <a:rPr lang="cs-CZ" b="1" dirty="0" smtClean="0"/>
              <a:t>2</a:t>
            </a:r>
            <a:r>
              <a:rPr lang="cs-CZ" sz="4400" b="1" dirty="0" smtClean="0"/>
              <a:t>-CH</a:t>
            </a:r>
            <a:r>
              <a:rPr lang="cs-CZ" b="1" dirty="0" smtClean="0"/>
              <a:t>2</a:t>
            </a:r>
            <a:r>
              <a:rPr lang="cs-CZ" sz="4400" b="1" dirty="0" smtClean="0"/>
              <a:t>-CH-CH-CH</a:t>
            </a:r>
            <a:r>
              <a:rPr lang="cs-CZ" b="1" dirty="0" smtClean="0"/>
              <a:t>3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sz="4400" b="1" dirty="0" smtClean="0"/>
              <a:t>OH    CH</a:t>
            </a:r>
            <a:r>
              <a:rPr lang="cs-CZ" sz="2800" b="1" dirty="0" smtClean="0"/>
              <a:t>3</a:t>
            </a:r>
            <a:r>
              <a:rPr lang="cs-CZ" sz="4400" b="1" dirty="0" smtClean="0"/>
              <a:t>CH</a:t>
            </a:r>
            <a:r>
              <a:rPr lang="cs-CZ" sz="2800" b="1" dirty="0" smtClean="0"/>
              <a:t>2</a:t>
            </a:r>
            <a:r>
              <a:rPr lang="cs-CZ" sz="4400" b="1" dirty="0" smtClean="0"/>
              <a:t> OH</a:t>
            </a:r>
            <a:r>
              <a:rPr lang="cs-CZ" b="1" dirty="0" smtClean="0"/>
              <a:t>		                  </a:t>
            </a:r>
          </a:p>
          <a:p>
            <a:pPr>
              <a:buNone/>
            </a:pPr>
            <a:endParaRPr lang="cs-CZ" b="1" dirty="0" smtClean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1043608" y="2852936"/>
            <a:ext cx="0" cy="288032"/>
          </a:xfrm>
          <a:prstGeom prst="line">
            <a:avLst/>
          </a:prstGeom>
          <a:ln w="47625">
            <a:solidFill>
              <a:schemeClr val="tx1"/>
            </a:solidFill>
          </a:ln>
          <a:effectLst>
            <a:outerShdw blurRad="50800" dist="50800" dir="5400000" algn="ctr" rotWithShape="0">
              <a:schemeClr val="bg1"/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3131840" y="5085184"/>
            <a:ext cx="0" cy="288032"/>
          </a:xfrm>
          <a:prstGeom prst="line">
            <a:avLst/>
          </a:prstGeom>
          <a:ln w="47625">
            <a:solidFill>
              <a:schemeClr val="tx1"/>
            </a:solidFill>
          </a:ln>
          <a:effectLst>
            <a:outerShdw blurRad="50800" dist="50800" dir="5400000" algn="ctr" rotWithShape="0">
              <a:schemeClr val="bg1"/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995936" y="5085184"/>
            <a:ext cx="0" cy="288032"/>
          </a:xfrm>
          <a:prstGeom prst="line">
            <a:avLst/>
          </a:prstGeom>
          <a:ln w="47625">
            <a:solidFill>
              <a:schemeClr val="tx1"/>
            </a:solidFill>
          </a:ln>
          <a:effectLst>
            <a:outerShdw blurRad="50800" dist="50800" dir="5400000" algn="ctr" rotWithShape="0">
              <a:schemeClr val="bg1"/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1115616" y="5085184"/>
            <a:ext cx="0" cy="288032"/>
          </a:xfrm>
          <a:prstGeom prst="line">
            <a:avLst/>
          </a:prstGeom>
          <a:ln w="47625">
            <a:solidFill>
              <a:schemeClr val="tx1"/>
            </a:solidFill>
          </a:ln>
          <a:effectLst>
            <a:outerShdw blurRad="50800" dist="50800" dir="5400000" algn="ctr" rotWithShape="0">
              <a:schemeClr val="bg1"/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123728" y="2852936"/>
            <a:ext cx="0" cy="288032"/>
          </a:xfrm>
          <a:prstGeom prst="line">
            <a:avLst/>
          </a:prstGeom>
          <a:ln w="47625">
            <a:solidFill>
              <a:schemeClr val="tx1"/>
            </a:solidFill>
          </a:ln>
          <a:effectLst>
            <a:outerShdw blurRad="50800" dist="50800" dir="5400000" algn="ctr" rotWithShape="0">
              <a:schemeClr val="bg1"/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3995936" y="2852936"/>
            <a:ext cx="0" cy="288032"/>
          </a:xfrm>
          <a:prstGeom prst="line">
            <a:avLst/>
          </a:prstGeom>
          <a:ln w="47625">
            <a:solidFill>
              <a:schemeClr val="tx1"/>
            </a:solidFill>
          </a:ln>
          <a:effectLst>
            <a:outerShdw blurRad="50800" dist="50800" dir="5400000" algn="ctr" rotWithShape="0">
              <a:schemeClr val="bg1"/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67544" y="2420888"/>
            <a:ext cx="5400000" cy="115200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4653136"/>
            <a:ext cx="5400000" cy="115200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sz="4400" b="1" dirty="0" smtClean="0"/>
              <a:t>3.  cyklohexan – 1,4 –diol</a:t>
            </a:r>
          </a:p>
          <a:p>
            <a:pPr lvl="2"/>
            <a:r>
              <a:rPr lang="cs-CZ" sz="3600" b="1" dirty="0" smtClean="0"/>
              <a:t>HO	  		      OH		</a:t>
            </a:r>
          </a:p>
          <a:p>
            <a:pPr>
              <a:buNone/>
            </a:pPr>
            <a:endParaRPr lang="cs-CZ" sz="4400" b="1" dirty="0" smtClean="0"/>
          </a:p>
          <a:p>
            <a:r>
              <a:rPr lang="cs-CZ" sz="4400" b="1" dirty="0" smtClean="0"/>
              <a:t>4.  benzen – 1,3,5 – triol</a:t>
            </a:r>
          </a:p>
          <a:p>
            <a:endParaRPr lang="cs-CZ" sz="4400" b="1" dirty="0" smtClean="0"/>
          </a:p>
          <a:p>
            <a:endParaRPr lang="cs-CZ" sz="4400" b="1" dirty="0" smtClean="0"/>
          </a:p>
          <a:p>
            <a:endParaRPr lang="cs-CZ" sz="4400" b="1" dirty="0" smtClean="0"/>
          </a:p>
          <a:p>
            <a:endParaRPr lang="cs-CZ" sz="4400" b="1" dirty="0" smtClean="0"/>
          </a:p>
          <a:p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2987824" y="1196752"/>
            <a:ext cx="1224136" cy="1008112"/>
          </a:xfrm>
          <a:prstGeom prst="hexagon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4283968" y="1628800"/>
            <a:ext cx="36004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3203848" y="5373216"/>
            <a:ext cx="0" cy="36004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411760" y="4149080"/>
            <a:ext cx="216024" cy="216024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V="1">
            <a:off x="3707904" y="4221088"/>
            <a:ext cx="360040" cy="144016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2555776" y="1628800"/>
            <a:ext cx="36004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Šestiúhelník 13"/>
          <p:cNvSpPr/>
          <p:nvPr/>
        </p:nvSpPr>
        <p:spPr>
          <a:xfrm rot="5400000">
            <a:off x="2555776" y="4257092"/>
            <a:ext cx="1224136" cy="1008112"/>
          </a:xfrm>
          <a:prstGeom prst="hexagon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2771800" y="4365104"/>
            <a:ext cx="792088" cy="79208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1656184" y="3717032"/>
            <a:ext cx="8275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HO</a:t>
            </a:r>
            <a:endParaRPr lang="cs-CZ" sz="32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952328" y="5661248"/>
            <a:ext cx="8275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OH</a:t>
            </a:r>
            <a:endParaRPr lang="cs-CZ" sz="32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139952" y="3861048"/>
            <a:ext cx="8275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OH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900192" y="1196880"/>
            <a:ext cx="5400000" cy="115200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55576" y="3717032"/>
            <a:ext cx="5400000" cy="241200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6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5.  </a:t>
            </a:r>
            <a:r>
              <a:rPr lang="cs-CZ" b="1" dirty="0" err="1" smtClean="0"/>
              <a:t>methoxybenzen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CH3     O</a:t>
            </a:r>
          </a:p>
          <a:p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2339752" y="3068960"/>
            <a:ext cx="36004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Šestiúhelník 5"/>
          <p:cNvSpPr/>
          <p:nvPr/>
        </p:nvSpPr>
        <p:spPr>
          <a:xfrm rot="21600000">
            <a:off x="2699792" y="2564903"/>
            <a:ext cx="1224136" cy="1008112"/>
          </a:xfrm>
          <a:prstGeom prst="hexagon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2843808" y="2708920"/>
            <a:ext cx="936104" cy="72008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619672" y="3068960"/>
            <a:ext cx="36004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539552" y="2492896"/>
            <a:ext cx="5400000" cy="115200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Chemické vlastnosti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58924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Hydroxylové sloučeniny – teoreticky od vody náhradou vodíku uhlovodíkovým zbytkem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			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smtClean="0"/>
              <a:t>				</a:t>
            </a:r>
          </a:p>
          <a:p>
            <a:pPr>
              <a:buNone/>
            </a:pPr>
            <a:r>
              <a:rPr lang="cs-CZ" sz="4400" dirty="0" smtClean="0"/>
              <a:t>			       </a:t>
            </a:r>
            <a:r>
              <a:rPr lang="cs-CZ" sz="5700" b="1" dirty="0" smtClean="0">
                <a:solidFill>
                  <a:schemeClr val="bg1"/>
                </a:solidFill>
              </a:rPr>
              <a:t>R-</a:t>
            </a:r>
            <a:r>
              <a:rPr lang="cs-CZ" sz="5700" b="1" dirty="0" smtClean="0">
                <a:solidFill>
                  <a:srgbClr val="FF0066"/>
                </a:solidFill>
              </a:rPr>
              <a:t>O-H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Zopakujte si, jaké fyzikální vlastnosti můžeme očekávat?		</a:t>
            </a:r>
          </a:p>
          <a:p>
            <a:pPr>
              <a:buNone/>
            </a:pPr>
            <a:r>
              <a:rPr lang="cs-CZ" b="1" dirty="0" smtClean="0">
                <a:solidFill>
                  <a:srgbClr val="FF0066"/>
                </a:solidFill>
              </a:rPr>
              <a:t>Tvorba vodíkových můstků 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Důsledek –  vysoké teploty varu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			 rozpustnost ve vodě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23928" y="278092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solidFill>
                  <a:schemeClr val="bg1"/>
                </a:solidFill>
              </a:rPr>
              <a:t>δ</a:t>
            </a:r>
            <a:r>
              <a:rPr lang="cs-CZ" dirty="0" smtClean="0">
                <a:solidFill>
                  <a:schemeClr val="bg1"/>
                </a:solidFill>
              </a:rPr>
              <a:t>-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2000" y="278092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solidFill>
                  <a:schemeClr val="bg1"/>
                </a:solidFill>
              </a:rPr>
              <a:t>δ</a:t>
            </a:r>
            <a:r>
              <a:rPr lang="cs-CZ" dirty="0" smtClean="0">
                <a:solidFill>
                  <a:schemeClr val="bg1"/>
                </a:solidFill>
              </a:rPr>
              <a:t>+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51920" y="342900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3851920" y="3717032"/>
            <a:ext cx="216024" cy="0"/>
          </a:xfrm>
          <a:prstGeom prst="line">
            <a:avLst/>
          </a:prstGeom>
          <a:ln w="444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3851920" y="3068960"/>
            <a:ext cx="216024" cy="0"/>
          </a:xfrm>
          <a:prstGeom prst="line">
            <a:avLst/>
          </a:prstGeom>
          <a:ln w="444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A)  AMFOTERITA</a:t>
            </a:r>
          </a:p>
          <a:p>
            <a:pPr lvl="1">
              <a:buNone/>
            </a:pPr>
            <a:r>
              <a:rPr lang="cs-CZ" sz="3200" b="1" dirty="0" smtClean="0">
                <a:solidFill>
                  <a:srgbClr val="FFFF00"/>
                </a:solidFill>
              </a:rPr>
              <a:t>1. kyselost</a:t>
            </a:r>
          </a:p>
          <a:p>
            <a:pPr lvl="1">
              <a:buNone/>
            </a:pPr>
            <a:r>
              <a:rPr lang="cs-CZ" sz="3200" b="1" dirty="0" smtClean="0">
                <a:solidFill>
                  <a:schemeClr val="bg1"/>
                </a:solidFill>
              </a:rPr>
              <a:t>Alkoholy: </a:t>
            </a:r>
          </a:p>
          <a:p>
            <a:pPr lvl="1">
              <a:buNone/>
            </a:pPr>
            <a:r>
              <a:rPr lang="cs-CZ" sz="3200" b="1" dirty="0" smtClean="0">
                <a:solidFill>
                  <a:schemeClr val="bg1"/>
                </a:solidFill>
              </a:rPr>
              <a:t>2ROH  +  Na  → </a:t>
            </a:r>
            <a:r>
              <a:rPr lang="cs-CZ" sz="3200" b="1" dirty="0" smtClean="0"/>
              <a:t> </a:t>
            </a:r>
            <a:r>
              <a:rPr lang="cs-CZ" sz="3200" b="1" dirty="0" smtClean="0">
                <a:solidFill>
                  <a:schemeClr val="bg1"/>
                </a:solidFill>
              </a:rPr>
              <a:t>2</a:t>
            </a:r>
            <a:r>
              <a:rPr lang="cs-CZ" sz="3200" b="1" dirty="0" smtClean="0">
                <a:solidFill>
                  <a:srgbClr val="FF0066"/>
                </a:solidFill>
              </a:rPr>
              <a:t>RONa</a:t>
            </a:r>
            <a:r>
              <a:rPr lang="cs-CZ" sz="3200" b="1" dirty="0" smtClean="0"/>
              <a:t>  </a:t>
            </a:r>
            <a:r>
              <a:rPr lang="cs-CZ" sz="3200" b="1" dirty="0" smtClean="0">
                <a:solidFill>
                  <a:schemeClr val="bg1"/>
                </a:solidFill>
              </a:rPr>
              <a:t>+  1/2 H</a:t>
            </a:r>
          </a:p>
          <a:p>
            <a:pPr lvl="1">
              <a:buNone/>
            </a:pPr>
            <a:r>
              <a:rPr lang="cs-CZ" sz="3200" b="1" i="1" dirty="0" smtClean="0">
                <a:solidFill>
                  <a:srgbClr val="FF0066"/>
                </a:solidFill>
              </a:rPr>
              <a:t>				   Alkoholát sodný</a:t>
            </a:r>
          </a:p>
          <a:p>
            <a:pPr lvl="1">
              <a:buNone/>
            </a:pPr>
            <a:r>
              <a:rPr lang="cs-CZ" sz="3200" b="1" i="1" dirty="0" smtClean="0">
                <a:solidFill>
                  <a:srgbClr val="FF0066"/>
                </a:solidFill>
              </a:rPr>
              <a:t>				   Alkoxid sodný</a:t>
            </a:r>
          </a:p>
          <a:p>
            <a:pPr lvl="1">
              <a:buNone/>
            </a:pPr>
            <a:r>
              <a:rPr lang="cs-CZ" sz="3200" b="1" i="1" dirty="0" smtClean="0">
                <a:solidFill>
                  <a:schemeClr val="bg1"/>
                </a:solidFill>
              </a:rPr>
              <a:t>				   Natrium-</a:t>
            </a:r>
            <a:r>
              <a:rPr lang="cs-CZ" sz="3200" b="1" i="1" dirty="0" err="1" smtClean="0">
                <a:solidFill>
                  <a:schemeClr val="bg1"/>
                </a:solidFill>
              </a:rPr>
              <a:t>alkan</a:t>
            </a:r>
            <a:r>
              <a:rPr lang="cs-CZ" sz="3200" b="1" i="1" dirty="0" smtClean="0">
                <a:solidFill>
                  <a:schemeClr val="bg1"/>
                </a:solidFill>
              </a:rPr>
              <a:t>-</a:t>
            </a:r>
            <a:r>
              <a:rPr lang="cs-CZ" sz="3200" b="1" i="1" dirty="0" err="1" smtClean="0">
                <a:solidFill>
                  <a:schemeClr val="bg1"/>
                </a:solidFill>
              </a:rPr>
              <a:t>olát</a:t>
            </a:r>
            <a:endParaRPr lang="cs-CZ" sz="3200" b="1" i="1" dirty="0" smtClean="0">
              <a:solidFill>
                <a:schemeClr val="bg1"/>
              </a:solidFill>
            </a:endParaRPr>
          </a:p>
          <a:p>
            <a:pPr lvl="1">
              <a:buNone/>
            </a:pPr>
            <a:endParaRPr lang="cs-CZ" sz="3200" b="1" i="1" dirty="0" smtClean="0"/>
          </a:p>
          <a:p>
            <a:pPr lvl="1">
              <a:buNone/>
            </a:pPr>
            <a:r>
              <a:rPr lang="cs-CZ" sz="3200" b="1" dirty="0" smtClean="0">
                <a:solidFill>
                  <a:schemeClr val="bg1"/>
                </a:solidFill>
              </a:rPr>
              <a:t>Slabší kyseliny než voda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44008" y="241159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66"/>
                </a:solidFill>
              </a:rPr>
              <a:t>+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11960" y="225770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66"/>
                </a:solidFill>
              </a:rPr>
              <a:t>-</a:t>
            </a:r>
            <a:endParaRPr lang="cs-CZ" sz="2800" b="1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1835696" y="1196752"/>
            <a:ext cx="1368152" cy="1872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8824" y="360040"/>
            <a:ext cx="8085584" cy="6597352"/>
          </a:xfrm>
        </p:spPr>
        <p:txBody>
          <a:bodyPr>
            <a:normAutofit lnSpcReduction="10000"/>
          </a:bodyPr>
          <a:lstStyle/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Fenoly: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				</a:t>
            </a:r>
            <a:r>
              <a:rPr lang="cs-CZ" b="1" dirty="0" smtClean="0"/>
              <a:t>	</a:t>
            </a:r>
            <a:r>
              <a:rPr lang="cs-CZ" b="1" i="1" dirty="0" err="1" smtClean="0">
                <a:solidFill>
                  <a:srgbClr val="FF0066"/>
                </a:solidFill>
              </a:rPr>
              <a:t>fenolát</a:t>
            </a:r>
            <a:r>
              <a:rPr lang="cs-CZ" b="1" i="1" dirty="0" smtClean="0">
                <a:solidFill>
                  <a:srgbClr val="FF0066"/>
                </a:solidFill>
              </a:rPr>
              <a:t> sodný</a:t>
            </a:r>
          </a:p>
          <a:p>
            <a:pPr>
              <a:buNone/>
            </a:pPr>
            <a:r>
              <a:rPr lang="cs-CZ" b="1" i="1" dirty="0" smtClean="0">
                <a:solidFill>
                  <a:srgbClr val="FF0066"/>
                </a:solidFill>
              </a:rPr>
              <a:t>					</a:t>
            </a:r>
            <a:r>
              <a:rPr lang="cs-CZ" b="1" i="1" dirty="0" err="1" smtClean="0">
                <a:solidFill>
                  <a:srgbClr val="FF0066"/>
                </a:solidFill>
              </a:rPr>
              <a:t>fenoxid</a:t>
            </a:r>
            <a:r>
              <a:rPr lang="cs-CZ" b="1" i="1" dirty="0" smtClean="0">
                <a:solidFill>
                  <a:srgbClr val="FF0066"/>
                </a:solidFill>
              </a:rPr>
              <a:t> sodný</a:t>
            </a:r>
          </a:p>
          <a:p>
            <a:pPr>
              <a:buNone/>
            </a:pPr>
            <a:endParaRPr lang="cs-CZ" b="1" i="1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Silnější kyseliny než voda, reagují i s hydroxidy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Vysvětlete, proč! (využijte strukturu </a:t>
            </a:r>
            <a:r>
              <a:rPr lang="cs-CZ" b="1" dirty="0" err="1" smtClean="0">
                <a:solidFill>
                  <a:schemeClr val="bg1"/>
                </a:solidFill>
              </a:rPr>
              <a:t>fenolátového</a:t>
            </a:r>
            <a:r>
              <a:rPr lang="cs-CZ" b="1" dirty="0" smtClean="0">
                <a:solidFill>
                  <a:schemeClr val="bg1"/>
                </a:solidFill>
              </a:rPr>
              <a:t> aniontu) </a:t>
            </a:r>
            <a:endParaRPr lang="cs-CZ" b="1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b="1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+M efekt  - </a:t>
            </a:r>
            <a:r>
              <a:rPr lang="cs-CZ" b="1" dirty="0" err="1" smtClean="0">
                <a:solidFill>
                  <a:schemeClr val="bg1"/>
                </a:solidFill>
              </a:rPr>
              <a:t>fenolátový</a:t>
            </a:r>
            <a:r>
              <a:rPr lang="cs-CZ" b="1" dirty="0" smtClean="0">
                <a:solidFill>
                  <a:schemeClr val="bg1"/>
                </a:solidFill>
              </a:rPr>
              <a:t> anion se stabilizuje </a:t>
            </a:r>
            <a:r>
              <a:rPr lang="cs-CZ" b="1" dirty="0" err="1" smtClean="0">
                <a:solidFill>
                  <a:schemeClr val="bg1"/>
                </a:solidFill>
              </a:rPr>
              <a:t>delokalizací</a:t>
            </a:r>
            <a:r>
              <a:rPr lang="cs-CZ" b="1" dirty="0" smtClean="0">
                <a:solidFill>
                  <a:schemeClr val="bg1"/>
                </a:solidFill>
              </a:rPr>
              <a:t> záporného náboje kyslíku po benzenovém jádře</a:t>
            </a:r>
          </a:p>
        </p:txBody>
      </p:sp>
      <p:sp>
        <p:nvSpPr>
          <p:cNvPr id="4" name="Šestiúhelník 3"/>
          <p:cNvSpPr/>
          <p:nvPr/>
        </p:nvSpPr>
        <p:spPr>
          <a:xfrm rot="5400000">
            <a:off x="1925706" y="1862826"/>
            <a:ext cx="1152128" cy="972108"/>
          </a:xfrm>
          <a:prstGeom prst="hexagon">
            <a:avLst/>
          </a:prstGeom>
          <a:noFill/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2195736" y="1988840"/>
            <a:ext cx="648072" cy="720080"/>
          </a:xfrm>
          <a:prstGeom prst="ellipse">
            <a:avLst/>
          </a:prstGeom>
          <a:noFill/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2483768" y="1556792"/>
            <a:ext cx="0" cy="21602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2339752" y="1196752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ONa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+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Do jakých poloh řídí OH skupina další elektrofilní substituci na benzenovém jádře?</a:t>
            </a:r>
          </a:p>
          <a:p>
            <a:endParaRPr lang="cs-CZ" b="1" i="1" dirty="0" smtClean="0">
              <a:solidFill>
                <a:schemeClr val="bg1"/>
              </a:solidFill>
            </a:endParaRPr>
          </a:p>
          <a:p>
            <a:r>
              <a:rPr lang="cs-CZ" b="1" i="1" dirty="0" smtClean="0">
                <a:solidFill>
                  <a:schemeClr val="bg1"/>
                </a:solidFill>
              </a:rPr>
              <a:t>o- , p- </a:t>
            </a:r>
            <a:endParaRPr lang="cs-CZ" b="1" dirty="0" smtClean="0">
              <a:solidFill>
                <a:schemeClr val="bg1"/>
              </a:solidFill>
            </a:endParaRPr>
          </a:p>
          <a:p>
            <a:endParaRPr lang="cs-CZ" b="1" i="1" dirty="0" smtClean="0"/>
          </a:p>
          <a:p>
            <a:r>
              <a:rPr lang="cs-CZ" b="1" i="1" dirty="0" smtClean="0">
                <a:solidFill>
                  <a:srgbClr val="FFFF00"/>
                </a:solidFill>
              </a:rPr>
              <a:t>Vlastnosti  a využití alkoholátů</a:t>
            </a:r>
            <a:r>
              <a:rPr lang="cs-CZ" b="1" i="1" dirty="0" smtClean="0">
                <a:solidFill>
                  <a:schemeClr val="bg1"/>
                </a:solidFill>
              </a:rPr>
              <a:t>: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– silné zásady, pevné látky, rozpustné ve vodě, reaktivní, leptavé účinky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Alkoholátový anion = nukleofilní činidlo: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		- příprava </a:t>
            </a:r>
            <a:r>
              <a:rPr lang="cs-CZ" b="1" dirty="0" err="1" smtClean="0">
                <a:solidFill>
                  <a:schemeClr val="bg1"/>
                </a:solidFill>
              </a:rPr>
              <a:t>étherů</a:t>
            </a:r>
            <a:r>
              <a:rPr lang="cs-CZ" b="1" dirty="0" smtClean="0">
                <a:solidFill>
                  <a:schemeClr val="bg1"/>
                </a:solidFill>
              </a:rPr>
              <a:t>: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Příklad: zapište reakci 1-</a:t>
            </a:r>
            <a:r>
              <a:rPr lang="cs-CZ" b="1" dirty="0" err="1" smtClean="0">
                <a:solidFill>
                  <a:schemeClr val="bg1"/>
                </a:solidFill>
              </a:rPr>
              <a:t>brompropanu</a:t>
            </a:r>
            <a:r>
              <a:rPr lang="cs-CZ" b="1" dirty="0" smtClean="0">
                <a:solidFill>
                  <a:schemeClr val="bg1"/>
                </a:solidFill>
              </a:rPr>
              <a:t> a propan-1-</a:t>
            </a:r>
            <a:r>
              <a:rPr lang="cs-CZ" b="1" dirty="0" err="1" smtClean="0">
                <a:solidFill>
                  <a:schemeClr val="bg1"/>
                </a:solidFill>
              </a:rPr>
              <a:t>olátu</a:t>
            </a:r>
            <a:r>
              <a:rPr lang="cs-CZ" b="1" dirty="0" smtClean="0">
                <a:solidFill>
                  <a:schemeClr val="bg1"/>
                </a:solidFill>
              </a:rPr>
              <a:t> sodného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4365104"/>
            <a:ext cx="8172400" cy="95410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CH</a:t>
            </a:r>
            <a:r>
              <a:rPr lang="cs-CZ" sz="2000" b="1" dirty="0" smtClean="0">
                <a:solidFill>
                  <a:schemeClr val="bg1"/>
                </a:solidFill>
              </a:rPr>
              <a:t>3</a:t>
            </a:r>
            <a:r>
              <a:rPr lang="cs-CZ" sz="2800" b="1" dirty="0" smtClean="0">
                <a:solidFill>
                  <a:schemeClr val="bg1"/>
                </a:solidFill>
              </a:rPr>
              <a:t>CH</a:t>
            </a:r>
            <a:r>
              <a:rPr lang="cs-CZ" sz="2000" b="1" dirty="0" smtClean="0">
                <a:solidFill>
                  <a:schemeClr val="bg1"/>
                </a:solidFill>
              </a:rPr>
              <a:t>2</a:t>
            </a:r>
            <a:r>
              <a:rPr lang="cs-CZ" sz="2800" b="1" dirty="0" smtClean="0">
                <a:solidFill>
                  <a:schemeClr val="bg1"/>
                </a:solidFill>
              </a:rPr>
              <a:t>CH</a:t>
            </a:r>
            <a:r>
              <a:rPr lang="cs-CZ" sz="2000" b="1" dirty="0" smtClean="0">
                <a:solidFill>
                  <a:schemeClr val="bg1"/>
                </a:solidFill>
              </a:rPr>
              <a:t>2</a:t>
            </a:r>
            <a:r>
              <a:rPr lang="cs-CZ" sz="2800" b="1" dirty="0" smtClean="0">
                <a:solidFill>
                  <a:schemeClr val="bg1"/>
                </a:solidFill>
              </a:rPr>
              <a:t>Br  +  CH</a:t>
            </a:r>
            <a:r>
              <a:rPr lang="cs-CZ" sz="2000" b="1" dirty="0" smtClean="0">
                <a:solidFill>
                  <a:schemeClr val="bg1"/>
                </a:solidFill>
              </a:rPr>
              <a:t>3</a:t>
            </a:r>
            <a:r>
              <a:rPr lang="cs-CZ" sz="2800" b="1" dirty="0" smtClean="0">
                <a:solidFill>
                  <a:schemeClr val="bg1"/>
                </a:solidFill>
              </a:rPr>
              <a:t>CH</a:t>
            </a:r>
            <a:r>
              <a:rPr lang="cs-CZ" sz="2000" b="1" dirty="0" smtClean="0">
                <a:solidFill>
                  <a:schemeClr val="bg1"/>
                </a:solidFill>
              </a:rPr>
              <a:t>2</a:t>
            </a:r>
            <a:r>
              <a:rPr lang="cs-CZ" sz="2800" b="1" dirty="0" smtClean="0">
                <a:solidFill>
                  <a:schemeClr val="bg1"/>
                </a:solidFill>
              </a:rPr>
              <a:t>CH</a:t>
            </a:r>
            <a:r>
              <a:rPr lang="cs-CZ" sz="2000" b="1" dirty="0" smtClean="0">
                <a:solidFill>
                  <a:schemeClr val="bg1"/>
                </a:solidFill>
              </a:rPr>
              <a:t>2</a:t>
            </a:r>
            <a:r>
              <a:rPr lang="cs-CZ" sz="2800" b="1" dirty="0" smtClean="0">
                <a:solidFill>
                  <a:schemeClr val="bg1"/>
                </a:solidFill>
              </a:rPr>
              <a:t>ONa  →  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	 →  CH</a:t>
            </a:r>
            <a:r>
              <a:rPr lang="cs-CZ" sz="2000" b="1" dirty="0" smtClean="0">
                <a:solidFill>
                  <a:schemeClr val="bg1"/>
                </a:solidFill>
              </a:rPr>
              <a:t>3</a:t>
            </a:r>
            <a:r>
              <a:rPr lang="cs-CZ" sz="2800" b="1" dirty="0" smtClean="0">
                <a:solidFill>
                  <a:schemeClr val="bg1"/>
                </a:solidFill>
              </a:rPr>
              <a:t>CH</a:t>
            </a:r>
            <a:r>
              <a:rPr lang="cs-CZ" sz="2000" b="1" dirty="0" smtClean="0">
                <a:solidFill>
                  <a:schemeClr val="bg1"/>
                </a:solidFill>
              </a:rPr>
              <a:t>2</a:t>
            </a:r>
            <a:r>
              <a:rPr lang="cs-CZ" sz="2800" b="1" dirty="0" smtClean="0">
                <a:solidFill>
                  <a:schemeClr val="bg1"/>
                </a:solidFill>
              </a:rPr>
              <a:t>CH</a:t>
            </a:r>
            <a:r>
              <a:rPr lang="cs-CZ" sz="2000" b="1" dirty="0" smtClean="0">
                <a:solidFill>
                  <a:schemeClr val="bg1"/>
                </a:solidFill>
              </a:rPr>
              <a:t>2</a:t>
            </a:r>
            <a:r>
              <a:rPr lang="cs-CZ" sz="2800" b="1" dirty="0" smtClean="0">
                <a:solidFill>
                  <a:srgbClr val="FF0066"/>
                </a:solidFill>
              </a:rPr>
              <a:t>O</a:t>
            </a:r>
            <a:r>
              <a:rPr lang="cs-CZ" sz="2800" b="1" dirty="0" smtClean="0">
                <a:solidFill>
                  <a:schemeClr val="bg1"/>
                </a:solidFill>
              </a:rPr>
              <a:t>CH</a:t>
            </a:r>
            <a:r>
              <a:rPr lang="cs-CZ" sz="2000" b="1" dirty="0" smtClean="0">
                <a:solidFill>
                  <a:schemeClr val="bg1"/>
                </a:solidFill>
              </a:rPr>
              <a:t>2</a:t>
            </a:r>
            <a:r>
              <a:rPr lang="cs-CZ" sz="2800" b="1" dirty="0" smtClean="0">
                <a:solidFill>
                  <a:schemeClr val="bg1"/>
                </a:solidFill>
              </a:rPr>
              <a:t>CH</a:t>
            </a:r>
            <a:r>
              <a:rPr lang="cs-CZ" sz="2000" b="1" dirty="0" smtClean="0">
                <a:solidFill>
                  <a:schemeClr val="bg1"/>
                </a:solidFill>
              </a:rPr>
              <a:t>2</a:t>
            </a:r>
            <a:r>
              <a:rPr lang="cs-CZ" sz="2800" b="1" dirty="0" smtClean="0">
                <a:solidFill>
                  <a:schemeClr val="bg1"/>
                </a:solidFill>
              </a:rPr>
              <a:t>CH</a:t>
            </a:r>
            <a:r>
              <a:rPr lang="cs-CZ" sz="2000" b="1" dirty="0" smtClean="0">
                <a:solidFill>
                  <a:schemeClr val="bg1"/>
                </a:solidFill>
              </a:rPr>
              <a:t>3</a:t>
            </a:r>
            <a:r>
              <a:rPr lang="cs-CZ" sz="2800" b="1" dirty="0" smtClean="0">
                <a:solidFill>
                  <a:schemeClr val="bg1"/>
                </a:solidFill>
              </a:rPr>
              <a:t>   +  </a:t>
            </a:r>
            <a:r>
              <a:rPr lang="cs-CZ" sz="2800" b="1" dirty="0" err="1" smtClean="0">
                <a:solidFill>
                  <a:schemeClr val="bg1"/>
                </a:solidFill>
              </a:rPr>
              <a:t>NaBr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2. Zásaditost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Nevazebné elektronové páry kyslíku – vážou proton</a:t>
            </a:r>
          </a:p>
          <a:p>
            <a:endParaRPr lang="cs-CZ" b="1" i="1" dirty="0" smtClean="0">
              <a:solidFill>
                <a:schemeClr val="bg1"/>
              </a:solidFill>
            </a:endParaRPr>
          </a:p>
          <a:p>
            <a:r>
              <a:rPr lang="cs-CZ" b="1" i="1" dirty="0" smtClean="0">
                <a:solidFill>
                  <a:schemeClr val="bg1"/>
                </a:solidFill>
              </a:rPr>
              <a:t>R-O-H  +  </a:t>
            </a:r>
            <a:r>
              <a:rPr lang="cs-CZ" b="1" i="1" dirty="0" err="1" smtClean="0">
                <a:solidFill>
                  <a:schemeClr val="bg1"/>
                </a:solidFill>
              </a:rPr>
              <a:t>HCl</a:t>
            </a:r>
            <a:r>
              <a:rPr lang="cs-CZ" b="1" i="1" dirty="0" smtClean="0">
                <a:solidFill>
                  <a:schemeClr val="bg1"/>
                </a:solidFill>
              </a:rPr>
              <a:t> →  </a:t>
            </a:r>
            <a:r>
              <a:rPr lang="cs-CZ" b="1" i="1" dirty="0" smtClean="0">
                <a:solidFill>
                  <a:srgbClr val="FF0066"/>
                </a:solidFill>
              </a:rPr>
              <a:t>ROH</a:t>
            </a:r>
            <a:r>
              <a:rPr lang="cs-CZ" sz="2400" b="1" i="1" dirty="0" smtClean="0">
                <a:solidFill>
                  <a:srgbClr val="FF0066"/>
                </a:solidFill>
              </a:rPr>
              <a:t>2</a:t>
            </a:r>
            <a:r>
              <a:rPr lang="cs-CZ" b="1" i="1" dirty="0" smtClean="0">
                <a:solidFill>
                  <a:schemeClr val="bg1"/>
                </a:solidFill>
              </a:rPr>
              <a:t>Cl 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				</a:t>
            </a:r>
            <a:r>
              <a:rPr lang="cs-CZ" b="1" i="1" dirty="0" err="1" smtClean="0">
                <a:solidFill>
                  <a:srgbClr val="FF0066"/>
                </a:solidFill>
              </a:rPr>
              <a:t>alkoxonium</a:t>
            </a:r>
            <a:r>
              <a:rPr lang="cs-CZ" b="1" i="1" dirty="0" err="1" smtClean="0">
                <a:solidFill>
                  <a:schemeClr val="bg1"/>
                </a:solidFill>
              </a:rPr>
              <a:t>chlorid</a:t>
            </a:r>
            <a:endParaRPr lang="cs-CZ" b="1" i="1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b="1" i="1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b="1" dirty="0" err="1" smtClean="0">
                <a:solidFill>
                  <a:schemeClr val="bg1"/>
                </a:solidFill>
              </a:rPr>
              <a:t>Alkoxoniové</a:t>
            </a:r>
            <a:r>
              <a:rPr lang="cs-CZ" b="1" dirty="0" smtClean="0">
                <a:solidFill>
                  <a:schemeClr val="bg1"/>
                </a:solidFill>
              </a:rPr>
              <a:t> soli – nestálé (meziprodukty)</a:t>
            </a:r>
          </a:p>
          <a:p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95936" y="305966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66"/>
                </a:solidFill>
              </a:rPr>
              <a:t>+</a:t>
            </a:r>
            <a:endParaRPr lang="cs-CZ" dirty="0">
              <a:solidFill>
                <a:srgbClr val="FF0066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16016" y="305966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66"/>
                </a:solidFill>
              </a:rPr>
              <a:t>—</a:t>
            </a:r>
            <a:endParaRPr lang="cs-CZ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B) NUKLEOFILNÍ SUBSTITUCE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- přes </a:t>
            </a:r>
            <a:r>
              <a:rPr lang="cs-CZ" b="1" dirty="0" err="1" smtClean="0">
                <a:solidFill>
                  <a:schemeClr val="bg1"/>
                </a:solidFill>
              </a:rPr>
              <a:t>protonizaci</a:t>
            </a:r>
            <a:r>
              <a:rPr lang="cs-CZ" b="1" dirty="0" smtClean="0">
                <a:solidFill>
                  <a:schemeClr val="bg1"/>
                </a:solidFill>
              </a:rPr>
              <a:t> hydroxylu: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CH</a:t>
            </a:r>
            <a:r>
              <a:rPr lang="cs-CZ" sz="2400" b="1" dirty="0" smtClean="0">
                <a:solidFill>
                  <a:schemeClr val="bg1"/>
                </a:solidFill>
              </a:rPr>
              <a:t>3</a:t>
            </a:r>
            <a:r>
              <a:rPr lang="cs-CZ" b="1" dirty="0" smtClean="0">
                <a:solidFill>
                  <a:schemeClr val="bg1"/>
                </a:solidFill>
              </a:rPr>
              <a:t>CH</a:t>
            </a:r>
            <a:r>
              <a:rPr lang="cs-CZ" sz="2400" b="1" dirty="0" smtClean="0">
                <a:solidFill>
                  <a:schemeClr val="bg1"/>
                </a:solidFill>
              </a:rPr>
              <a:t>2</a:t>
            </a:r>
            <a:r>
              <a:rPr lang="cs-CZ" b="1" dirty="0" smtClean="0">
                <a:solidFill>
                  <a:schemeClr val="bg1"/>
                </a:solidFill>
              </a:rPr>
              <a:t>-O-H  +  </a:t>
            </a:r>
            <a:r>
              <a:rPr lang="cs-CZ" b="1" dirty="0" err="1" smtClean="0">
                <a:solidFill>
                  <a:schemeClr val="bg1"/>
                </a:solidFill>
              </a:rPr>
              <a:t>HBr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i="1" dirty="0" smtClean="0">
                <a:solidFill>
                  <a:schemeClr val="bg1"/>
                </a:solidFill>
              </a:rPr>
              <a:t>→  CH</a:t>
            </a:r>
            <a:r>
              <a:rPr lang="cs-CZ" sz="2400" b="1" i="1" dirty="0" smtClean="0">
                <a:solidFill>
                  <a:schemeClr val="bg1"/>
                </a:solidFill>
              </a:rPr>
              <a:t>3</a:t>
            </a:r>
            <a:r>
              <a:rPr lang="cs-CZ" b="1" i="1" dirty="0" smtClean="0">
                <a:solidFill>
                  <a:schemeClr val="bg1"/>
                </a:solidFill>
              </a:rPr>
              <a:t>CH</a:t>
            </a:r>
            <a:r>
              <a:rPr lang="cs-CZ" sz="2400" b="1" i="1" dirty="0" smtClean="0">
                <a:solidFill>
                  <a:schemeClr val="bg1"/>
                </a:solidFill>
              </a:rPr>
              <a:t>2</a:t>
            </a:r>
            <a:r>
              <a:rPr lang="cs-CZ" b="1" i="1" dirty="0" smtClean="0">
                <a:solidFill>
                  <a:schemeClr val="bg1"/>
                </a:solidFill>
              </a:rPr>
              <a:t>-O-HBr →</a:t>
            </a:r>
          </a:p>
          <a:p>
            <a:pPr>
              <a:buNone/>
            </a:pPr>
            <a:r>
              <a:rPr lang="cs-CZ" b="1" i="1" dirty="0" smtClean="0">
                <a:solidFill>
                  <a:schemeClr val="bg1"/>
                </a:solidFill>
              </a:rPr>
              <a:t>						        H</a:t>
            </a:r>
          </a:p>
          <a:p>
            <a:pPr>
              <a:buNone/>
            </a:pPr>
            <a:r>
              <a:rPr lang="cs-CZ" b="1" i="1" dirty="0" smtClean="0">
                <a:solidFill>
                  <a:schemeClr val="bg1"/>
                </a:solidFill>
              </a:rPr>
              <a:t>						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ethoxonium</a:t>
            </a:r>
            <a:r>
              <a:rPr lang="cs-CZ" b="1" dirty="0" smtClean="0">
                <a:solidFill>
                  <a:schemeClr val="bg1"/>
                </a:solidFill>
              </a:rPr>
              <a:t> bromid</a:t>
            </a:r>
            <a:endParaRPr lang="cs-CZ" b="1" i="1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b="1" i="1" dirty="0" smtClean="0">
                <a:solidFill>
                  <a:schemeClr val="bg1"/>
                </a:solidFill>
              </a:rPr>
              <a:t> 	→  CH</a:t>
            </a:r>
            <a:r>
              <a:rPr lang="cs-CZ" sz="2600" b="1" i="1" dirty="0" smtClean="0">
                <a:solidFill>
                  <a:schemeClr val="bg1"/>
                </a:solidFill>
              </a:rPr>
              <a:t>3</a:t>
            </a:r>
            <a:r>
              <a:rPr lang="cs-CZ" b="1" i="1" dirty="0" smtClean="0">
                <a:solidFill>
                  <a:schemeClr val="bg1"/>
                </a:solidFill>
              </a:rPr>
              <a:t>CH</a:t>
            </a:r>
            <a:r>
              <a:rPr lang="cs-CZ" sz="2600" b="1" i="1" dirty="0" smtClean="0">
                <a:solidFill>
                  <a:schemeClr val="bg1"/>
                </a:solidFill>
              </a:rPr>
              <a:t>2</a:t>
            </a:r>
            <a:r>
              <a:rPr lang="cs-CZ" b="1" i="1" dirty="0" smtClean="0">
                <a:solidFill>
                  <a:schemeClr val="bg1"/>
                </a:solidFill>
              </a:rPr>
              <a:t>Br  +  H2O	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i="1" dirty="0" smtClean="0">
                <a:solidFill>
                  <a:schemeClr val="bg1"/>
                </a:solidFill>
              </a:rPr>
              <a:t>				</a:t>
            </a:r>
            <a:endParaRPr lang="cs-CZ" b="1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Vysvětlete!   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                      -I efekt </a:t>
            </a:r>
          </a:p>
          <a:p>
            <a:pPr>
              <a:buNone/>
            </a:pPr>
            <a:endParaRPr lang="cs-CZ" b="1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5940152" y="3284984"/>
            <a:ext cx="0" cy="216024"/>
          </a:xfrm>
          <a:prstGeom prst="line">
            <a:avLst/>
          </a:prstGeom>
          <a:ln w="28575">
            <a:gradFill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7236296" y="249289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–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28184" y="249289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+</a:t>
            </a:r>
            <a:endParaRPr lang="cs-CZ" b="1" dirty="0"/>
          </a:p>
        </p:txBody>
      </p:sp>
      <p:sp>
        <p:nvSpPr>
          <p:cNvPr id="11" name="Zahnutá šipka doprava 10"/>
          <p:cNvSpPr/>
          <p:nvPr/>
        </p:nvSpPr>
        <p:spPr>
          <a:xfrm rot="5400000">
            <a:off x="5659443" y="1477461"/>
            <a:ext cx="822206" cy="1700949"/>
          </a:xfrm>
          <a:prstGeom prst="curvedRightArrow">
            <a:avLst>
              <a:gd name="adj1" fmla="val 50000"/>
              <a:gd name="adj2" fmla="val 50000"/>
              <a:gd name="adj3" fmla="val 2500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doprava 11"/>
          <p:cNvSpPr/>
          <p:nvPr/>
        </p:nvSpPr>
        <p:spPr>
          <a:xfrm rot="5400000">
            <a:off x="2491091" y="1545736"/>
            <a:ext cx="822206" cy="1700949"/>
          </a:xfrm>
          <a:prstGeom prst="curvedRightArrow">
            <a:avLst>
              <a:gd name="adj1" fmla="val 50000"/>
              <a:gd name="adj2" fmla="val 50000"/>
              <a:gd name="adj3" fmla="val 2500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95735" y="2677562"/>
            <a:ext cx="2880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-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47864" y="2690818"/>
            <a:ext cx="2880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+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16215" y="2690818"/>
            <a:ext cx="576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solidFill>
                  <a:schemeClr val="bg1"/>
                </a:solidFill>
              </a:rPr>
              <a:t>δ</a:t>
            </a:r>
            <a:r>
              <a:rPr lang="cs-CZ" dirty="0" smtClean="0">
                <a:solidFill>
                  <a:schemeClr val="bg1"/>
                </a:solidFill>
              </a:rPr>
              <a:t>-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94310" y="2699628"/>
            <a:ext cx="4858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solidFill>
                  <a:schemeClr val="bg1"/>
                </a:solidFill>
              </a:rPr>
              <a:t>δ</a:t>
            </a:r>
            <a:r>
              <a:rPr lang="cs-CZ" dirty="0" smtClean="0">
                <a:solidFill>
                  <a:schemeClr val="bg1"/>
                </a:solidFill>
              </a:rPr>
              <a:t>+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C) ELIMINACE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		- přes </a:t>
            </a:r>
            <a:r>
              <a:rPr lang="cs-CZ" b="1" dirty="0" err="1" smtClean="0">
                <a:solidFill>
                  <a:schemeClr val="bg1"/>
                </a:solidFill>
              </a:rPr>
              <a:t>alkoxoniové</a:t>
            </a:r>
            <a:r>
              <a:rPr lang="cs-CZ" b="1" dirty="0" smtClean="0">
                <a:solidFill>
                  <a:schemeClr val="bg1"/>
                </a:solidFill>
              </a:rPr>
              <a:t> soli, probíhá současně 	se substitucí</a:t>
            </a:r>
          </a:p>
          <a:p>
            <a:pPr>
              <a:buNone/>
            </a:pPr>
            <a:endParaRPr lang="cs-CZ" b="1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Př. Příprava </a:t>
            </a:r>
            <a:r>
              <a:rPr lang="cs-CZ" b="1" dirty="0" err="1" smtClean="0">
                <a:solidFill>
                  <a:schemeClr val="bg1"/>
                </a:solidFill>
              </a:rPr>
              <a:t>ethenu</a:t>
            </a:r>
            <a:r>
              <a:rPr lang="cs-CZ" b="1" dirty="0" smtClean="0">
                <a:solidFill>
                  <a:schemeClr val="bg1"/>
                </a:solidFill>
              </a:rPr>
              <a:t> z </a:t>
            </a:r>
            <a:r>
              <a:rPr lang="cs-CZ" b="1" dirty="0" err="1" smtClean="0">
                <a:solidFill>
                  <a:schemeClr val="bg1"/>
                </a:solidFill>
              </a:rPr>
              <a:t>ethanolu</a:t>
            </a:r>
            <a:r>
              <a:rPr lang="cs-CZ" b="1" dirty="0" smtClean="0">
                <a:solidFill>
                  <a:schemeClr val="bg1"/>
                </a:solidFill>
              </a:rPr>
              <a:t>, katalýza     	kyselinou sírovou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97666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D) OXIDACE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V přírodě – kvašením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Primární </a:t>
            </a:r>
            <a:r>
              <a:rPr lang="cs-CZ" b="1" i="1" dirty="0" smtClean="0">
                <a:solidFill>
                  <a:schemeClr val="bg1"/>
                </a:solidFill>
              </a:rPr>
              <a:t>→ </a:t>
            </a:r>
            <a:r>
              <a:rPr lang="cs-CZ" b="1" dirty="0" smtClean="0">
                <a:solidFill>
                  <a:schemeClr val="bg1"/>
                </a:solidFill>
              </a:rPr>
              <a:t>aldehyd</a:t>
            </a:r>
            <a:r>
              <a:rPr lang="cs-CZ" b="1" i="1" dirty="0" smtClean="0">
                <a:solidFill>
                  <a:schemeClr val="bg1"/>
                </a:solidFill>
              </a:rPr>
              <a:t> →</a:t>
            </a:r>
            <a:r>
              <a:rPr lang="cs-CZ" b="1" dirty="0" smtClean="0">
                <a:solidFill>
                  <a:schemeClr val="bg1"/>
                </a:solidFill>
              </a:rPr>
              <a:t> karboxylová kyselina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				          </a:t>
            </a:r>
            <a:r>
              <a:rPr lang="cs-CZ" b="1" dirty="0" smtClean="0">
                <a:solidFill>
                  <a:srgbClr val="FF0066"/>
                </a:solidFill>
              </a:rPr>
              <a:t>O	   </a:t>
            </a:r>
            <a:r>
              <a:rPr lang="cs-CZ" b="1" dirty="0" err="1" smtClean="0">
                <a:solidFill>
                  <a:srgbClr val="FF0066"/>
                </a:solidFill>
              </a:rPr>
              <a:t>O</a:t>
            </a:r>
            <a:endParaRPr lang="cs-CZ" b="1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		R-CH</a:t>
            </a:r>
            <a:r>
              <a:rPr lang="cs-CZ" sz="2400" b="1" dirty="0" smtClean="0">
                <a:solidFill>
                  <a:schemeClr val="bg1"/>
                </a:solidFill>
              </a:rPr>
              <a:t>2</a:t>
            </a:r>
            <a:r>
              <a:rPr lang="cs-CZ" b="1" dirty="0" smtClean="0">
                <a:solidFill>
                  <a:srgbClr val="FF0066"/>
                </a:solidFill>
              </a:rPr>
              <a:t>OH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i="1" dirty="0" smtClean="0">
                <a:solidFill>
                  <a:schemeClr val="bg1"/>
                </a:solidFill>
              </a:rPr>
              <a:t>→ </a:t>
            </a:r>
            <a:r>
              <a:rPr lang="cs-CZ" b="1" dirty="0" smtClean="0">
                <a:solidFill>
                  <a:schemeClr val="bg1"/>
                </a:solidFill>
              </a:rPr>
              <a:t>R</a:t>
            </a:r>
            <a:r>
              <a:rPr lang="cs-CZ" b="1" dirty="0" smtClean="0">
                <a:solidFill>
                  <a:srgbClr val="FF0066"/>
                </a:solidFill>
              </a:rPr>
              <a:t>C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i="1" dirty="0" smtClean="0">
                <a:solidFill>
                  <a:schemeClr val="bg1"/>
                </a:solidFill>
              </a:rPr>
              <a:t>→ </a:t>
            </a:r>
            <a:r>
              <a:rPr lang="cs-CZ" b="1" dirty="0" err="1" smtClean="0">
                <a:solidFill>
                  <a:schemeClr val="bg1"/>
                </a:solidFill>
              </a:rPr>
              <a:t>R</a:t>
            </a:r>
            <a:r>
              <a:rPr lang="cs-CZ" b="1" dirty="0" err="1" smtClean="0">
                <a:solidFill>
                  <a:srgbClr val="FF0066"/>
                </a:solidFill>
              </a:rPr>
              <a:t>C</a:t>
            </a:r>
            <a:endParaRPr lang="cs-CZ" b="1" dirty="0" smtClean="0">
              <a:solidFill>
                <a:srgbClr val="FF0066"/>
              </a:solidFill>
            </a:endParaRPr>
          </a:p>
          <a:p>
            <a:pPr lvl="1">
              <a:buNone/>
            </a:pPr>
            <a:r>
              <a:rPr lang="cs-CZ" b="1" dirty="0" smtClean="0">
                <a:solidFill>
                  <a:schemeClr val="bg1"/>
                </a:solidFill>
              </a:rPr>
              <a:t>				          </a:t>
            </a:r>
            <a:r>
              <a:rPr lang="cs-CZ" b="1" dirty="0" smtClean="0">
                <a:solidFill>
                  <a:srgbClr val="FF0066"/>
                </a:solidFill>
              </a:rPr>
              <a:t>	H          OH	</a:t>
            </a:r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Sekundární </a:t>
            </a:r>
            <a:r>
              <a:rPr lang="cs-CZ" b="1" i="1" dirty="0" smtClean="0">
                <a:solidFill>
                  <a:schemeClr val="bg1"/>
                </a:solidFill>
              </a:rPr>
              <a:t>→</a:t>
            </a:r>
            <a:r>
              <a:rPr lang="cs-CZ" b="1" dirty="0" smtClean="0">
                <a:solidFill>
                  <a:schemeClr val="bg1"/>
                </a:solidFill>
              </a:rPr>
              <a:t> keton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		R-CH-R </a:t>
            </a:r>
            <a:r>
              <a:rPr lang="cs-CZ" b="1" i="1" dirty="0" smtClean="0">
                <a:solidFill>
                  <a:schemeClr val="bg1"/>
                </a:solidFill>
              </a:rPr>
              <a:t>→ </a:t>
            </a:r>
            <a:r>
              <a:rPr lang="cs-CZ" b="1" dirty="0" err="1" smtClean="0">
                <a:solidFill>
                  <a:schemeClr val="bg1"/>
                </a:solidFill>
              </a:rPr>
              <a:t>R</a:t>
            </a:r>
            <a:r>
              <a:rPr lang="cs-CZ" b="1" dirty="0" smtClean="0">
                <a:solidFill>
                  <a:schemeClr val="bg1"/>
                </a:solidFill>
              </a:rPr>
              <a:t>-</a:t>
            </a:r>
            <a:r>
              <a:rPr lang="cs-CZ" b="1" dirty="0" smtClean="0">
                <a:solidFill>
                  <a:srgbClr val="FF0066"/>
                </a:solidFill>
              </a:rPr>
              <a:t>C</a:t>
            </a:r>
            <a:r>
              <a:rPr lang="cs-CZ" b="1" dirty="0" smtClean="0">
                <a:solidFill>
                  <a:schemeClr val="bg1"/>
                </a:solidFill>
              </a:rPr>
              <a:t>-R</a:t>
            </a:r>
          </a:p>
          <a:p>
            <a:pPr>
              <a:buNone/>
            </a:pPr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Terciární  - vůči oxidaci stálé  (nebo se štěpí)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691680" y="5282044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66"/>
                </a:solidFill>
              </a:rPr>
              <a:t>OH</a:t>
            </a:r>
            <a:endParaRPr lang="cs-CZ" sz="2800" b="1" dirty="0">
              <a:solidFill>
                <a:srgbClr val="FF006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19872" y="5301208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66"/>
                </a:solidFill>
              </a:rPr>
              <a:t> O</a:t>
            </a:r>
            <a:endParaRPr lang="cs-CZ" sz="2800" b="1" dirty="0">
              <a:solidFill>
                <a:srgbClr val="FF0066"/>
              </a:solidFill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1907704" y="5157192"/>
            <a:ext cx="0" cy="216024"/>
          </a:xfrm>
          <a:prstGeom prst="line">
            <a:avLst/>
          </a:prstGeom>
          <a:ln w="38100"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3635896" y="5157192"/>
            <a:ext cx="0" cy="216024"/>
          </a:xfrm>
          <a:prstGeom prst="line">
            <a:avLst/>
          </a:prstGeom>
          <a:ln w="38100"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707904" y="5157192"/>
            <a:ext cx="0" cy="216024"/>
          </a:xfrm>
          <a:prstGeom prst="line">
            <a:avLst/>
          </a:prstGeom>
          <a:ln w="38100"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H="1">
            <a:off x="3851920" y="2780928"/>
            <a:ext cx="288032" cy="288032"/>
          </a:xfrm>
          <a:prstGeom prst="line">
            <a:avLst/>
          </a:prstGeom>
          <a:ln w="47625"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H="1">
            <a:off x="5004048" y="2852936"/>
            <a:ext cx="360040" cy="288032"/>
          </a:xfrm>
          <a:prstGeom prst="line">
            <a:avLst/>
          </a:prstGeom>
          <a:ln w="47625"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H="1">
            <a:off x="4932040" y="2780928"/>
            <a:ext cx="360040" cy="288032"/>
          </a:xfrm>
          <a:prstGeom prst="line">
            <a:avLst/>
          </a:prstGeom>
          <a:ln w="47625"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3923928" y="3429000"/>
            <a:ext cx="216024" cy="288032"/>
          </a:xfrm>
          <a:prstGeom prst="line">
            <a:avLst/>
          </a:prstGeom>
          <a:ln w="47625"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5004048" y="3356992"/>
            <a:ext cx="216024" cy="288032"/>
          </a:xfrm>
          <a:prstGeom prst="line">
            <a:avLst/>
          </a:prstGeom>
          <a:ln w="47625"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V="1">
            <a:off x="3923928" y="2852936"/>
            <a:ext cx="288032" cy="288032"/>
          </a:xfrm>
          <a:prstGeom prst="line">
            <a:avLst/>
          </a:prstGeom>
          <a:ln w="47625"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Volný tvar 18"/>
          <p:cNvSpPr/>
          <p:nvPr/>
        </p:nvSpPr>
        <p:spPr>
          <a:xfrm>
            <a:off x="7586663" y="2355513"/>
            <a:ext cx="906019" cy="716300"/>
          </a:xfrm>
          <a:custGeom>
            <a:avLst/>
            <a:gdLst>
              <a:gd name="connsiteX0" fmla="*/ 585787 w 906019"/>
              <a:gd name="connsiteY0" fmla="*/ 1925 h 716300"/>
              <a:gd name="connsiteX1" fmla="*/ 585787 w 906019"/>
              <a:gd name="connsiteY1" fmla="*/ 1925 h 716300"/>
              <a:gd name="connsiteX2" fmla="*/ 385762 w 906019"/>
              <a:gd name="connsiteY2" fmla="*/ 16212 h 716300"/>
              <a:gd name="connsiteX3" fmla="*/ 257175 w 906019"/>
              <a:gd name="connsiteY3" fmla="*/ 116225 h 716300"/>
              <a:gd name="connsiteX4" fmla="*/ 200025 w 906019"/>
              <a:gd name="connsiteY4" fmla="*/ 144800 h 716300"/>
              <a:gd name="connsiteX5" fmla="*/ 114300 w 906019"/>
              <a:gd name="connsiteY5" fmla="*/ 187662 h 716300"/>
              <a:gd name="connsiteX6" fmla="*/ 71437 w 906019"/>
              <a:gd name="connsiteY6" fmla="*/ 216237 h 716300"/>
              <a:gd name="connsiteX7" fmla="*/ 0 w 906019"/>
              <a:gd name="connsiteY7" fmla="*/ 301962 h 716300"/>
              <a:gd name="connsiteX8" fmla="*/ 28575 w 906019"/>
              <a:gd name="connsiteY8" fmla="*/ 487700 h 716300"/>
              <a:gd name="connsiteX9" fmla="*/ 42862 w 906019"/>
              <a:gd name="connsiteY9" fmla="*/ 530562 h 716300"/>
              <a:gd name="connsiteX10" fmla="*/ 71437 w 906019"/>
              <a:gd name="connsiteY10" fmla="*/ 573425 h 716300"/>
              <a:gd name="connsiteX11" fmla="*/ 85725 w 906019"/>
              <a:gd name="connsiteY11" fmla="*/ 616287 h 716300"/>
              <a:gd name="connsiteX12" fmla="*/ 228600 w 906019"/>
              <a:gd name="connsiteY12" fmla="*/ 687725 h 716300"/>
              <a:gd name="connsiteX13" fmla="*/ 371475 w 906019"/>
              <a:gd name="connsiteY13" fmla="*/ 716300 h 716300"/>
              <a:gd name="connsiteX14" fmla="*/ 600075 w 906019"/>
              <a:gd name="connsiteY14" fmla="*/ 702012 h 716300"/>
              <a:gd name="connsiteX15" fmla="*/ 728662 w 906019"/>
              <a:gd name="connsiteY15" fmla="*/ 644862 h 716300"/>
              <a:gd name="connsiteX16" fmla="*/ 771525 w 906019"/>
              <a:gd name="connsiteY16" fmla="*/ 630575 h 716300"/>
              <a:gd name="connsiteX17" fmla="*/ 814387 w 906019"/>
              <a:gd name="connsiteY17" fmla="*/ 602000 h 716300"/>
              <a:gd name="connsiteX18" fmla="*/ 828675 w 906019"/>
              <a:gd name="connsiteY18" fmla="*/ 559137 h 716300"/>
              <a:gd name="connsiteX19" fmla="*/ 871537 w 906019"/>
              <a:gd name="connsiteY19" fmla="*/ 516275 h 716300"/>
              <a:gd name="connsiteX20" fmla="*/ 900112 w 906019"/>
              <a:gd name="connsiteY20" fmla="*/ 430550 h 716300"/>
              <a:gd name="connsiteX21" fmla="*/ 885825 w 906019"/>
              <a:gd name="connsiteY21" fmla="*/ 359112 h 716300"/>
              <a:gd name="connsiteX22" fmla="*/ 857250 w 906019"/>
              <a:gd name="connsiteY22" fmla="*/ 273387 h 716300"/>
              <a:gd name="connsiteX23" fmla="*/ 828675 w 906019"/>
              <a:gd name="connsiteY23" fmla="*/ 187662 h 716300"/>
              <a:gd name="connsiteX24" fmla="*/ 814387 w 906019"/>
              <a:gd name="connsiteY24" fmla="*/ 144800 h 716300"/>
              <a:gd name="connsiteX25" fmla="*/ 800100 w 906019"/>
              <a:gd name="connsiteY25" fmla="*/ 101937 h 716300"/>
              <a:gd name="connsiteX26" fmla="*/ 742950 w 906019"/>
              <a:gd name="connsiteY26" fmla="*/ 87650 h 716300"/>
              <a:gd name="connsiteX27" fmla="*/ 700087 w 906019"/>
              <a:gd name="connsiteY27" fmla="*/ 73362 h 716300"/>
              <a:gd name="connsiteX28" fmla="*/ 585787 w 906019"/>
              <a:gd name="connsiteY28" fmla="*/ 1925 h 716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906019" h="716300">
                <a:moveTo>
                  <a:pt x="585787" y="1925"/>
                </a:moveTo>
                <a:lnTo>
                  <a:pt x="585787" y="1925"/>
                </a:lnTo>
                <a:cubicBezTo>
                  <a:pt x="519112" y="6687"/>
                  <a:pt x="450611" y="0"/>
                  <a:pt x="385762" y="16212"/>
                </a:cubicBezTo>
                <a:cubicBezTo>
                  <a:pt x="305010" y="36400"/>
                  <a:pt x="311503" y="77419"/>
                  <a:pt x="257175" y="116225"/>
                </a:cubicBezTo>
                <a:cubicBezTo>
                  <a:pt x="239844" y="128605"/>
                  <a:pt x="218517" y="134233"/>
                  <a:pt x="200025" y="144800"/>
                </a:cubicBezTo>
                <a:cubicBezTo>
                  <a:pt x="122475" y="189114"/>
                  <a:pt x="192884" y="161468"/>
                  <a:pt x="114300" y="187662"/>
                </a:cubicBezTo>
                <a:cubicBezTo>
                  <a:pt x="100012" y="197187"/>
                  <a:pt x="84629" y="205244"/>
                  <a:pt x="71437" y="216237"/>
                </a:cubicBezTo>
                <a:cubicBezTo>
                  <a:pt x="30186" y="250613"/>
                  <a:pt x="28096" y="259819"/>
                  <a:pt x="0" y="301962"/>
                </a:cubicBezTo>
                <a:cubicBezTo>
                  <a:pt x="11516" y="405608"/>
                  <a:pt x="6076" y="408954"/>
                  <a:pt x="28575" y="487700"/>
                </a:cubicBezTo>
                <a:cubicBezTo>
                  <a:pt x="32712" y="502181"/>
                  <a:pt x="36127" y="517092"/>
                  <a:pt x="42862" y="530562"/>
                </a:cubicBezTo>
                <a:cubicBezTo>
                  <a:pt x="50541" y="545921"/>
                  <a:pt x="63758" y="558066"/>
                  <a:pt x="71437" y="573425"/>
                </a:cubicBezTo>
                <a:cubicBezTo>
                  <a:pt x="78172" y="586895"/>
                  <a:pt x="75076" y="605638"/>
                  <a:pt x="85725" y="616287"/>
                </a:cubicBezTo>
                <a:cubicBezTo>
                  <a:pt x="148069" y="678630"/>
                  <a:pt x="160843" y="668366"/>
                  <a:pt x="228600" y="687725"/>
                </a:cubicBezTo>
                <a:cubicBezTo>
                  <a:pt x="328342" y="716223"/>
                  <a:pt x="200802" y="691917"/>
                  <a:pt x="371475" y="716300"/>
                </a:cubicBezTo>
                <a:cubicBezTo>
                  <a:pt x="447675" y="711537"/>
                  <a:pt x="524426" y="712328"/>
                  <a:pt x="600075" y="702012"/>
                </a:cubicBezTo>
                <a:cubicBezTo>
                  <a:pt x="701446" y="688189"/>
                  <a:pt x="661105" y="678640"/>
                  <a:pt x="728662" y="644862"/>
                </a:cubicBezTo>
                <a:cubicBezTo>
                  <a:pt x="742133" y="638127"/>
                  <a:pt x="757237" y="635337"/>
                  <a:pt x="771525" y="630575"/>
                </a:cubicBezTo>
                <a:cubicBezTo>
                  <a:pt x="785812" y="621050"/>
                  <a:pt x="803660" y="615409"/>
                  <a:pt x="814387" y="602000"/>
                </a:cubicBezTo>
                <a:cubicBezTo>
                  <a:pt x="823795" y="590240"/>
                  <a:pt x="820321" y="571668"/>
                  <a:pt x="828675" y="559137"/>
                </a:cubicBezTo>
                <a:cubicBezTo>
                  <a:pt x="839883" y="542325"/>
                  <a:pt x="857250" y="530562"/>
                  <a:pt x="871537" y="516275"/>
                </a:cubicBezTo>
                <a:cubicBezTo>
                  <a:pt x="881062" y="487700"/>
                  <a:pt x="906019" y="460086"/>
                  <a:pt x="900112" y="430550"/>
                </a:cubicBezTo>
                <a:cubicBezTo>
                  <a:pt x="895350" y="406737"/>
                  <a:pt x="892215" y="382541"/>
                  <a:pt x="885825" y="359112"/>
                </a:cubicBezTo>
                <a:cubicBezTo>
                  <a:pt x="877900" y="330053"/>
                  <a:pt x="866775" y="301962"/>
                  <a:pt x="857250" y="273387"/>
                </a:cubicBezTo>
                <a:lnTo>
                  <a:pt x="828675" y="187662"/>
                </a:lnTo>
                <a:lnTo>
                  <a:pt x="814387" y="144800"/>
                </a:lnTo>
                <a:cubicBezTo>
                  <a:pt x="809624" y="130512"/>
                  <a:pt x="814711" y="105590"/>
                  <a:pt x="800100" y="101937"/>
                </a:cubicBezTo>
                <a:cubicBezTo>
                  <a:pt x="781050" y="97175"/>
                  <a:pt x="761831" y="93044"/>
                  <a:pt x="742950" y="87650"/>
                </a:cubicBezTo>
                <a:cubicBezTo>
                  <a:pt x="728469" y="83513"/>
                  <a:pt x="714905" y="76056"/>
                  <a:pt x="700087" y="73362"/>
                </a:cubicBezTo>
                <a:cubicBezTo>
                  <a:pt x="563554" y="48538"/>
                  <a:pt x="604837" y="13831"/>
                  <a:pt x="585787" y="1925"/>
                </a:cubicBez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2097394" y="2510715"/>
            <a:ext cx="1161624" cy="1350333"/>
          </a:xfrm>
          <a:custGeom>
            <a:avLst/>
            <a:gdLst>
              <a:gd name="connsiteX0" fmla="*/ 1074431 w 1161624"/>
              <a:gd name="connsiteY0" fmla="*/ 0 h 1350333"/>
              <a:gd name="connsiteX1" fmla="*/ 1074431 w 1161624"/>
              <a:gd name="connsiteY1" fmla="*/ 0 h 1350333"/>
              <a:gd name="connsiteX2" fmla="*/ 945844 w 1161624"/>
              <a:gd name="connsiteY2" fmla="*/ 14288 h 1350333"/>
              <a:gd name="connsiteX3" fmla="*/ 888694 w 1161624"/>
              <a:gd name="connsiteY3" fmla="*/ 85725 h 1350333"/>
              <a:gd name="connsiteX4" fmla="*/ 831544 w 1161624"/>
              <a:gd name="connsiteY4" fmla="*/ 171450 h 1350333"/>
              <a:gd name="connsiteX5" fmla="*/ 802969 w 1161624"/>
              <a:gd name="connsiteY5" fmla="*/ 214313 h 1350333"/>
              <a:gd name="connsiteX6" fmla="*/ 774394 w 1161624"/>
              <a:gd name="connsiteY6" fmla="*/ 257175 h 1350333"/>
              <a:gd name="connsiteX7" fmla="*/ 731531 w 1161624"/>
              <a:gd name="connsiteY7" fmla="*/ 300038 h 1350333"/>
              <a:gd name="connsiteX8" fmla="*/ 645806 w 1161624"/>
              <a:gd name="connsiteY8" fmla="*/ 414338 h 1350333"/>
              <a:gd name="connsiteX9" fmla="*/ 617231 w 1161624"/>
              <a:gd name="connsiteY9" fmla="*/ 457200 h 1350333"/>
              <a:gd name="connsiteX10" fmla="*/ 531506 w 1161624"/>
              <a:gd name="connsiteY10" fmla="*/ 485775 h 1350333"/>
              <a:gd name="connsiteX11" fmla="*/ 488644 w 1161624"/>
              <a:gd name="connsiteY11" fmla="*/ 514350 h 1350333"/>
              <a:gd name="connsiteX12" fmla="*/ 445781 w 1161624"/>
              <a:gd name="connsiteY12" fmla="*/ 557213 h 1350333"/>
              <a:gd name="connsiteX13" fmla="*/ 360056 w 1161624"/>
              <a:gd name="connsiteY13" fmla="*/ 585788 h 1350333"/>
              <a:gd name="connsiteX14" fmla="*/ 274331 w 1161624"/>
              <a:gd name="connsiteY14" fmla="*/ 628650 h 1350333"/>
              <a:gd name="connsiteX15" fmla="*/ 131456 w 1161624"/>
              <a:gd name="connsiteY15" fmla="*/ 700088 h 1350333"/>
              <a:gd name="connsiteX16" fmla="*/ 31444 w 1161624"/>
              <a:gd name="connsiteY16" fmla="*/ 814388 h 1350333"/>
              <a:gd name="connsiteX17" fmla="*/ 2869 w 1161624"/>
              <a:gd name="connsiteY17" fmla="*/ 900113 h 1350333"/>
              <a:gd name="connsiteX18" fmla="*/ 17156 w 1161624"/>
              <a:gd name="connsiteY18" fmla="*/ 1200150 h 1350333"/>
              <a:gd name="connsiteX19" fmla="*/ 60019 w 1161624"/>
              <a:gd name="connsiteY19" fmla="*/ 1228725 h 1350333"/>
              <a:gd name="connsiteX20" fmla="*/ 202894 w 1161624"/>
              <a:gd name="connsiteY20" fmla="*/ 1271588 h 1350333"/>
              <a:gd name="connsiteX21" fmla="*/ 245756 w 1161624"/>
              <a:gd name="connsiteY21" fmla="*/ 1285875 h 1350333"/>
              <a:gd name="connsiteX22" fmla="*/ 374344 w 1161624"/>
              <a:gd name="connsiteY22" fmla="*/ 1300163 h 1350333"/>
              <a:gd name="connsiteX23" fmla="*/ 417206 w 1161624"/>
              <a:gd name="connsiteY23" fmla="*/ 1314450 h 1350333"/>
              <a:gd name="connsiteX24" fmla="*/ 517219 w 1161624"/>
              <a:gd name="connsiteY24" fmla="*/ 1343025 h 1350333"/>
              <a:gd name="connsiteX25" fmla="*/ 645806 w 1161624"/>
              <a:gd name="connsiteY25" fmla="*/ 1328738 h 1350333"/>
              <a:gd name="connsiteX26" fmla="*/ 731531 w 1161624"/>
              <a:gd name="connsiteY26" fmla="*/ 1271588 h 1350333"/>
              <a:gd name="connsiteX27" fmla="*/ 788681 w 1161624"/>
              <a:gd name="connsiteY27" fmla="*/ 1143000 h 1350333"/>
              <a:gd name="connsiteX28" fmla="*/ 802969 w 1161624"/>
              <a:gd name="connsiteY28" fmla="*/ 1085850 h 1350333"/>
              <a:gd name="connsiteX29" fmla="*/ 845831 w 1161624"/>
              <a:gd name="connsiteY29" fmla="*/ 1042988 h 1350333"/>
              <a:gd name="connsiteX30" fmla="*/ 902981 w 1161624"/>
              <a:gd name="connsiteY30" fmla="*/ 985838 h 1350333"/>
              <a:gd name="connsiteX31" fmla="*/ 960131 w 1161624"/>
              <a:gd name="connsiteY31" fmla="*/ 900113 h 1350333"/>
              <a:gd name="connsiteX32" fmla="*/ 1002994 w 1161624"/>
              <a:gd name="connsiteY32" fmla="*/ 857250 h 1350333"/>
              <a:gd name="connsiteX33" fmla="*/ 1017281 w 1161624"/>
              <a:gd name="connsiteY33" fmla="*/ 814388 h 1350333"/>
              <a:gd name="connsiteX34" fmla="*/ 1045856 w 1161624"/>
              <a:gd name="connsiteY34" fmla="*/ 771525 h 1350333"/>
              <a:gd name="connsiteX35" fmla="*/ 1074431 w 1161624"/>
              <a:gd name="connsiteY35" fmla="*/ 685800 h 1350333"/>
              <a:gd name="connsiteX36" fmla="*/ 1088719 w 1161624"/>
              <a:gd name="connsiteY36" fmla="*/ 642938 h 1350333"/>
              <a:gd name="connsiteX37" fmla="*/ 1117294 w 1161624"/>
              <a:gd name="connsiteY37" fmla="*/ 400050 h 1350333"/>
              <a:gd name="connsiteX38" fmla="*/ 1145869 w 1161624"/>
              <a:gd name="connsiteY38" fmla="*/ 314325 h 1350333"/>
              <a:gd name="connsiteX39" fmla="*/ 1160156 w 1161624"/>
              <a:gd name="connsiteY39" fmla="*/ 271463 h 1350333"/>
              <a:gd name="connsiteX40" fmla="*/ 1145869 w 1161624"/>
              <a:gd name="connsiteY40" fmla="*/ 100013 h 1350333"/>
              <a:gd name="connsiteX41" fmla="*/ 1103006 w 1161624"/>
              <a:gd name="connsiteY41" fmla="*/ 71438 h 1350333"/>
              <a:gd name="connsiteX42" fmla="*/ 1017281 w 1161624"/>
              <a:gd name="connsiteY42" fmla="*/ 42863 h 1350333"/>
              <a:gd name="connsiteX43" fmla="*/ 917269 w 1161624"/>
              <a:gd name="connsiteY43" fmla="*/ 71438 h 1350333"/>
              <a:gd name="connsiteX44" fmla="*/ 874406 w 1161624"/>
              <a:gd name="connsiteY44" fmla="*/ 100013 h 1350333"/>
              <a:gd name="connsiteX45" fmla="*/ 831544 w 1161624"/>
              <a:gd name="connsiteY45" fmla="*/ 114300 h 13503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61624" h="1350333">
                <a:moveTo>
                  <a:pt x="1074431" y="0"/>
                </a:moveTo>
                <a:lnTo>
                  <a:pt x="1074431" y="0"/>
                </a:lnTo>
                <a:cubicBezTo>
                  <a:pt x="1031569" y="4763"/>
                  <a:pt x="987682" y="3828"/>
                  <a:pt x="945844" y="14288"/>
                </a:cubicBezTo>
                <a:cubicBezTo>
                  <a:pt x="887935" y="28765"/>
                  <a:pt x="910617" y="46263"/>
                  <a:pt x="888694" y="85725"/>
                </a:cubicBezTo>
                <a:cubicBezTo>
                  <a:pt x="872016" y="115746"/>
                  <a:pt x="850594" y="142875"/>
                  <a:pt x="831544" y="171450"/>
                </a:cubicBezTo>
                <a:lnTo>
                  <a:pt x="802969" y="214313"/>
                </a:lnTo>
                <a:cubicBezTo>
                  <a:pt x="793444" y="228600"/>
                  <a:pt x="786536" y="245033"/>
                  <a:pt x="774394" y="257175"/>
                </a:cubicBezTo>
                <a:cubicBezTo>
                  <a:pt x="760106" y="271463"/>
                  <a:pt x="744326" y="284400"/>
                  <a:pt x="731531" y="300038"/>
                </a:cubicBezTo>
                <a:cubicBezTo>
                  <a:pt x="701373" y="336898"/>
                  <a:pt x="672224" y="374712"/>
                  <a:pt x="645806" y="414338"/>
                </a:cubicBezTo>
                <a:cubicBezTo>
                  <a:pt x="636281" y="428625"/>
                  <a:pt x="631792" y="448099"/>
                  <a:pt x="617231" y="457200"/>
                </a:cubicBezTo>
                <a:cubicBezTo>
                  <a:pt x="591689" y="473164"/>
                  <a:pt x="531506" y="485775"/>
                  <a:pt x="531506" y="485775"/>
                </a:cubicBezTo>
                <a:cubicBezTo>
                  <a:pt x="517219" y="495300"/>
                  <a:pt x="501835" y="503357"/>
                  <a:pt x="488644" y="514350"/>
                </a:cubicBezTo>
                <a:cubicBezTo>
                  <a:pt x="473122" y="527285"/>
                  <a:pt x="463444" y="547400"/>
                  <a:pt x="445781" y="557213"/>
                </a:cubicBezTo>
                <a:cubicBezTo>
                  <a:pt x="419451" y="571841"/>
                  <a:pt x="385118" y="569080"/>
                  <a:pt x="360056" y="585788"/>
                </a:cubicBezTo>
                <a:cubicBezTo>
                  <a:pt x="304663" y="622717"/>
                  <a:pt x="333484" y="608933"/>
                  <a:pt x="274331" y="628650"/>
                </a:cubicBezTo>
                <a:cubicBezTo>
                  <a:pt x="172268" y="696692"/>
                  <a:pt x="221923" y="677470"/>
                  <a:pt x="131456" y="700088"/>
                </a:cubicBezTo>
                <a:cubicBezTo>
                  <a:pt x="81450" y="733426"/>
                  <a:pt x="55256" y="742951"/>
                  <a:pt x="31444" y="814388"/>
                </a:cubicBezTo>
                <a:lnTo>
                  <a:pt x="2869" y="900113"/>
                </a:lnTo>
                <a:cubicBezTo>
                  <a:pt x="7631" y="1000125"/>
                  <a:pt x="0" y="1101505"/>
                  <a:pt x="17156" y="1200150"/>
                </a:cubicBezTo>
                <a:cubicBezTo>
                  <a:pt x="20098" y="1217068"/>
                  <a:pt x="44327" y="1221751"/>
                  <a:pt x="60019" y="1228725"/>
                </a:cubicBezTo>
                <a:cubicBezTo>
                  <a:pt x="121129" y="1255885"/>
                  <a:pt x="144714" y="1254965"/>
                  <a:pt x="202894" y="1271588"/>
                </a:cubicBezTo>
                <a:cubicBezTo>
                  <a:pt x="217375" y="1275725"/>
                  <a:pt x="230901" y="1283399"/>
                  <a:pt x="245756" y="1285875"/>
                </a:cubicBezTo>
                <a:cubicBezTo>
                  <a:pt x="288296" y="1292965"/>
                  <a:pt x="331481" y="1295400"/>
                  <a:pt x="374344" y="1300163"/>
                </a:cubicBezTo>
                <a:cubicBezTo>
                  <a:pt x="388631" y="1304925"/>
                  <a:pt x="402725" y="1310313"/>
                  <a:pt x="417206" y="1314450"/>
                </a:cubicBezTo>
                <a:cubicBezTo>
                  <a:pt x="542795" y="1350333"/>
                  <a:pt x="414442" y="1308768"/>
                  <a:pt x="517219" y="1343025"/>
                </a:cubicBezTo>
                <a:cubicBezTo>
                  <a:pt x="560081" y="1338263"/>
                  <a:pt x="604893" y="1342376"/>
                  <a:pt x="645806" y="1328738"/>
                </a:cubicBezTo>
                <a:cubicBezTo>
                  <a:pt x="678387" y="1317878"/>
                  <a:pt x="731531" y="1271588"/>
                  <a:pt x="731531" y="1271588"/>
                </a:cubicBezTo>
                <a:cubicBezTo>
                  <a:pt x="769060" y="1215294"/>
                  <a:pt x="768277" y="1224614"/>
                  <a:pt x="788681" y="1143000"/>
                </a:cubicBezTo>
                <a:cubicBezTo>
                  <a:pt x="793444" y="1123950"/>
                  <a:pt x="793227" y="1102899"/>
                  <a:pt x="802969" y="1085850"/>
                </a:cubicBezTo>
                <a:cubicBezTo>
                  <a:pt x="812994" y="1068307"/>
                  <a:pt x="831544" y="1057275"/>
                  <a:pt x="845831" y="1042988"/>
                </a:cubicBezTo>
                <a:cubicBezTo>
                  <a:pt x="883933" y="928685"/>
                  <a:pt x="826780" y="1062039"/>
                  <a:pt x="902981" y="985838"/>
                </a:cubicBezTo>
                <a:cubicBezTo>
                  <a:pt x="927265" y="961554"/>
                  <a:pt x="935847" y="924397"/>
                  <a:pt x="960131" y="900113"/>
                </a:cubicBezTo>
                <a:lnTo>
                  <a:pt x="1002994" y="857250"/>
                </a:lnTo>
                <a:cubicBezTo>
                  <a:pt x="1007756" y="842963"/>
                  <a:pt x="1010546" y="827858"/>
                  <a:pt x="1017281" y="814388"/>
                </a:cubicBezTo>
                <a:cubicBezTo>
                  <a:pt x="1024960" y="799029"/>
                  <a:pt x="1038882" y="787217"/>
                  <a:pt x="1045856" y="771525"/>
                </a:cubicBezTo>
                <a:cubicBezTo>
                  <a:pt x="1058089" y="744000"/>
                  <a:pt x="1064906" y="714375"/>
                  <a:pt x="1074431" y="685800"/>
                </a:cubicBezTo>
                <a:lnTo>
                  <a:pt x="1088719" y="642938"/>
                </a:lnTo>
                <a:cubicBezTo>
                  <a:pt x="1093731" y="587807"/>
                  <a:pt x="1100910" y="465585"/>
                  <a:pt x="1117294" y="400050"/>
                </a:cubicBezTo>
                <a:cubicBezTo>
                  <a:pt x="1124599" y="370829"/>
                  <a:pt x="1136344" y="342900"/>
                  <a:pt x="1145869" y="314325"/>
                </a:cubicBezTo>
                <a:lnTo>
                  <a:pt x="1160156" y="271463"/>
                </a:lnTo>
                <a:cubicBezTo>
                  <a:pt x="1155394" y="214313"/>
                  <a:pt x="1161624" y="155155"/>
                  <a:pt x="1145869" y="100013"/>
                </a:cubicBezTo>
                <a:cubicBezTo>
                  <a:pt x="1141152" y="83502"/>
                  <a:pt x="1118698" y="78412"/>
                  <a:pt x="1103006" y="71438"/>
                </a:cubicBezTo>
                <a:cubicBezTo>
                  <a:pt x="1075481" y="59205"/>
                  <a:pt x="1017281" y="42863"/>
                  <a:pt x="1017281" y="42863"/>
                </a:cubicBezTo>
                <a:cubicBezTo>
                  <a:pt x="998964" y="47442"/>
                  <a:pt x="937771" y="61187"/>
                  <a:pt x="917269" y="71438"/>
                </a:cubicBezTo>
                <a:cubicBezTo>
                  <a:pt x="901910" y="79117"/>
                  <a:pt x="889765" y="92334"/>
                  <a:pt x="874406" y="100013"/>
                </a:cubicBezTo>
                <a:cubicBezTo>
                  <a:pt x="860936" y="106748"/>
                  <a:pt x="831544" y="114300"/>
                  <a:pt x="831544" y="114300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424936" cy="5544615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D) ESTERIFIKACE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		reakce alkoholu s karboxylovou kyselinou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		        </a:t>
            </a:r>
            <a:r>
              <a:rPr lang="cs-CZ" b="1" dirty="0" smtClean="0">
                <a:solidFill>
                  <a:srgbClr val="FF0066"/>
                </a:solidFill>
              </a:rPr>
              <a:t>O	                     	        </a:t>
            </a:r>
            <a:r>
              <a:rPr lang="cs-CZ" b="1" dirty="0" err="1" smtClean="0">
                <a:solidFill>
                  <a:srgbClr val="FF0066"/>
                </a:solidFill>
              </a:rPr>
              <a:t>O</a:t>
            </a:r>
            <a:endParaRPr lang="cs-CZ" b="1" dirty="0" smtClean="0">
              <a:solidFill>
                <a:srgbClr val="FF0066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	</a:t>
            </a:r>
            <a:r>
              <a:rPr lang="cs-CZ" b="1" dirty="0" smtClean="0">
                <a:solidFill>
                  <a:srgbClr val="FF0066"/>
                </a:solidFill>
              </a:rPr>
              <a:t>R – C   	+    </a:t>
            </a:r>
            <a:r>
              <a:rPr lang="cs-CZ" b="1" dirty="0" smtClean="0">
                <a:solidFill>
                  <a:schemeClr val="bg1"/>
                </a:solidFill>
              </a:rPr>
              <a:t>H – O – R‘   →    </a:t>
            </a:r>
            <a:r>
              <a:rPr lang="cs-CZ" b="1" dirty="0" err="1" smtClean="0">
                <a:solidFill>
                  <a:srgbClr val="FF0066"/>
                </a:solidFill>
              </a:rPr>
              <a:t>R</a:t>
            </a:r>
            <a:r>
              <a:rPr lang="cs-CZ" b="1" dirty="0" smtClean="0">
                <a:solidFill>
                  <a:srgbClr val="FF0066"/>
                </a:solidFill>
              </a:rPr>
              <a:t> – C          </a:t>
            </a:r>
            <a:r>
              <a:rPr lang="cs-CZ" b="1" dirty="0" smtClean="0">
                <a:solidFill>
                  <a:schemeClr val="bg1"/>
                </a:solidFill>
              </a:rPr>
              <a:t>+  H</a:t>
            </a:r>
            <a:r>
              <a:rPr lang="cs-CZ" sz="2400" b="1" dirty="0" smtClean="0">
                <a:solidFill>
                  <a:schemeClr val="bg1"/>
                </a:solidFill>
              </a:rPr>
              <a:t>2</a:t>
            </a:r>
            <a:r>
              <a:rPr lang="cs-CZ" b="1" dirty="0" smtClean="0">
                <a:solidFill>
                  <a:schemeClr val="bg1"/>
                </a:solidFill>
              </a:rPr>
              <a:t>O</a:t>
            </a:r>
            <a:r>
              <a:rPr lang="cs-CZ" b="1" dirty="0" smtClean="0">
                <a:solidFill>
                  <a:srgbClr val="FF0066"/>
                </a:solidFill>
              </a:rPr>
              <a:t>              </a:t>
            </a:r>
          </a:p>
          <a:p>
            <a:pPr>
              <a:buNone/>
            </a:pPr>
            <a:r>
              <a:rPr lang="cs-CZ" b="1" dirty="0" smtClean="0">
                <a:solidFill>
                  <a:srgbClr val="FF0066"/>
                </a:solidFill>
              </a:rPr>
              <a:t>		        OH					</a:t>
            </a:r>
            <a:r>
              <a:rPr lang="cs-CZ" b="1" dirty="0" smtClean="0">
                <a:solidFill>
                  <a:schemeClr val="bg1"/>
                </a:solidFill>
              </a:rPr>
              <a:t>O – R‘</a:t>
            </a:r>
          </a:p>
          <a:p>
            <a:pPr>
              <a:buNone/>
            </a:pPr>
            <a:endParaRPr lang="cs-CZ" b="1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							   ester</a:t>
            </a:r>
            <a:endParaRPr lang="cs-CZ" b="1" dirty="0">
              <a:solidFill>
                <a:srgbClr val="FF0066"/>
              </a:solidFill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 flipV="1">
            <a:off x="1835696" y="2420888"/>
            <a:ext cx="288032" cy="216024"/>
          </a:xfrm>
          <a:prstGeom prst="line">
            <a:avLst/>
          </a:prstGeom>
          <a:ln w="38100"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flipV="1">
            <a:off x="1907704" y="2492896"/>
            <a:ext cx="288032" cy="216024"/>
          </a:xfrm>
          <a:prstGeom prst="line">
            <a:avLst/>
          </a:prstGeom>
          <a:ln w="38100"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H="1" flipV="1">
            <a:off x="1835696" y="2924944"/>
            <a:ext cx="288032" cy="288032"/>
          </a:xfrm>
          <a:prstGeom prst="line">
            <a:avLst/>
          </a:prstGeom>
          <a:ln w="38100"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6444208" y="2276872"/>
            <a:ext cx="288032" cy="216024"/>
          </a:xfrm>
          <a:prstGeom prst="line">
            <a:avLst/>
          </a:prstGeom>
          <a:ln w="38100"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6516216" y="2348880"/>
            <a:ext cx="288032" cy="216024"/>
          </a:xfrm>
          <a:prstGeom prst="line">
            <a:avLst/>
          </a:prstGeom>
          <a:ln w="38100"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H="1" flipV="1">
            <a:off x="6516216" y="2924944"/>
            <a:ext cx="360040" cy="216024"/>
          </a:xfrm>
          <a:prstGeom prst="line">
            <a:avLst/>
          </a:prstGeom>
          <a:ln w="38100"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428256" y="422947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/>
              <a:t>δδ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907704" y="2761764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/>
              <a:t>Δδ</a:t>
            </a:r>
            <a:r>
              <a:rPr lang="el-GR" sz="2800" dirty="0" smtClean="0">
                <a:solidFill>
                  <a:schemeClr val="bg1"/>
                </a:solidFill>
              </a:rPr>
              <a:t>δ</a:t>
            </a:r>
            <a:r>
              <a:rPr lang="cs-CZ" sz="2800" dirty="0" smtClean="0">
                <a:solidFill>
                  <a:schemeClr val="bg1"/>
                </a:solidFill>
              </a:rPr>
              <a:t>-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187624" y="2204864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/>
              <a:t>Δδ</a:t>
            </a:r>
            <a:r>
              <a:rPr lang="el-GR" sz="2800" dirty="0" smtClean="0">
                <a:solidFill>
                  <a:schemeClr val="bg1"/>
                </a:solidFill>
              </a:rPr>
              <a:t>δ</a:t>
            </a:r>
            <a:r>
              <a:rPr lang="cs-CZ" sz="2800" dirty="0" smtClean="0">
                <a:solidFill>
                  <a:schemeClr val="bg1"/>
                </a:solidFill>
              </a:rPr>
              <a:t>+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699792" y="2113692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/>
              <a:t>Δδ</a:t>
            </a:r>
            <a:r>
              <a:rPr lang="el-GR" sz="2800" dirty="0" smtClean="0">
                <a:solidFill>
                  <a:schemeClr val="bg1"/>
                </a:solidFill>
              </a:rPr>
              <a:t>δ</a:t>
            </a:r>
            <a:r>
              <a:rPr lang="cs-CZ" sz="2800" dirty="0" smtClean="0">
                <a:solidFill>
                  <a:schemeClr val="bg1"/>
                </a:solidFill>
              </a:rPr>
              <a:t>+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419872" y="2113692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/>
              <a:t>Δδ</a:t>
            </a:r>
            <a:r>
              <a:rPr lang="el-GR" sz="2800" dirty="0" smtClean="0">
                <a:solidFill>
                  <a:schemeClr val="bg1"/>
                </a:solidFill>
              </a:rPr>
              <a:t>δ</a:t>
            </a:r>
            <a:r>
              <a:rPr lang="cs-CZ" sz="2800" dirty="0" smtClean="0">
                <a:solidFill>
                  <a:schemeClr val="bg1"/>
                </a:solidFill>
              </a:rPr>
              <a:t>-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7" name="Zahnutá šipka nahoru 26"/>
          <p:cNvSpPr/>
          <p:nvPr/>
        </p:nvSpPr>
        <p:spPr>
          <a:xfrm flipH="1">
            <a:off x="1331640" y="2996952"/>
            <a:ext cx="2520280" cy="1656184"/>
          </a:xfrm>
          <a:prstGeom prst="curvedUp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18" grpId="0" animBg="1"/>
      <p:bldP spid="2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  <a:t>CITACE</a:t>
            </a:r>
            <a:b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</a:b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J. Blažek, V. </a:t>
            </a:r>
            <a:r>
              <a:rPr lang="cs-CZ" sz="2000" dirty="0" err="1" smtClean="0">
                <a:solidFill>
                  <a:schemeClr val="bg1"/>
                </a:solidFill>
              </a:rPr>
              <a:t>Flemr</a:t>
            </a:r>
            <a:r>
              <a:rPr lang="cs-CZ" sz="2000" dirty="0" smtClean="0">
                <a:solidFill>
                  <a:schemeClr val="bg1"/>
                </a:solidFill>
              </a:rPr>
              <a:t>, K. Kolář, F. Liška, F. Zemánek: Přehled chemického názvosloví, SPN, a. s., Praha 2004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J. Pacák, J. Čipera, J. </a:t>
            </a:r>
            <a:r>
              <a:rPr lang="cs-CZ" sz="2000" dirty="0" err="1" smtClean="0">
                <a:solidFill>
                  <a:schemeClr val="bg1"/>
                </a:solidFill>
              </a:rPr>
              <a:t>Halbych</a:t>
            </a:r>
            <a:r>
              <a:rPr lang="cs-CZ" sz="2000" dirty="0" smtClean="0">
                <a:solidFill>
                  <a:schemeClr val="bg1"/>
                </a:solidFill>
              </a:rPr>
              <a:t>, P. </a:t>
            </a:r>
            <a:r>
              <a:rPr lang="cs-CZ" sz="2000" dirty="0" err="1" smtClean="0">
                <a:solidFill>
                  <a:schemeClr val="bg1"/>
                </a:solidFill>
              </a:rPr>
              <a:t>Hrnčiar</a:t>
            </a:r>
            <a:r>
              <a:rPr lang="cs-CZ" sz="2000" dirty="0" smtClean="0">
                <a:solidFill>
                  <a:schemeClr val="bg1"/>
                </a:solidFill>
              </a:rPr>
              <a:t>, J. Kopřiva: Chemie pro II. Ročník gymnázií, SPN, Praha 1985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434</TotalTime>
  <Words>356</Words>
  <Application>Microsoft Office PowerPoint</Application>
  <PresentationFormat>Předvádění na obrazovce (4:3)</PresentationFormat>
  <Paragraphs>144</Paragraphs>
  <Slides>17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ANOTACE</vt:lpstr>
      <vt:lpstr>ALKOHOLY A FENOLY</vt:lpstr>
      <vt:lpstr>Uveďte systematický název/racionální vzorec, sloučeninu zařaďte</vt:lpstr>
      <vt:lpstr>Snímek 5</vt:lpstr>
      <vt:lpstr>Snímek 6</vt:lpstr>
      <vt:lpstr>Chemické vlastnosti</vt:lpstr>
      <vt:lpstr>Snímek 8</vt:lpstr>
      <vt:lpstr>Snímek 9</vt:lpstr>
      <vt:lpstr>+  </vt:lpstr>
      <vt:lpstr>Snímek 11</vt:lpstr>
      <vt:lpstr>Snímek 12</vt:lpstr>
      <vt:lpstr>Snímek 13</vt:lpstr>
      <vt:lpstr>Snímek 14</vt:lpstr>
      <vt:lpstr>Snímek 15</vt:lpstr>
      <vt:lpstr>Snímek 16</vt:lpstr>
      <vt:lpstr>CITACE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ALKOHOLY A FENOLY</dc:title>
  <dc:creator>Jirka</dc:creator>
  <cp:lastModifiedBy>uživatel</cp:lastModifiedBy>
  <cp:revision>50</cp:revision>
  <dcterms:created xsi:type="dcterms:W3CDTF">2013-01-30T17:27:32Z</dcterms:created>
  <dcterms:modified xsi:type="dcterms:W3CDTF">2013-04-01T20:56:39Z</dcterms:modified>
</cp:coreProperties>
</file>