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0"/>
  </p:notesMasterIdLst>
  <p:sldIdLst>
    <p:sldId id="259" r:id="rId2"/>
    <p:sldId id="260" r:id="rId3"/>
    <p:sldId id="256" r:id="rId4"/>
    <p:sldId id="262" r:id="rId5"/>
    <p:sldId id="263" r:id="rId6"/>
    <p:sldId id="264" r:id="rId7"/>
    <p:sldId id="265" r:id="rId8"/>
    <p:sldId id="266" r:id="rId9"/>
    <p:sldId id="274" r:id="rId10"/>
    <p:sldId id="271" r:id="rId11"/>
    <p:sldId id="272" r:id="rId12"/>
    <p:sldId id="273" r:id="rId13"/>
    <p:sldId id="275" r:id="rId14"/>
    <p:sldId id="276" r:id="rId15"/>
    <p:sldId id="278" r:id="rId16"/>
    <p:sldId id="277" r:id="rId17"/>
    <p:sldId id="280" r:id="rId18"/>
    <p:sldId id="284" r:id="rId19"/>
    <p:sldId id="281" r:id="rId20"/>
    <p:sldId id="283" r:id="rId21"/>
    <p:sldId id="286" r:id="rId22"/>
    <p:sldId id="285" r:id="rId23"/>
    <p:sldId id="287" r:id="rId24"/>
    <p:sldId id="288" r:id="rId25"/>
    <p:sldId id="289" r:id="rId26"/>
    <p:sldId id="290" r:id="rId27"/>
    <p:sldId id="270" r:id="rId28"/>
    <p:sldId id="279" r:id="rId2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5" autoAdjust="0"/>
    <p:restoredTop sz="94646" autoAdjust="0"/>
  </p:normalViewPr>
  <p:slideViewPr>
    <p:cSldViewPr>
      <p:cViewPr varScale="1">
        <p:scale>
          <a:sx n="68" d="100"/>
          <a:sy n="68" d="100"/>
        </p:scale>
        <p:origin x="-58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2F7193-B55D-4742-BAFD-8F3A4489E8CA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FFB321-62EC-41C5-B272-127088457E2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949636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1319061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794219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27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0869410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Obdélník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Obdélník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Obdélník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56" name="Obdélník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Obdélník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Obdélník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Obdélník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Volný tvar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Volný tvar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Volný tvar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Volný tvar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Volný tvar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Volný tvar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Volný tvar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Volný tvar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Volný tvar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Volný tvar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Volný tvar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Volný tvar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Volný tvar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Volný tvar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bdélník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délník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Obdélník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Obdélník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Obdélník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Obdélník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Obdélník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Obdélník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Přímá spojovací čára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Skupina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Přímá spojovací čára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čára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grpSp>
        <p:nvGrpSpPr>
          <p:cNvPr id="14" name="Skupina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Přímá spojovací čára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ovací čára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Skupina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Přímá spojovací čára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ovací čára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ovací čára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Obdélník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Obdélník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GHS-pictogram-flamme.svg" TargetMode="External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hyperlink" Target="http://cs.wikipedia.org/wiki/Soubor:Methanol-2D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Hazard_T.svg" TargetMode="External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0" Type="http://schemas.openxmlformats.org/officeDocument/2006/relationships/hyperlink" Target="http://cs.wikipedia.org/wiki/Soubor:GHS-pictogram-skull.svg" TargetMode="External"/><Relationship Id="rId4" Type="http://schemas.openxmlformats.org/officeDocument/2006/relationships/hyperlink" Target="http://cs.wikipedia.org/wiki/Soubor:Hazard_F.svg" TargetMode="External"/><Relationship Id="rId9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katastrofy.meteopress.cz/sites/default/files/foto/2012/10/methanol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://cs.wikipedia.org/wiki/Soubor:Ethanol-structure.svg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kapaliny.heureka.cz/velvana-fridex-g-plus/galerie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www.google.cz/url?sa=i&amp;source=images&amp;cd=&amp;cad=rja&amp;docid=Jkfdp00zgZA2QM&amp;tbnid=jSDRUbnU3ms6zM:&amp;ved=0CAgQjRwwAA&amp;url=http://www.osmdesataleta.cz/index.php?page=_top_historie_zmen&amp;ei=rlUZUfq7F-L-4QT-lYHoAw&amp;psig=AFQjCNHdJMTBs25M7KaDgDrTcnAZmewEYQ&amp;ust=1360701230437739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//upload.wikimedia.org/wikipedia/commons/f/f2/Dynamite-3.svg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//upload.wikimedia.org/wikipedia/commons/e/e2/Phenol_(carbolic_acid)04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hyperlink" Target="//upload.wikimedia.org/wikipedia/commons/8/87/Phenol_chemical_structure.png" TargetMode="Externa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http://cs.wikipedia.org/wiki/Soubor:Hydrochinon2.sv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kapaliny.heureka.cz/velvana-fridex-g-plus/" TargetMode="External"/><Relationship Id="rId3" Type="http://schemas.openxmlformats.org/officeDocument/2006/relationships/hyperlink" Target="file:///\\cs.wikipedia.org\wiki\Autorsk%25C3%25A9_pr%25C3%25A1vo" TargetMode="External"/><Relationship Id="rId7" Type="http://schemas.openxmlformats.org/officeDocument/2006/relationships/hyperlink" Target="http://www.lidovky.cz/alkohol-se-pancuje-o-polovinu-levnejsim-metanolem-ktery-se-dovazi-pro-ceskou-rafinerskou-gsn-/zpravy-domov.aspx?c=A120910_120114_ln_domov_hm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katastrofy.meteopress.cz/tagy/methanol" TargetMode="External"/><Relationship Id="rId5" Type="http://schemas.openxmlformats.org/officeDocument/2006/relationships/hyperlink" Target="http://cs.wikipedia.org/wiki/Soubor:Methanol-2D.png" TargetMode="External"/><Relationship Id="rId4" Type="http://schemas.openxmlformats.org/officeDocument/2006/relationships/hyperlink" Target="file:///\\cs.wikipedia.org\wiki\Voln%25C3%25A9_d%25C3%25ADlo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canov.jergym.cz/arome/efekty/fenol.htm" TargetMode="External"/><Relationship Id="rId2" Type="http://schemas.openxmlformats.org/officeDocument/2006/relationships/hyperlink" Target="http://cs.wikipedia.org/wiki/Soubor:Phenol_chemical_structure.png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funchem.cz/fotky27667/fotos/_vyr_21fenol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579355104"/>
              </p:ext>
            </p:extLst>
          </p:nvPr>
        </p:nvGraphicFramePr>
        <p:xfrm>
          <a:off x="614836" y="2816085"/>
          <a:ext cx="8136904" cy="269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RNDr. Lenka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Hráčková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VY_32_INOVACE_06C_02_Přehled hydroxylových sloučenin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VY_32_INOVACE_06C_Organická 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chemie a biochemie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6. 2. 2013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26638"/>
            <a:ext cx="648072" cy="646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967284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 smtClean="0">
                <a:solidFill>
                  <a:schemeClr val="tx1"/>
                </a:solidFill>
                <a:latin typeface="Calibri" pitchFamily="34" charset="0"/>
              </a:rPr>
              <a:t>ANOTACE</a:t>
            </a:r>
            <a:endParaRPr lang="cs-CZ" sz="36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>
                <a:solidFill>
                  <a:schemeClr val="tx1"/>
                </a:solidFill>
                <a:latin typeface="Calibri" pitchFamily="34" charset="0"/>
              </a:rPr>
              <a:t>Výklad – praktické využití nejvýznamnějších </a:t>
            </a:r>
            <a:r>
              <a:rPr lang="cs-CZ" sz="2400" dirty="0" err="1" smtClean="0">
                <a:solidFill>
                  <a:schemeClr val="tx1"/>
                </a:solidFill>
                <a:latin typeface="Calibri" pitchFamily="34" charset="0"/>
              </a:rPr>
              <a:t>hydroxysloučenin</a:t>
            </a:r>
            <a:r>
              <a:rPr lang="cs-CZ" sz="2400" dirty="0" smtClean="0">
                <a:solidFill>
                  <a:schemeClr val="tx1"/>
                </a:solidFill>
                <a:latin typeface="Calibri" pitchFamily="34" charset="0"/>
              </a:rPr>
              <a:t>, zdůraznění rizik (toxicita, hořlavost, alkoholismus)</a:t>
            </a:r>
          </a:p>
          <a:p>
            <a:pPr marL="0" indent="0">
              <a:buNone/>
            </a:pPr>
            <a:r>
              <a:rPr lang="cs-CZ" sz="2400" dirty="0" smtClean="0">
                <a:latin typeface="Calibri" pitchFamily="34" charset="0"/>
              </a:rPr>
              <a:t>Opakovací otázky jsou jeho součástí – procvičování názvosloví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chemeClr val="tx1"/>
                </a:solidFill>
                <a:latin typeface="Calibri" pitchFamily="34" charset="0"/>
              </a:rPr>
              <a:t>Návaznost na předchozí učivo</a:t>
            </a:r>
          </a:p>
          <a:p>
            <a:pPr marL="0" indent="0">
              <a:buNone/>
            </a:pPr>
            <a:r>
              <a:rPr lang="cs-CZ" sz="2400" dirty="0" smtClean="0">
                <a:latin typeface="Calibri" pitchFamily="34" charset="0"/>
              </a:rPr>
              <a:t>Některé vzorce doplněny dodatečně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chemeClr val="tx1"/>
                </a:solidFill>
                <a:latin typeface="Calibri" pitchFamily="34" charset="0"/>
              </a:rPr>
              <a:t>Žáci 3. ročníku G4, 5. ročníku G6</a:t>
            </a:r>
          </a:p>
          <a:p>
            <a:pPr marL="0" indent="0">
              <a:buNone/>
            </a:pPr>
            <a:r>
              <a:rPr lang="cs-CZ" sz="2400" dirty="0" smtClean="0">
                <a:latin typeface="Calibri" pitchFamily="34" charset="0"/>
              </a:rPr>
              <a:t>Materiál je určen k interaktivní výuce</a:t>
            </a:r>
            <a:endParaRPr lang="cs-CZ" sz="2400" dirty="0" smtClean="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PŘEHLED HYDROXYLOVÝCH SLOUČENIN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ALKOHOLY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FF00"/>
                </a:solidFill>
              </a:rPr>
              <a:t>METHANOL</a:t>
            </a:r>
            <a:r>
              <a:rPr lang="cs-CZ" b="1" dirty="0" smtClean="0"/>
              <a:t>	„dřevní líh“</a:t>
            </a:r>
          </a:p>
          <a:p>
            <a:r>
              <a:rPr lang="cs-CZ" b="1" dirty="0" smtClean="0"/>
              <a:t>Vlastnosti: bezbarvá vonící kapalina</a:t>
            </a:r>
          </a:p>
          <a:p>
            <a:r>
              <a:rPr lang="cs-CZ" b="1" dirty="0" err="1" smtClean="0"/>
              <a:t>Tv</a:t>
            </a:r>
            <a:r>
              <a:rPr lang="cs-CZ" b="1" dirty="0" smtClean="0"/>
              <a:t> = 65°C</a:t>
            </a:r>
          </a:p>
          <a:p>
            <a:r>
              <a:rPr lang="cs-CZ" b="1" dirty="0" smtClean="0"/>
              <a:t>Neomezeně mísitelný s vodou</a:t>
            </a:r>
          </a:p>
          <a:p>
            <a:endParaRPr lang="cs-CZ" b="1" dirty="0"/>
          </a:p>
        </p:txBody>
      </p:sp>
      <p:pic>
        <p:nvPicPr>
          <p:cNvPr id="4098" name="Picture 2" descr="Strukturní vzorec">
            <a:hlinkClick r:id="rId2" tooltip="Strukturní vzorec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1052736"/>
            <a:ext cx="1333500" cy="1133476"/>
          </a:xfrm>
          <a:prstGeom prst="rect">
            <a:avLst/>
          </a:prstGeom>
          <a:solidFill>
            <a:srgbClr val="FFFF00"/>
          </a:solidFill>
        </p:spPr>
      </p:pic>
      <p:pic>
        <p:nvPicPr>
          <p:cNvPr id="4100" name="Picture 4" descr="Vysoce hořlavý">
            <a:hlinkClick r:id="rId4" tooltip="Vysoce hořlavý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56376" y="4293096"/>
            <a:ext cx="714375" cy="714375"/>
          </a:xfrm>
          <a:prstGeom prst="rect">
            <a:avLst/>
          </a:prstGeom>
          <a:noFill/>
        </p:spPr>
      </p:pic>
      <p:pic>
        <p:nvPicPr>
          <p:cNvPr id="4102" name="Picture 6" descr="Toxický">
            <a:hlinkClick r:id="rId6" tooltip="Toxický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56376" y="2996952"/>
            <a:ext cx="714375" cy="714375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236296" y="3717032"/>
            <a:ext cx="1907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Vysoce hořlavý F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7524328" y="5157192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Toxický  T</a:t>
            </a:r>
            <a:endParaRPr lang="cs-CZ" dirty="0"/>
          </a:p>
        </p:txBody>
      </p:sp>
      <p:pic>
        <p:nvPicPr>
          <p:cNvPr id="4104" name="Picture 8" descr="GHS02 – hořlavé látky">
            <a:hlinkClick r:id="rId8" tooltip="GHS02 – hořlavé látky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187624" y="4293096"/>
            <a:ext cx="714375" cy="714375"/>
          </a:xfrm>
          <a:prstGeom prst="rect">
            <a:avLst/>
          </a:prstGeom>
          <a:noFill/>
        </p:spPr>
      </p:pic>
      <p:pic>
        <p:nvPicPr>
          <p:cNvPr id="4106" name="Picture 10" descr="GHS06 – toxické látky">
            <a:hlinkClick r:id="rId10" tooltip="GHS06 – toxické látky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195736" y="4293096"/>
            <a:ext cx="714375" cy="714375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8748464" y="2852936"/>
            <a:ext cx="395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843808" y="4725144"/>
            <a:ext cx="395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244408" y="980728"/>
            <a:ext cx="395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074" name="AutoShape 2" descr="http://www.google.cz/url?sa=i&amp;source=images&amp;cd=&amp;docid=dTv3ClVcFm7AAM&amp;tbnid=CJXr8ZzPBU575M:&amp;ved=0CAUQjBwwAA&amp;url=http%3A%2F%2Fkatastrofy.meteopress.cz%2Fsites%2Fdefault%2Ffiles%2Ffoto%2F2012%2F09%2Fmethanol.jpg&amp;ei=fekSUZuHPIj74QS2pIDQCg&amp;psig=AFQjCNE95NgDLdr40GgZMKEbQsfDw2PZFg&amp;ust=1360280318023517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6" name="AutoShape 4" descr="http://www.google.cz/url?sa=i&amp;source=images&amp;cd=&amp;docid=dTv3ClVcFm7AAM&amp;tbnid=CJXr8ZzPBU575M:&amp;ved=0CAUQjBwwAA&amp;url=http%3A%2F%2Fkatastrofy.meteopress.cz%2Fsites%2Fdefault%2Ffiles%2Ffoto%2F2012%2F09%2Fmethanol.jpg&amp;ei=fekSUZuHPIj74QS2pIDQCg&amp;psig=AFQjCNE95NgDLdr40GgZMKEbQsfDw2PZFg&amp;ust=1360280318023517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8" name="AutoShape 6" descr="http://www.google.cz/url?sa=i&amp;source=images&amp;cd=&amp;docid=dTv3ClVcFm7AAM&amp;tbnid=CJXr8ZzPBU575M:&amp;ved=0CAUQjBwwAA&amp;url=http%3A%2F%2Fkatastrofy.meteopress.cz%2Fsites%2Fdefault%2Ffiles%2Ffoto%2F2012%2F09%2Fmethanol.jpg&amp;ei=fekSUZuHPIj74QS2pIDQCg&amp;psig=AFQjCNE95NgDLdr40GgZMKEbQsfDw2PZFg&amp;ust=1360280318023517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3080" name="Picture 8" descr="http://katastrofy.meteopress.cz/sites/default/files/styles/thumbnail/public/foto/2012/10/methano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7384"/>
            <a:ext cx="9429750" cy="6858000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395536" y="404664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4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Fyziologické účinky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Poškozuje sítnici, játra</a:t>
            </a:r>
          </a:p>
          <a:p>
            <a:r>
              <a:rPr lang="cs-CZ" b="1" dirty="0" smtClean="0"/>
              <a:t>Smrtelná dávka – 20 g</a:t>
            </a:r>
          </a:p>
          <a:p>
            <a:r>
              <a:rPr lang="cs-CZ" b="1" dirty="0" smtClean="0"/>
              <a:t>Protijed – </a:t>
            </a:r>
            <a:r>
              <a:rPr lang="cs-CZ" b="1" dirty="0" err="1" smtClean="0"/>
              <a:t>ethanol</a:t>
            </a:r>
            <a:endParaRPr lang="cs-CZ" b="1" dirty="0" smtClean="0"/>
          </a:p>
          <a:p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Výroba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Ze  </a:t>
            </a:r>
            <a:r>
              <a:rPr lang="cs-CZ" sz="3200" dirty="0" err="1" smtClean="0"/>
              <a:t>syntézního</a:t>
            </a:r>
            <a:r>
              <a:rPr lang="cs-CZ" sz="3200" dirty="0" smtClean="0"/>
              <a:t> plynu:</a:t>
            </a:r>
          </a:p>
          <a:p>
            <a:endParaRPr lang="cs-CZ" sz="3200" dirty="0" smtClean="0"/>
          </a:p>
          <a:p>
            <a:r>
              <a:rPr lang="cs-CZ" sz="3200" dirty="0" smtClean="0"/>
              <a:t>CO    +  2 H2O   </a:t>
            </a:r>
            <a:r>
              <a:rPr lang="cs-CZ" sz="3200" dirty="0" smtClean="0">
                <a:latin typeface="Calibri"/>
              </a:rPr>
              <a:t>→   CH3OH</a:t>
            </a:r>
          </a:p>
          <a:p>
            <a:pPr>
              <a:buNone/>
            </a:pPr>
            <a:r>
              <a:rPr lang="cs-CZ" sz="3200" dirty="0" smtClean="0">
                <a:latin typeface="Calibri"/>
              </a:rPr>
              <a:t>		podmínky – 350°C, 20 </a:t>
            </a:r>
            <a:r>
              <a:rPr lang="cs-CZ" sz="3200" dirty="0" err="1" smtClean="0">
                <a:latin typeface="Calibri"/>
              </a:rPr>
              <a:t>MPa</a:t>
            </a:r>
            <a:r>
              <a:rPr lang="cs-CZ" sz="3200" dirty="0" smtClean="0">
                <a:latin typeface="Calibri"/>
              </a:rPr>
              <a:t>, oxid chromitý, zinečnatý jako katalyzátor</a:t>
            </a:r>
          </a:p>
          <a:p>
            <a:pPr>
              <a:buNone/>
            </a:pPr>
            <a:endParaRPr lang="cs-CZ" sz="3200" dirty="0" smtClean="0">
              <a:latin typeface="Calibri"/>
            </a:endParaRPr>
          </a:p>
          <a:p>
            <a:pPr>
              <a:buNone/>
            </a:pPr>
            <a:r>
              <a:rPr lang="cs-CZ" sz="3200" dirty="0" smtClean="0">
                <a:latin typeface="Calibri"/>
              </a:rPr>
              <a:t>Z čeho se vyrábí </a:t>
            </a:r>
            <a:r>
              <a:rPr lang="cs-CZ" sz="3200" dirty="0" err="1" smtClean="0">
                <a:latin typeface="Calibri"/>
              </a:rPr>
              <a:t>syntézní</a:t>
            </a:r>
            <a:r>
              <a:rPr lang="cs-CZ" sz="3200" dirty="0" smtClean="0">
                <a:latin typeface="Calibri"/>
              </a:rPr>
              <a:t> plyn?</a:t>
            </a:r>
          </a:p>
          <a:p>
            <a:pPr>
              <a:buNone/>
            </a:pPr>
            <a:r>
              <a:rPr lang="cs-CZ" sz="3200" dirty="0" smtClean="0">
                <a:latin typeface="Calibri"/>
              </a:rPr>
              <a:t>Ze zemního plynu - </a:t>
            </a:r>
            <a:r>
              <a:rPr lang="cs-CZ" sz="3200" dirty="0" err="1" smtClean="0">
                <a:latin typeface="Calibri"/>
              </a:rPr>
              <a:t>methanu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Rozpouštědlo</a:t>
            </a:r>
          </a:p>
          <a:p>
            <a:r>
              <a:rPr lang="cs-CZ" dirty="0" smtClean="0"/>
              <a:t>Palivo</a:t>
            </a:r>
          </a:p>
          <a:p>
            <a:r>
              <a:rPr lang="cs-CZ" dirty="0" smtClean="0"/>
              <a:t>Výroba formaldehydu - fenoplasty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ETHANOL „líh“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FFFF00"/>
                </a:solidFill>
              </a:rPr>
              <a:t>Vlastnosti:</a:t>
            </a:r>
          </a:p>
          <a:p>
            <a:pPr>
              <a:buNone/>
            </a:pPr>
            <a:r>
              <a:rPr lang="cs-CZ" sz="3600" b="1" dirty="0" smtClean="0"/>
              <a:t>	 bezbarvá kapalina příjemné vůně</a:t>
            </a:r>
          </a:p>
          <a:p>
            <a:pPr>
              <a:buNone/>
            </a:pPr>
            <a:r>
              <a:rPr lang="cs-CZ" sz="3600" b="1" dirty="0" smtClean="0"/>
              <a:t>	 </a:t>
            </a:r>
            <a:r>
              <a:rPr lang="cs-CZ" sz="3600" b="1" dirty="0" err="1" smtClean="0"/>
              <a:t>tv</a:t>
            </a:r>
            <a:r>
              <a:rPr lang="cs-CZ" sz="3600" b="1" dirty="0" smtClean="0"/>
              <a:t> = 78°C</a:t>
            </a:r>
          </a:p>
          <a:p>
            <a:pPr>
              <a:buNone/>
            </a:pPr>
            <a:r>
              <a:rPr lang="cs-CZ" sz="3600" b="1" dirty="0" smtClean="0"/>
              <a:t>	hořlavý</a:t>
            </a:r>
          </a:p>
          <a:p>
            <a:pPr>
              <a:buNone/>
            </a:pPr>
            <a:r>
              <a:rPr lang="cs-CZ" sz="3600" b="1" dirty="0" smtClean="0"/>
              <a:t>	neomezeně mísitelný s vodou</a:t>
            </a:r>
          </a:p>
          <a:p>
            <a:pPr>
              <a:buNone/>
            </a:pPr>
            <a:r>
              <a:rPr lang="cs-CZ" sz="3600" b="1" dirty="0" smtClean="0"/>
              <a:t>	jedovatý (játra, nervové buňky)</a:t>
            </a:r>
          </a:p>
          <a:p>
            <a:pPr>
              <a:buNone/>
            </a:pPr>
            <a:r>
              <a:rPr lang="cs-CZ" sz="3600" b="1" dirty="0" smtClean="0"/>
              <a:t>	psychotropní </a:t>
            </a:r>
            <a:endParaRPr lang="cs-CZ" sz="3600" b="1" dirty="0"/>
          </a:p>
        </p:txBody>
      </p:sp>
      <p:pic>
        <p:nvPicPr>
          <p:cNvPr id="25602" name="Picture 2" descr="Strukturní vzorec">
            <a:hlinkClick r:id="rId2" tooltip="Strukturní vzorec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375269"/>
            <a:ext cx="2708147" cy="1541563"/>
          </a:xfrm>
          <a:prstGeom prst="rect">
            <a:avLst/>
          </a:prstGeom>
          <a:solidFill>
            <a:schemeClr val="tx1"/>
          </a:solidFill>
        </p:spPr>
      </p:pic>
    </p:spTree>
    <p:extLst>
      <p:ext uri="{BB962C8B-B14F-4D97-AF65-F5344CB8AC3E}">
        <p14:creationId xmlns="" xmlns:p14="http://schemas.microsoft.com/office/powerpoint/2010/main" val="2399970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Výroba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A) adice vody na </a:t>
            </a:r>
            <a:r>
              <a:rPr lang="cs-CZ" b="1" dirty="0" err="1" smtClean="0"/>
              <a:t>ethen</a:t>
            </a:r>
            <a:endParaRPr lang="cs-CZ" b="1" dirty="0" smtClean="0"/>
          </a:p>
          <a:p>
            <a:r>
              <a:rPr lang="cs-CZ" b="1" dirty="0" smtClean="0"/>
              <a:t>B) kvašení cukerných roztoků, destilace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hokr.cz/picts/chemie-lih-technicky/ethanol_technicky_obal_1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8231" r="24159"/>
          <a:stretch>
            <a:fillRect/>
          </a:stretch>
        </p:blipFill>
        <p:spPr bwMode="auto">
          <a:xfrm>
            <a:off x="6804248" y="44624"/>
            <a:ext cx="2232248" cy="51663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Použití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Rozpouštědlo</a:t>
            </a:r>
          </a:p>
          <a:p>
            <a:r>
              <a:rPr lang="cs-CZ" b="1" dirty="0" smtClean="0"/>
              <a:t>Líh na pálení 		DENATURACE</a:t>
            </a:r>
          </a:p>
          <a:p>
            <a:r>
              <a:rPr lang="cs-CZ" b="1" dirty="0" smtClean="0"/>
              <a:t>Lékařství – částečná dezinfekce</a:t>
            </a:r>
          </a:p>
          <a:p>
            <a:r>
              <a:rPr lang="cs-CZ" b="1" dirty="0" smtClean="0"/>
              <a:t>Alkoholické nápoje</a:t>
            </a:r>
            <a:endParaRPr lang="cs-CZ" b="1" dirty="0"/>
          </a:p>
        </p:txBody>
      </p:sp>
      <p:pic>
        <p:nvPicPr>
          <p:cNvPr id="7170" name="Picture 2" descr="Likérka Drak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3950407"/>
            <a:ext cx="2376264" cy="2862969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6876256" y="46738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899592" y="3995772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6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ETYLENGLYKOL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Napište jeho vzorec a systematický název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HOCH2CH2OH 	</a:t>
            </a:r>
            <a:r>
              <a:rPr lang="cs-CZ" b="1" dirty="0" err="1" smtClean="0">
                <a:solidFill>
                  <a:srgbClr val="FFFF00"/>
                </a:solidFill>
              </a:rPr>
              <a:t>ethan</a:t>
            </a:r>
            <a:r>
              <a:rPr lang="cs-CZ" b="1" dirty="0" smtClean="0">
                <a:solidFill>
                  <a:srgbClr val="FFFF00"/>
                </a:solidFill>
              </a:rPr>
              <a:t>-1,2-diol</a:t>
            </a:r>
          </a:p>
          <a:p>
            <a:endParaRPr lang="cs-CZ" b="1" dirty="0"/>
          </a:p>
          <a:p>
            <a:r>
              <a:rPr lang="cs-CZ" b="1" dirty="0" smtClean="0">
                <a:solidFill>
                  <a:srgbClr val="FFFF00"/>
                </a:solidFill>
              </a:rPr>
              <a:t>Vlastnosti:</a:t>
            </a:r>
          </a:p>
          <a:p>
            <a:r>
              <a:rPr lang="cs-CZ" b="1" dirty="0" smtClean="0"/>
              <a:t>Olejovitá kapalina</a:t>
            </a:r>
          </a:p>
          <a:p>
            <a:r>
              <a:rPr lang="cs-CZ" b="1" dirty="0" err="1" smtClean="0"/>
              <a:t>Tv</a:t>
            </a:r>
            <a:r>
              <a:rPr lang="cs-CZ" b="1" dirty="0" smtClean="0"/>
              <a:t> = 197°C</a:t>
            </a:r>
          </a:p>
          <a:p>
            <a:r>
              <a:rPr lang="cs-CZ" b="1" dirty="0" smtClean="0"/>
              <a:t>Sladká </a:t>
            </a:r>
          </a:p>
          <a:p>
            <a:r>
              <a:rPr lang="cs-CZ" b="1" dirty="0" smtClean="0"/>
              <a:t>Toxická – protijed </a:t>
            </a:r>
            <a:r>
              <a:rPr lang="cs-CZ" b="1" dirty="0" err="1" smtClean="0"/>
              <a:t>ethanol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620688"/>
            <a:ext cx="7772400" cy="5734872"/>
          </a:xfrm>
        </p:spPr>
        <p:txBody>
          <a:bodyPr/>
          <a:lstStyle/>
          <a:p>
            <a:r>
              <a:rPr lang="cs-CZ" b="1" dirty="0" smtClean="0">
                <a:solidFill>
                  <a:srgbClr val="FFFF00"/>
                </a:solidFill>
              </a:rPr>
              <a:t>Použití:</a:t>
            </a:r>
          </a:p>
          <a:p>
            <a:endParaRPr lang="cs-CZ" b="1" dirty="0">
              <a:solidFill>
                <a:srgbClr val="FFFF00"/>
              </a:solidFill>
            </a:endParaRPr>
          </a:p>
          <a:p>
            <a:r>
              <a:rPr lang="cs-CZ" b="1" dirty="0" smtClean="0"/>
              <a:t>Nemrznoucí směsi (</a:t>
            </a:r>
            <a:r>
              <a:rPr lang="cs-CZ" b="1" dirty="0" err="1" smtClean="0"/>
              <a:t>Fridex</a:t>
            </a:r>
            <a:r>
              <a:rPr lang="cs-CZ" b="1" dirty="0" smtClean="0"/>
              <a:t>)</a:t>
            </a:r>
          </a:p>
          <a:p>
            <a:r>
              <a:rPr lang="cs-CZ" b="1" dirty="0" smtClean="0"/>
              <a:t>Rozpouštědla</a:t>
            </a:r>
          </a:p>
          <a:p>
            <a:r>
              <a:rPr lang="cs-CZ" b="1" dirty="0" smtClean="0"/>
              <a:t>Plasty – polyesterové pryskyřice (</a:t>
            </a:r>
            <a:r>
              <a:rPr lang="cs-CZ" b="1" dirty="0" err="1" smtClean="0"/>
              <a:t>ethylenoxid</a:t>
            </a:r>
            <a:r>
              <a:rPr lang="cs-CZ" b="1" dirty="0" smtClean="0"/>
              <a:t>)</a:t>
            </a:r>
            <a:endParaRPr lang="cs-CZ" b="1" dirty="0"/>
          </a:p>
        </p:txBody>
      </p:sp>
      <p:pic>
        <p:nvPicPr>
          <p:cNvPr id="4" name="Picture 2" descr="Velvana Fridex G PLU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4005064"/>
            <a:ext cx="2381250" cy="238125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6444208" y="4149080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7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01487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FF00"/>
                </a:solidFill>
              </a:rPr>
              <a:t>GLYCEROL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3200" b="1" dirty="0" smtClean="0"/>
              <a:t>Napište vzorec a systematický název:</a:t>
            </a:r>
          </a:p>
          <a:p>
            <a:pPr marL="68580" indent="0" algn="ctr">
              <a:buNone/>
            </a:pPr>
            <a:r>
              <a:rPr lang="cs-CZ" sz="3200" b="1" dirty="0" smtClean="0">
                <a:solidFill>
                  <a:srgbClr val="FFFF00"/>
                </a:solidFill>
              </a:rPr>
              <a:t>HOCH2CHOHCH2OH    propan-1,2,3-triol</a:t>
            </a:r>
          </a:p>
          <a:p>
            <a:pPr marL="68580" indent="0" algn="ctr">
              <a:buNone/>
            </a:pPr>
            <a:endParaRPr lang="cs-CZ" sz="3200" b="1" dirty="0" smtClean="0">
              <a:solidFill>
                <a:srgbClr val="FFFF00"/>
              </a:solidFill>
            </a:endParaRPr>
          </a:p>
          <a:p>
            <a:pPr marL="68580" indent="0">
              <a:buNone/>
            </a:pPr>
            <a:r>
              <a:rPr lang="cs-CZ" sz="3200" b="1" dirty="0" smtClean="0">
                <a:solidFill>
                  <a:srgbClr val="FFFF00"/>
                </a:solidFill>
              </a:rPr>
              <a:t>	</a:t>
            </a:r>
          </a:p>
          <a:p>
            <a:pPr marL="68580" indent="0">
              <a:buNone/>
            </a:pPr>
            <a:r>
              <a:rPr lang="cs-CZ" sz="3200" b="1" dirty="0" smtClean="0">
                <a:solidFill>
                  <a:srgbClr val="FFFF00"/>
                </a:solidFill>
              </a:rPr>
              <a:t>		Vlastnosti:</a:t>
            </a:r>
          </a:p>
          <a:p>
            <a:pPr marL="68580" indent="0">
              <a:buNone/>
            </a:pPr>
            <a:r>
              <a:rPr lang="cs-CZ" sz="3200" b="1" dirty="0" smtClean="0">
                <a:solidFill>
                  <a:srgbClr val="FFFF00"/>
                </a:solidFill>
              </a:rPr>
              <a:t>   </a:t>
            </a:r>
            <a:r>
              <a:rPr lang="cs-CZ" sz="3200" b="1" dirty="0" smtClean="0"/>
              <a:t>sirupovitá, bezbarvá, sladká kapalina</a:t>
            </a:r>
          </a:p>
          <a:p>
            <a:pPr marL="68580" indent="0">
              <a:buNone/>
            </a:pPr>
            <a:r>
              <a:rPr lang="cs-CZ" sz="3200" b="1" dirty="0">
                <a:solidFill>
                  <a:srgbClr val="FFFF00"/>
                </a:solidFill>
              </a:rPr>
              <a:t> </a:t>
            </a:r>
            <a:r>
              <a:rPr lang="cs-CZ" sz="3200" b="1" dirty="0" smtClean="0">
                <a:solidFill>
                  <a:srgbClr val="FFFF00"/>
                </a:solidFill>
              </a:rPr>
              <a:t>  </a:t>
            </a:r>
            <a:r>
              <a:rPr lang="cs-CZ" sz="3200" b="1" dirty="0" err="1" smtClean="0"/>
              <a:t>Tv</a:t>
            </a:r>
            <a:r>
              <a:rPr lang="cs-CZ" sz="3200" b="1" dirty="0" smtClean="0"/>
              <a:t> = 290°C</a:t>
            </a:r>
          </a:p>
          <a:p>
            <a:pPr marL="6858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</a:t>
            </a:r>
            <a:endParaRPr lang="cs-CZ" b="1" dirty="0">
              <a:solidFill>
                <a:srgbClr val="FFFF00"/>
              </a:solidFill>
            </a:endParaRPr>
          </a:p>
          <a:p>
            <a:pPr marL="68580" indent="0" algn="ctr">
              <a:buNone/>
            </a:pP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76256" y="395372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7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4019523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412776"/>
            <a:ext cx="7772400" cy="4942784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cs-CZ" sz="3200" b="1" dirty="0" smtClean="0"/>
              <a:t>Kapalina neomezeně mísitelná s vodou</a:t>
            </a:r>
          </a:p>
          <a:p>
            <a:pPr marL="68580" indent="0">
              <a:buNone/>
            </a:pPr>
            <a:endParaRPr lang="cs-CZ" sz="3200" b="1" dirty="0" smtClean="0"/>
          </a:p>
          <a:p>
            <a:pPr marL="68580" indent="0">
              <a:buNone/>
            </a:pPr>
            <a:r>
              <a:rPr lang="cs-CZ" sz="3200" b="1" dirty="0" smtClean="0"/>
              <a:t> - Jak tuto vlastnost vysvětlíte? Proč má vysokou teplotu varu?</a:t>
            </a:r>
          </a:p>
          <a:p>
            <a:pPr marL="68580" indent="0">
              <a:buNone/>
            </a:pPr>
            <a:endParaRPr lang="cs-CZ" sz="3200" b="1" dirty="0" smtClean="0"/>
          </a:p>
          <a:p>
            <a:pPr marL="68580" indent="0">
              <a:buNone/>
            </a:pPr>
            <a:r>
              <a:rPr lang="cs-CZ" sz="3200" b="1" dirty="0" smtClean="0"/>
              <a:t>Má tři polární hydroxylové skupiny, tvoří vodíkové můstky</a:t>
            </a:r>
          </a:p>
          <a:p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FF00"/>
                </a:solidFill>
              </a:rPr>
              <a:t>Výroba:</a:t>
            </a:r>
          </a:p>
          <a:p>
            <a:r>
              <a:rPr lang="cs-CZ" b="1" dirty="0" smtClean="0"/>
              <a:t>a) hydrolýza tuků</a:t>
            </a:r>
          </a:p>
          <a:p>
            <a:r>
              <a:rPr lang="cs-CZ" b="1" dirty="0" smtClean="0"/>
              <a:t>b) z propenu</a:t>
            </a:r>
          </a:p>
          <a:p>
            <a:endParaRPr lang="cs-CZ" b="1" dirty="0" smtClean="0"/>
          </a:p>
          <a:p>
            <a:r>
              <a:rPr lang="cs-CZ" b="1" dirty="0" smtClean="0">
                <a:solidFill>
                  <a:srgbClr val="FFFF00"/>
                </a:solidFill>
              </a:rPr>
              <a:t>Použití:</a:t>
            </a:r>
          </a:p>
          <a:p>
            <a:r>
              <a:rPr lang="cs-CZ" b="1" dirty="0" smtClean="0"/>
              <a:t>Kosmetika</a:t>
            </a:r>
          </a:p>
          <a:p>
            <a:r>
              <a:rPr lang="cs-CZ" b="1" dirty="0" smtClean="0"/>
              <a:t>Plasty, celofán</a:t>
            </a:r>
          </a:p>
          <a:p>
            <a:r>
              <a:rPr lang="cs-CZ" b="1" dirty="0" err="1" smtClean="0"/>
              <a:t>Glyceroltrinitrát</a:t>
            </a:r>
            <a:r>
              <a:rPr lang="cs-CZ" b="1" dirty="0" smtClean="0"/>
              <a:t> </a:t>
            </a:r>
            <a:endParaRPr lang="cs-CZ" b="1" dirty="0"/>
          </a:p>
        </p:txBody>
      </p:sp>
      <p:pic>
        <p:nvPicPr>
          <p:cNvPr id="3074" name="Picture 2" descr="http://www.osmdesataleta.cz/_dobove_predmety/img/kosmeticky_glycerin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548680"/>
            <a:ext cx="4391025" cy="5648325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4716016" y="836712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8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12954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>
                <a:solidFill>
                  <a:schemeClr val="tx1"/>
                </a:solidFill>
              </a:rPr>
              <a:t>dynamit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4818" name="Picture 2" descr="Soubor:Dynamite-3.sv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143000"/>
            <a:ext cx="6267450" cy="571500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956376" y="908720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FF00"/>
                </a:solidFill>
              </a:rPr>
              <a:t>CYKLOHEXANOL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Výroba syntetických vláken:</a:t>
            </a:r>
          </a:p>
          <a:p>
            <a:r>
              <a:rPr lang="cs-CZ" b="1" dirty="0" smtClean="0"/>
              <a:t>Silon, nylon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FF00"/>
                </a:solidFill>
              </a:rPr>
              <a:t>FENOL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6866" name="Picture 2" descr="Soubor:Phenol (carbolic acid)04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2804122"/>
            <a:ext cx="4680520" cy="390478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4283968" y="306896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10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36868" name="Picture 4" descr="Soubor:Phenol chemical structure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98876" y="332656"/>
            <a:ext cx="2857500" cy="1724025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 flipH="1">
            <a:off x="6417918" y="404664"/>
            <a:ext cx="530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11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 flipH="1">
            <a:off x="6273902" y="908720"/>
            <a:ext cx="530346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1" name="Picture 4" descr="http://www.funchem.cz/fotky27667/fotos/_vyr_21fenol.jpg"/>
          <p:cNvPicPr>
            <a:picLocks noChangeAspect="1" noChangeArrowheads="1"/>
          </p:cNvPicPr>
          <p:nvPr/>
        </p:nvPicPr>
        <p:blipFill>
          <a:blip r:embed="rId6" cstate="print"/>
          <a:srcRect l="36706" r="35728"/>
          <a:stretch>
            <a:fillRect/>
          </a:stretch>
        </p:blipFill>
        <p:spPr bwMode="auto">
          <a:xfrm>
            <a:off x="539552" y="1285200"/>
            <a:ext cx="2166709" cy="5240144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2195736" y="148478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13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908720"/>
            <a:ext cx="7772400" cy="5446840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FFFF00"/>
                </a:solidFill>
              </a:rPr>
              <a:t>Vlastnosti</a:t>
            </a:r>
          </a:p>
          <a:p>
            <a:r>
              <a:rPr lang="cs-CZ" sz="3600" b="1" dirty="0" smtClean="0"/>
              <a:t>Bezbarvý, krystalický</a:t>
            </a:r>
          </a:p>
          <a:p>
            <a:r>
              <a:rPr lang="cs-CZ" sz="3600" b="1" dirty="0" smtClean="0"/>
              <a:t>Na vzduchu červená -  (kation železitý)</a:t>
            </a:r>
          </a:p>
          <a:p>
            <a:r>
              <a:rPr lang="cs-CZ" sz="3600" b="1" dirty="0" smtClean="0"/>
              <a:t>Páchne po dehtu</a:t>
            </a:r>
          </a:p>
          <a:p>
            <a:r>
              <a:rPr lang="cs-CZ" sz="3600" b="1" dirty="0" smtClean="0"/>
              <a:t>Žíravé účinky</a:t>
            </a:r>
            <a:endParaRPr lang="cs-CZ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/>
          </p:nvPr>
        </p:nvSpPr>
        <p:spPr>
          <a:xfrm>
            <a:off x="971600" y="476672"/>
            <a:ext cx="7772400" cy="914400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tx1"/>
                </a:solidFill>
              </a:rPr>
              <a:t>Vysvětlete, co znázorňuje schéma.</a:t>
            </a:r>
            <a:br>
              <a:rPr lang="cs-CZ" sz="3200" b="1" dirty="0" smtClean="0">
                <a:solidFill>
                  <a:schemeClr val="tx1"/>
                </a:solidFill>
              </a:rPr>
            </a:br>
            <a:r>
              <a:rPr lang="cs-CZ" sz="3200" b="1" dirty="0" smtClean="0">
                <a:solidFill>
                  <a:schemeClr val="tx1"/>
                </a:solidFill>
              </a:rPr>
              <a:t>Jak tento efekt ovlivňuje reaktivitu fenolu?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1" name="Zástupný symbol pro obsah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8" name="Picture 6" descr="http://canov.jergym.cz/arome/obrefekt/fenol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1556792"/>
            <a:ext cx="2952328" cy="4835311"/>
          </a:xfrm>
          <a:prstGeom prst="rect">
            <a:avLst/>
          </a:prstGeom>
          <a:solidFill>
            <a:schemeClr val="tx1"/>
          </a:solidFill>
        </p:spPr>
      </p:pic>
      <p:sp>
        <p:nvSpPr>
          <p:cNvPr id="9" name="TextovéPole 8"/>
          <p:cNvSpPr txBox="1"/>
          <p:nvPr/>
        </p:nvSpPr>
        <p:spPr>
          <a:xfrm>
            <a:off x="6300192" y="170080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12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836712"/>
            <a:ext cx="7772400" cy="5518848"/>
          </a:xfrm>
        </p:spPr>
        <p:txBody>
          <a:bodyPr>
            <a:normAutofit lnSpcReduction="10000"/>
          </a:bodyPr>
          <a:lstStyle/>
          <a:p>
            <a:r>
              <a:rPr lang="cs-CZ" sz="3600" b="1" dirty="0" smtClean="0">
                <a:solidFill>
                  <a:srgbClr val="FFFF00"/>
                </a:solidFill>
              </a:rPr>
              <a:t>Výroba: </a:t>
            </a:r>
            <a:r>
              <a:rPr lang="cs-CZ" sz="3600" b="1" dirty="0" smtClean="0"/>
              <a:t>a) z černouhelného dehtu</a:t>
            </a:r>
          </a:p>
          <a:p>
            <a:pPr>
              <a:buNone/>
            </a:pPr>
            <a:r>
              <a:rPr lang="cs-CZ" sz="3600" b="1" dirty="0" smtClean="0">
                <a:solidFill>
                  <a:srgbClr val="FFFF00"/>
                </a:solidFill>
              </a:rPr>
              <a:t>			   </a:t>
            </a:r>
            <a:r>
              <a:rPr lang="cs-CZ" sz="3600" b="1" dirty="0" smtClean="0"/>
              <a:t>b) oxidací </a:t>
            </a:r>
            <a:r>
              <a:rPr lang="cs-CZ" sz="3600" b="1" dirty="0" err="1" smtClean="0"/>
              <a:t>kumenu</a:t>
            </a:r>
            <a:endParaRPr lang="cs-CZ" sz="3600" b="1" dirty="0" smtClean="0"/>
          </a:p>
          <a:p>
            <a:pPr>
              <a:buNone/>
            </a:pPr>
            <a:r>
              <a:rPr lang="cs-CZ" sz="3600" b="1" dirty="0" smtClean="0">
                <a:solidFill>
                  <a:srgbClr val="FFFF00"/>
                </a:solidFill>
              </a:rPr>
              <a:t>   Použití:</a:t>
            </a:r>
          </a:p>
          <a:p>
            <a:pPr>
              <a:buNone/>
            </a:pPr>
            <a:r>
              <a:rPr lang="cs-CZ" sz="3600" b="1" dirty="0" smtClean="0"/>
              <a:t>Plasty (bakelit)</a:t>
            </a:r>
          </a:p>
          <a:p>
            <a:pPr>
              <a:buNone/>
            </a:pPr>
            <a:r>
              <a:rPr lang="cs-CZ" sz="3600" b="1" dirty="0" smtClean="0"/>
              <a:t>Léčiva</a:t>
            </a:r>
          </a:p>
          <a:p>
            <a:pPr>
              <a:buNone/>
            </a:pPr>
            <a:r>
              <a:rPr lang="cs-CZ" sz="3600" b="1" dirty="0" smtClean="0"/>
              <a:t>Barviva</a:t>
            </a:r>
          </a:p>
          <a:p>
            <a:pPr>
              <a:buNone/>
            </a:pPr>
            <a:r>
              <a:rPr lang="cs-CZ" sz="3600" b="1" dirty="0" smtClean="0"/>
              <a:t>Pesticidy</a:t>
            </a:r>
          </a:p>
          <a:p>
            <a:pPr>
              <a:buNone/>
            </a:pPr>
            <a:r>
              <a:rPr lang="cs-CZ" sz="3600" b="1" dirty="0" err="1" smtClean="0"/>
              <a:t>Cyklohexanol</a:t>
            </a:r>
            <a:endParaRPr lang="cs-CZ" sz="3600" b="1" dirty="0" smtClean="0"/>
          </a:p>
          <a:p>
            <a:pPr>
              <a:buNone/>
            </a:pPr>
            <a:r>
              <a:rPr lang="cs-CZ" sz="3600" b="1" dirty="0" smtClean="0"/>
              <a:t>Hrubá dezinfekce</a:t>
            </a:r>
            <a:endParaRPr lang="cs-CZ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FF00"/>
                </a:solidFill>
              </a:rPr>
              <a:t>HYDROCHINON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Benzen-1,4-diol</a:t>
            </a:r>
          </a:p>
          <a:p>
            <a:r>
              <a:rPr lang="cs-CZ" sz="3200" b="1" dirty="0" smtClean="0"/>
              <a:t>Oxidace  - </a:t>
            </a:r>
            <a:r>
              <a:rPr lang="cs-CZ" sz="3200" b="1" i="1" dirty="0" smtClean="0"/>
              <a:t>p</a:t>
            </a:r>
            <a:r>
              <a:rPr lang="cs-CZ" sz="3200" b="1" dirty="0" smtClean="0"/>
              <a:t>-</a:t>
            </a:r>
            <a:r>
              <a:rPr lang="cs-CZ" sz="3200" b="1" dirty="0" err="1" smtClean="0"/>
              <a:t>benzochinon</a:t>
            </a:r>
            <a:endParaRPr lang="cs-CZ" sz="3200" b="1" dirty="0" smtClean="0"/>
          </a:p>
          <a:p>
            <a:endParaRPr lang="cs-CZ" sz="3200" b="1" dirty="0" smtClean="0"/>
          </a:p>
          <a:p>
            <a:r>
              <a:rPr lang="cs-CZ" sz="3200" b="1" dirty="0" smtClean="0"/>
              <a:t>Fotografické vývojky</a:t>
            </a:r>
          </a:p>
          <a:p>
            <a:r>
              <a:rPr lang="cs-CZ" sz="3200" b="1" dirty="0" smtClean="0"/>
              <a:t>Součást přírodních barviv – jakých? Uveďte vzorec základní struktury  a konkrétní příklad barviva</a:t>
            </a:r>
          </a:p>
          <a:p>
            <a:r>
              <a:rPr lang="cs-CZ" sz="3200" b="1" dirty="0" smtClean="0"/>
              <a:t>Antrachinonová, alizarin</a:t>
            </a:r>
            <a:endParaRPr lang="cs-CZ" sz="3200" b="1" dirty="0"/>
          </a:p>
        </p:txBody>
      </p:sp>
      <p:pic>
        <p:nvPicPr>
          <p:cNvPr id="4098" name="Picture 2" descr="Hydrochinon2.sv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620688"/>
            <a:ext cx="2907030" cy="1008112"/>
          </a:xfrm>
          <a:prstGeom prst="rect">
            <a:avLst/>
          </a:prstGeom>
          <a:solidFill>
            <a:schemeClr val="tx1"/>
          </a:solidFill>
        </p:spPr>
      </p:pic>
      <p:sp>
        <p:nvSpPr>
          <p:cNvPr id="5" name="TextovéPole 4"/>
          <p:cNvSpPr txBox="1"/>
          <p:nvPr/>
        </p:nvSpPr>
        <p:spPr>
          <a:xfrm>
            <a:off x="7380312" y="69269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14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2276872"/>
            <a:ext cx="2106954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8172400" y="278092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15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548680"/>
            <a:ext cx="7772400" cy="5806880"/>
          </a:xfrm>
        </p:spPr>
        <p:txBody>
          <a:bodyPr/>
          <a:lstStyle/>
          <a:p>
            <a:pPr>
              <a:buNone/>
            </a:pPr>
            <a:r>
              <a:rPr lang="cs-CZ" b="1" dirty="0" err="1" smtClean="0"/>
              <a:t>Npište</a:t>
            </a:r>
            <a:r>
              <a:rPr lang="cs-CZ" b="1" dirty="0" smtClean="0"/>
              <a:t> </a:t>
            </a:r>
            <a:r>
              <a:rPr lang="cs-CZ" b="1" dirty="0" err="1" smtClean="0"/>
              <a:t>vzoce</a:t>
            </a:r>
            <a:r>
              <a:rPr lang="cs-CZ" b="1" dirty="0" smtClean="0"/>
              <a:t> a systematické názvy izomerních fenolů :</a:t>
            </a:r>
          </a:p>
          <a:p>
            <a:pPr>
              <a:buNone/>
            </a:pPr>
            <a:r>
              <a:rPr lang="cs-CZ" b="1" dirty="0" err="1" smtClean="0">
                <a:solidFill>
                  <a:srgbClr val="FFFF00"/>
                </a:solidFill>
              </a:rPr>
              <a:t>Resorcinol</a:t>
            </a:r>
            <a:endParaRPr lang="cs-CZ" b="1" dirty="0" smtClean="0">
              <a:solidFill>
                <a:srgbClr val="FFFF00"/>
              </a:solidFill>
            </a:endParaRPr>
          </a:p>
          <a:p>
            <a:pPr>
              <a:buNone/>
            </a:pPr>
            <a:endParaRPr lang="cs-CZ" b="1" dirty="0" smtClean="0">
              <a:solidFill>
                <a:srgbClr val="FFFF00"/>
              </a:solidFill>
            </a:endParaRPr>
          </a:p>
          <a:p>
            <a:pPr>
              <a:buNone/>
            </a:pPr>
            <a:endParaRPr lang="cs-CZ" b="1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cs-CZ" b="1" dirty="0" smtClean="0">
                <a:solidFill>
                  <a:srgbClr val="FFFF00"/>
                </a:solidFill>
              </a:rPr>
              <a:t>Pyrokatechol </a:t>
            </a:r>
            <a:endParaRPr lang="cs-CZ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FF00"/>
                </a:solidFill>
              </a:rPr>
              <a:t>KRESOLY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Tři izomerní </a:t>
            </a:r>
            <a:r>
              <a:rPr lang="cs-CZ" b="1" dirty="0" err="1" smtClean="0"/>
              <a:t>methylfenoly</a:t>
            </a:r>
            <a:r>
              <a:rPr lang="cs-CZ" b="1" dirty="0" smtClean="0"/>
              <a:t> </a:t>
            </a:r>
          </a:p>
          <a:p>
            <a:r>
              <a:rPr lang="cs-CZ" b="1" dirty="0" smtClean="0"/>
              <a:t>Napište jejich vzorce a názvy</a:t>
            </a:r>
          </a:p>
          <a:p>
            <a:endParaRPr lang="cs-CZ" b="1" dirty="0" smtClean="0"/>
          </a:p>
          <a:p>
            <a:r>
              <a:rPr lang="cs-CZ" b="1" dirty="0" smtClean="0"/>
              <a:t>Zdroj – dehet</a:t>
            </a:r>
          </a:p>
          <a:p>
            <a:endParaRPr lang="cs-CZ" b="1" dirty="0" smtClean="0"/>
          </a:p>
          <a:p>
            <a:r>
              <a:rPr lang="cs-CZ" b="1" dirty="0" smtClean="0"/>
              <a:t>Využití - dezinfekce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FF00"/>
                </a:solidFill>
              </a:rPr>
              <a:t>KYSELINA PIKROVÁ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Doplňte  informace o této sloučenině, se kterou jsme se seznámili v rámci nitrosloučenin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332656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600" b="1" dirty="0" smtClean="0">
                <a:latin typeface="Calibri" pitchFamily="34" charset="0"/>
              </a:rPr>
              <a:t>CITACE</a:t>
            </a:r>
            <a:endParaRPr lang="cs-CZ" sz="3600" b="1" dirty="0">
              <a:latin typeface="Calibri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67544" y="1052736"/>
            <a:ext cx="817240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/>
              <a:t>HENNING, </a:t>
            </a:r>
            <a:r>
              <a:rPr lang="cs-CZ" dirty="0" err="1" smtClean="0"/>
              <a:t>Torsten</a:t>
            </a:r>
            <a:r>
              <a:rPr lang="cs-CZ" dirty="0" smtClean="0"/>
              <a:t>. </a:t>
            </a:r>
            <a:r>
              <a:rPr lang="cs-CZ" i="1" dirty="0" smtClean="0"/>
              <a:t>http://cs.wikipedia</a:t>
            </a:r>
            <a:r>
              <a:rPr lang="cs-CZ" dirty="0" smtClean="0"/>
              <a:t> [online]. [cit. 7.2.2013]. Dostupný na WWW: </a:t>
            </a:r>
            <a:r>
              <a:rPr lang="cs-CZ" dirty="0" err="1" smtClean="0"/>
              <a:t>ttp</a:t>
            </a:r>
            <a:r>
              <a:rPr lang="cs-CZ" dirty="0" smtClean="0"/>
              <a:t>://</a:t>
            </a:r>
            <a:r>
              <a:rPr lang="cs-CZ" dirty="0" err="1" smtClean="0"/>
              <a:t>cs.wikipedia.org</a:t>
            </a:r>
            <a:r>
              <a:rPr lang="cs-CZ" dirty="0" smtClean="0"/>
              <a:t>/</a:t>
            </a:r>
            <a:r>
              <a:rPr lang="cs-CZ" dirty="0" err="1" smtClean="0"/>
              <a:t>wiki</a:t>
            </a:r>
            <a:r>
              <a:rPr lang="cs-CZ" dirty="0" smtClean="0"/>
              <a:t>/Soubor:GHS-</a:t>
            </a:r>
            <a:r>
              <a:rPr lang="cs-CZ" dirty="0" err="1" smtClean="0"/>
              <a:t>pictogram</a:t>
            </a:r>
            <a:r>
              <a:rPr lang="cs-CZ" dirty="0" smtClean="0"/>
              <a:t>-</a:t>
            </a:r>
            <a:r>
              <a:rPr lang="cs-CZ" dirty="0" err="1" smtClean="0"/>
              <a:t>flamme.svg</a:t>
            </a:r>
            <a:endParaRPr lang="cs-CZ" dirty="0" smtClean="0"/>
          </a:p>
          <a:p>
            <a:pPr marL="342900" indent="-342900"/>
            <a:r>
              <a:rPr lang="cs-CZ" i="1" dirty="0" smtClean="0"/>
              <a:t>2.   Tento soubor </a:t>
            </a:r>
            <a:r>
              <a:rPr lang="cs-CZ" b="1" i="1" dirty="0" smtClean="0"/>
              <a:t>nemůže být předmětem </a:t>
            </a:r>
            <a:r>
              <a:rPr lang="cs-CZ" b="1" i="1" dirty="0" smtClean="0">
                <a:hlinkClick r:id="rId3" action="ppaction://hlinkfile" tooltip="cs:Autorské právo"/>
              </a:rPr>
              <a:t>autorských práv</a:t>
            </a:r>
            <a:r>
              <a:rPr lang="cs-CZ" i="1" dirty="0" smtClean="0"/>
              <a:t>, a je tedy </a:t>
            </a:r>
            <a:r>
              <a:rPr lang="cs-CZ" b="1" i="1" dirty="0" smtClean="0">
                <a:hlinkClick r:id="rId4" action="ppaction://hlinkfile" tooltip="cs:Volné dílo"/>
              </a:rPr>
              <a:t>volným dílem</a:t>
            </a:r>
            <a:r>
              <a:rPr lang="cs-CZ" i="1" dirty="0" smtClean="0"/>
              <a:t>, protože sestává výhradně z informací, jež jsou veřejným vlastnictvím, a neobsahuje žádné autorské dílo.</a:t>
            </a:r>
            <a:endParaRPr lang="cs-CZ" dirty="0" smtClean="0"/>
          </a:p>
          <a:p>
            <a:pPr marL="342900" indent="-342900"/>
            <a:r>
              <a:rPr lang="cs-CZ" dirty="0" smtClean="0"/>
              <a:t>3.   MILLS, </a:t>
            </a:r>
            <a:r>
              <a:rPr lang="cs-CZ" dirty="0" err="1" smtClean="0"/>
              <a:t>Ben</a:t>
            </a:r>
            <a:r>
              <a:rPr lang="cs-CZ" dirty="0" smtClean="0"/>
              <a:t>. </a:t>
            </a:r>
            <a:r>
              <a:rPr lang="cs-CZ" i="1" dirty="0" err="1" smtClean="0"/>
              <a:t>wikipedia</a:t>
            </a:r>
            <a:r>
              <a:rPr lang="cs-CZ" dirty="0" smtClean="0"/>
              <a:t> [online]. [cit. 7.2.2013]. Dostupný na WWW: </a:t>
            </a:r>
            <a:r>
              <a:rPr lang="cs-CZ" dirty="0" smtClean="0">
                <a:hlinkClick r:id="rId5"/>
              </a:rPr>
              <a:t>http://cs.wikipedia.org/wiki/Soubor:Methanol-2D.png</a:t>
            </a:r>
            <a:r>
              <a:rPr lang="cs-CZ" i="1" dirty="0" smtClean="0"/>
              <a:t> </a:t>
            </a:r>
            <a:endParaRPr lang="cs-CZ" dirty="0" smtClean="0"/>
          </a:p>
          <a:p>
            <a:r>
              <a:rPr lang="pl-PL" dirty="0" smtClean="0"/>
              <a:t>4.  AUTOR NEUVEDEN. </a:t>
            </a:r>
            <a:r>
              <a:rPr lang="pl-PL" i="1" dirty="0" smtClean="0"/>
              <a:t>http://katastrofy.</a:t>
            </a:r>
            <a:r>
              <a:rPr lang="pl-PL" dirty="0" smtClean="0"/>
              <a:t> [online]. [cit. 7.2.2013]. Dostupný na WWW:              </a:t>
            </a:r>
            <a:r>
              <a:rPr lang="pl-PL" dirty="0" smtClean="0">
                <a:hlinkClick r:id="rId6"/>
              </a:rPr>
              <a:t>http://katastrofy.meteopress.cz/tagy/methanol</a:t>
            </a:r>
            <a:endParaRPr lang="cs-CZ" dirty="0" smtClean="0"/>
          </a:p>
          <a:p>
            <a:pPr marL="342900" indent="-342900">
              <a:buAutoNum type="arabicPeriod" startAt="5"/>
            </a:pPr>
            <a:r>
              <a:rPr lang="cs-CZ" dirty="0" smtClean="0"/>
              <a:t>AUTOR NEUVEDEN. </a:t>
            </a:r>
            <a:r>
              <a:rPr lang="cs-CZ" i="1" dirty="0" smtClean="0"/>
              <a:t>http://www.</a:t>
            </a:r>
            <a:r>
              <a:rPr lang="cs-CZ" i="1" dirty="0" err="1" smtClean="0"/>
              <a:t>hokr.cz</a:t>
            </a:r>
            <a:r>
              <a:rPr lang="cs-CZ" i="1" dirty="0" smtClean="0"/>
              <a:t>/chemie/</a:t>
            </a:r>
            <a:r>
              <a:rPr lang="cs-CZ" i="1" dirty="0" err="1" smtClean="0"/>
              <a:t>lih</a:t>
            </a:r>
            <a:r>
              <a:rPr lang="cs-CZ" i="1" dirty="0" smtClean="0"/>
              <a:t>-technicky</a:t>
            </a:r>
            <a:r>
              <a:rPr lang="cs-CZ" dirty="0" smtClean="0"/>
              <a:t> [online]. [cit. 11.2.2013]. Dostupný na WWW: http://www.</a:t>
            </a:r>
            <a:r>
              <a:rPr lang="cs-CZ" dirty="0" err="1" smtClean="0"/>
              <a:t>hokr.cz</a:t>
            </a:r>
            <a:r>
              <a:rPr lang="cs-CZ" dirty="0" smtClean="0"/>
              <a:t>/</a:t>
            </a:r>
            <a:r>
              <a:rPr lang="cs-CZ" dirty="0" err="1" smtClean="0"/>
              <a:t>picts</a:t>
            </a:r>
            <a:r>
              <a:rPr lang="cs-CZ" dirty="0" smtClean="0"/>
              <a:t>/chemie-</a:t>
            </a:r>
            <a:r>
              <a:rPr lang="cs-CZ" dirty="0" err="1" smtClean="0"/>
              <a:t>lih</a:t>
            </a:r>
            <a:r>
              <a:rPr lang="cs-CZ" dirty="0" smtClean="0"/>
              <a:t>-technicky/</a:t>
            </a:r>
            <a:r>
              <a:rPr lang="cs-CZ" dirty="0" err="1" smtClean="0"/>
              <a:t>ethanol</a:t>
            </a:r>
            <a:r>
              <a:rPr lang="cs-CZ" dirty="0" smtClean="0"/>
              <a:t>_technicky_obal_1l.jpg </a:t>
            </a:r>
          </a:p>
          <a:p>
            <a:pPr marL="342900" indent="-342900">
              <a:buAutoNum type="arabicPeriod" startAt="5"/>
            </a:pPr>
            <a:r>
              <a:rPr lang="pt-BR" dirty="0" smtClean="0"/>
              <a:t>AUTOR NEUVEDEN. </a:t>
            </a:r>
            <a:r>
              <a:rPr lang="pt-BR" i="1" dirty="0" smtClean="0"/>
              <a:t>http://www.lidovky.cz</a:t>
            </a:r>
            <a:r>
              <a:rPr lang="pt-BR" dirty="0" smtClean="0"/>
              <a:t> [online]. [cit. 11.2.2013]. Dostupný na WWW: </a:t>
            </a:r>
            <a:r>
              <a:rPr lang="pt-BR" dirty="0" smtClean="0">
                <a:hlinkClick r:id="rId7"/>
              </a:rPr>
              <a:t>http://www.lidovky.cz/alkohol-se-pancuje-o-polovinu-levnejsim-metanolem-ktery-se-dovazi-pro-ceskou-rafinerskou-gsn-/zpravy-domov.aspx?c=A120910_120114_ln_domov_hm</a:t>
            </a:r>
            <a:endParaRPr lang="cs-CZ" dirty="0" smtClean="0"/>
          </a:p>
          <a:p>
            <a:pPr marL="342900" indent="-342900">
              <a:buAutoNum type="arabicPeriod" startAt="5"/>
            </a:pPr>
            <a:r>
              <a:rPr lang="pt-BR" dirty="0" smtClean="0"/>
              <a:t>AUTOR NEUVEDEN. </a:t>
            </a:r>
            <a:r>
              <a:rPr lang="pt-BR" i="1" dirty="0" smtClean="0"/>
              <a:t>http://kapaliny.heureka.cz/velvana-fridex-g-plus/</a:t>
            </a:r>
            <a:r>
              <a:rPr lang="pt-BR" dirty="0" smtClean="0"/>
              <a:t> [online]. [cit. 11.2.2013]. Dostupný na WWW: </a:t>
            </a:r>
            <a:r>
              <a:rPr lang="pt-BR" dirty="0" smtClean="0">
                <a:hlinkClick r:id="rId8"/>
              </a:rPr>
              <a:t>http://kapaliny.heureka.cz/velvana-fridex-g-plus/</a:t>
            </a:r>
            <a:endParaRPr lang="cs-CZ" dirty="0" smtClean="0"/>
          </a:p>
        </p:txBody>
      </p:sp>
    </p:spTree>
    <p:extLst>
      <p:ext uri="{BB962C8B-B14F-4D97-AF65-F5344CB8AC3E}">
        <p14:creationId xmlns="" xmlns:p14="http://schemas.microsoft.com/office/powerpoint/2010/main" val="2014193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548680"/>
            <a:ext cx="8964488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 startAt="8"/>
            </a:pPr>
            <a:r>
              <a:rPr lang="fr-FR" dirty="0" smtClean="0"/>
              <a:t>HUMLHANS, Martin. </a:t>
            </a:r>
            <a:r>
              <a:rPr lang="fr-FR" i="1" dirty="0" smtClean="0"/>
              <a:t>http://www.osmdesataleta.cz/index.php?page=_top_historie_zmen</a:t>
            </a:r>
            <a:r>
              <a:rPr lang="fr-FR" dirty="0" smtClean="0"/>
              <a:t> [online]. [cit. 11.2.2013]. Dostupný na WWW: http://www.osmdesataleta.cz/index.php?page=_top_historie_zmen </a:t>
            </a:r>
            <a:r>
              <a:rPr lang="nl-NL" dirty="0" smtClean="0"/>
              <a:t>PBROKS13, </a:t>
            </a:r>
            <a:endParaRPr lang="cs-CZ" dirty="0" smtClean="0"/>
          </a:p>
          <a:p>
            <a:pPr marL="342900" indent="-342900">
              <a:buAutoNum type="arabicPeriod" startAt="8"/>
            </a:pPr>
            <a:r>
              <a:rPr lang="nl-NL" dirty="0" smtClean="0"/>
              <a:t>Neuveden. </a:t>
            </a:r>
            <a:r>
              <a:rPr lang="nl-NL" i="1" dirty="0" smtClean="0"/>
              <a:t>http://cs.wikipedia.org/wiki/Dynamit</a:t>
            </a:r>
            <a:r>
              <a:rPr lang="nl-NL" dirty="0" smtClean="0"/>
              <a:t> [online]. [cit. 11.2.2013]. Dostupný na WWW: http://cs.wikipedia.org/wiki/Soubor:Dynamite-3.sv</a:t>
            </a:r>
            <a:r>
              <a:rPr lang="cs-CZ" dirty="0" smtClean="0"/>
              <a:t>g.</a:t>
            </a:r>
          </a:p>
          <a:p>
            <a:pPr marL="342900" indent="-342900">
              <a:buAutoNum type="arabicPeriod" startAt="10"/>
            </a:pPr>
            <a:r>
              <a:rPr lang="cs-CZ" dirty="0" smtClean="0"/>
              <a:t>BULICZ, </a:t>
            </a:r>
            <a:r>
              <a:rPr lang="cs-CZ" dirty="0" err="1" smtClean="0"/>
              <a:t>Bartłomiej</a:t>
            </a:r>
            <a:r>
              <a:rPr lang="cs-CZ" dirty="0" smtClean="0"/>
              <a:t>. </a:t>
            </a:r>
            <a:r>
              <a:rPr lang="cs-CZ" i="1" dirty="0" smtClean="0"/>
              <a:t>http://cs.wikipedia</a:t>
            </a:r>
            <a:r>
              <a:rPr lang="cs-CZ" dirty="0" smtClean="0"/>
              <a:t> [online]. [cit. 11.2.2013]. Dostupný na WWW:   http://cs.wikipedia.org/wiki/Soubor:Phenol_(carbolic_acid)04.jpg </a:t>
            </a:r>
          </a:p>
          <a:p>
            <a:pPr marL="342900" indent="-342900">
              <a:buAutoNum type="arabicPeriod" startAt="10"/>
            </a:pPr>
            <a:r>
              <a:rPr lang="cs-CZ" dirty="0" smtClean="0"/>
              <a:t> </a:t>
            </a:r>
            <a:r>
              <a:rPr lang="pt-BR" dirty="0" smtClean="0"/>
              <a:t>AUTOR NEUVEDEN. </a:t>
            </a:r>
            <a:r>
              <a:rPr lang="pt-BR" i="1" dirty="0" smtClean="0"/>
              <a:t>http://cs.wikipedia</a:t>
            </a:r>
            <a:r>
              <a:rPr lang="pt-BR" dirty="0" smtClean="0"/>
              <a:t> [online]. [cit. 11.2.2013]. Dostupný na WWW: </a:t>
            </a:r>
            <a:r>
              <a:rPr lang="pt-BR" dirty="0" smtClean="0">
                <a:hlinkClick r:id="rId2"/>
              </a:rPr>
              <a:t>http://cs.wikipedia.org/wiki/Soubor:Phenol_chemical_structure.png</a:t>
            </a:r>
            <a:r>
              <a:rPr lang="pt-BR" dirty="0" smtClean="0"/>
              <a:t> AUTOR NEUVEDEN.</a:t>
            </a:r>
            <a:endParaRPr lang="cs-CZ" dirty="0" smtClean="0"/>
          </a:p>
          <a:p>
            <a:pPr marL="342900" indent="-342900">
              <a:buAutoNum type="arabicPeriod" startAt="10"/>
            </a:pPr>
            <a:r>
              <a:rPr lang="pt-BR" i="1" dirty="0" smtClean="0"/>
              <a:t>http://canov.jergym.cz</a:t>
            </a:r>
            <a:r>
              <a:rPr lang="pt-BR" dirty="0" smtClean="0"/>
              <a:t> [online]. [cit. 11.2.2013]. Dostupný na WWW: </a:t>
            </a:r>
            <a:r>
              <a:rPr lang="pt-BR" dirty="0" smtClean="0">
                <a:hlinkClick r:id="rId3"/>
              </a:rPr>
              <a:t>http://canov.jergym.cz/arome/efekty/fenol.htm</a:t>
            </a:r>
            <a:endParaRPr lang="cs-CZ" dirty="0" smtClean="0"/>
          </a:p>
          <a:p>
            <a:pPr marL="342900" indent="-342900">
              <a:buAutoNum type="arabicPeriod" startAt="10"/>
            </a:pPr>
            <a:r>
              <a:rPr lang="cs-CZ" dirty="0" smtClean="0"/>
              <a:t> </a:t>
            </a:r>
            <a:r>
              <a:rPr lang="pt-BR" dirty="0" smtClean="0"/>
              <a:t>AUTOR NEUVEDEN. </a:t>
            </a:r>
            <a:r>
              <a:rPr lang="pt-BR" i="1" dirty="0" smtClean="0"/>
              <a:t>http://www.funchem.cz</a:t>
            </a:r>
            <a:r>
              <a:rPr lang="pt-BR" dirty="0" smtClean="0"/>
              <a:t> [online]. [cit. 11.2.2013]. Dostupný na WWW: </a:t>
            </a:r>
            <a:r>
              <a:rPr lang="pt-BR" dirty="0" smtClean="0">
                <a:hlinkClick r:id="rId4"/>
              </a:rPr>
              <a:t>http://www.funchem.cz/fotky27667/fotos/_vyr_21fenol.jpg</a:t>
            </a:r>
            <a:endParaRPr lang="cs-CZ" dirty="0" smtClean="0"/>
          </a:p>
          <a:p>
            <a:pPr marL="342900" indent="-342900">
              <a:buAutoNum type="arabicPeriod" startAt="10"/>
            </a:pPr>
            <a:r>
              <a:rPr lang="nl-NL" dirty="0" smtClean="0"/>
              <a:t>NEUROTIKER. </a:t>
            </a:r>
            <a:r>
              <a:rPr lang="nl-NL" i="1" dirty="0" smtClean="0"/>
              <a:t>http://cs.wikipedia.org/wiki/Hydrochinon</a:t>
            </a:r>
            <a:r>
              <a:rPr lang="nl-NL" dirty="0" smtClean="0"/>
              <a:t> [online]. [cit. 13.2.2013]. Dostupný na WWW: http://cs.wikipedia.org/wiki/Soubor:Hydrochinon2.svg </a:t>
            </a:r>
            <a:endParaRPr lang="cs-CZ" dirty="0" smtClean="0"/>
          </a:p>
          <a:p>
            <a:pPr marL="342900" indent="-342900">
              <a:buAutoNum type="arabicPeriod" startAt="10"/>
            </a:pPr>
            <a:r>
              <a:rPr lang="cs-CZ" dirty="0" smtClean="0"/>
              <a:t>  BANGIN. </a:t>
            </a:r>
            <a:r>
              <a:rPr lang="cs-CZ" i="1" dirty="0" smtClean="0"/>
              <a:t>http://hu.wikipedia.org/wiki/F%C3%A1jl:1,4-Benzochinon.svg</a:t>
            </a:r>
            <a:r>
              <a:rPr lang="cs-CZ" dirty="0" smtClean="0"/>
              <a:t> [online]. [cit. 13.2.2013]. Dostupný na WWW: http://upload.wikimedia.org/wikipedia/commons/7/7b/1%2C4-Benzochinon.svg </a:t>
            </a:r>
          </a:p>
          <a:p>
            <a:pPr marL="342900" indent="-342900"/>
            <a:r>
              <a:rPr lang="cs-CZ" dirty="0" smtClean="0"/>
              <a:t> </a:t>
            </a:r>
          </a:p>
          <a:p>
            <a:pPr marL="342900" indent="-342900">
              <a:buAutoNum type="arabicPeriod" startAt="10"/>
            </a:pPr>
            <a:endParaRPr lang="cs-CZ" dirty="0" smtClean="0"/>
          </a:p>
          <a:p>
            <a:pPr marL="342900" indent="-342900">
              <a:buAutoNum type="arabicPeriod" startAt="8"/>
            </a:pPr>
            <a:endParaRPr lang="pl-PL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367</TotalTime>
  <Words>544</Words>
  <Application>Microsoft Office PowerPoint</Application>
  <PresentationFormat>Předvádění na obrazovce (4:3)</PresentationFormat>
  <Paragraphs>172</Paragraphs>
  <Slides>28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29" baseType="lpstr">
      <vt:lpstr>Metro</vt:lpstr>
      <vt:lpstr>Snímek 1</vt:lpstr>
      <vt:lpstr>ANOTACE</vt:lpstr>
      <vt:lpstr>PŘEHLED HYDROXYLOVÝCH SLOUČENIN</vt:lpstr>
      <vt:lpstr>ALKOHOLY</vt:lpstr>
      <vt:lpstr>Snímek 5</vt:lpstr>
      <vt:lpstr>Fyziologické účinky</vt:lpstr>
      <vt:lpstr>Výroba </vt:lpstr>
      <vt:lpstr>Použití </vt:lpstr>
      <vt:lpstr>ETHANOL „líh“</vt:lpstr>
      <vt:lpstr>Výroba </vt:lpstr>
      <vt:lpstr>Použití </vt:lpstr>
      <vt:lpstr>ETYLENGLYKOL</vt:lpstr>
      <vt:lpstr>Snímek 13</vt:lpstr>
      <vt:lpstr>GLYCEROL</vt:lpstr>
      <vt:lpstr>Snímek 15</vt:lpstr>
      <vt:lpstr>Snímek 16</vt:lpstr>
      <vt:lpstr>dynamit</vt:lpstr>
      <vt:lpstr>CYKLOHEXANOL</vt:lpstr>
      <vt:lpstr>FENOL</vt:lpstr>
      <vt:lpstr>Snímek 20</vt:lpstr>
      <vt:lpstr>Vysvětlete, co znázorňuje schéma. Jak tento efekt ovlivňuje reaktivitu fenolu?</vt:lpstr>
      <vt:lpstr>Snímek 22</vt:lpstr>
      <vt:lpstr>HYDROCHINON</vt:lpstr>
      <vt:lpstr>Snímek 24</vt:lpstr>
      <vt:lpstr>KRESOLY</vt:lpstr>
      <vt:lpstr>KYSELINA PIKROVÁ</vt:lpstr>
      <vt:lpstr>Snímek 27</vt:lpstr>
      <vt:lpstr>Snímek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lenka</dc:creator>
  <cp:lastModifiedBy>uživatel</cp:lastModifiedBy>
  <cp:revision>44</cp:revision>
  <dcterms:created xsi:type="dcterms:W3CDTF">2013-02-06T23:13:57Z</dcterms:created>
  <dcterms:modified xsi:type="dcterms:W3CDTF">2013-04-01T21:05:07Z</dcterms:modified>
</cp:coreProperties>
</file>