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notesMasterIdLst>
    <p:notesMasterId r:id="rId15"/>
  </p:notesMasterIdLst>
  <p:sldIdLst>
    <p:sldId id="292" r:id="rId2"/>
    <p:sldId id="293" r:id="rId3"/>
    <p:sldId id="256" r:id="rId4"/>
    <p:sldId id="257" r:id="rId5"/>
    <p:sldId id="291" r:id="rId6"/>
    <p:sldId id="267" r:id="rId7"/>
    <p:sldId id="270" r:id="rId8"/>
    <p:sldId id="269" r:id="rId9"/>
    <p:sldId id="272" r:id="rId10"/>
    <p:sldId id="273" r:id="rId11"/>
    <p:sldId id="280" r:id="rId12"/>
    <p:sldId id="265" r:id="rId13"/>
    <p:sldId id="294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DBFDF4"/>
    <a:srgbClr val="CCFFFF"/>
    <a:srgbClr val="ECFEF9"/>
    <a:srgbClr val="9FC4FB"/>
    <a:srgbClr val="C4FCED"/>
    <a:srgbClr val="000000"/>
    <a:srgbClr val="FF0000"/>
    <a:srgbClr val="0066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5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6DA94F-F3F2-4CF6-93CF-96571219AACB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D78AB2-1B94-42FD-AED0-106B929BF8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73454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4A3C50-5BDD-458B-80A7-7F5E024108ED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C44D7C-3264-4474-B21E-D6FFB67BAF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6687076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F0BA96A-6538-4BE6-9FCF-CC4C23BF2337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4CC2A5-CC73-4B6F-AF0D-D37D9F20656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3486685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47EC463-35D5-4676-BF13-0E8ADCD9AC2C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9666D3-3953-4F4B-942A-478E45E24C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5142834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0B5440D-1B44-42DE-A653-D08EEE76FF92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D7CFD3-680B-488C-905E-A1FA2C03315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8528118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E0538DF-B8AC-4EF4-8D98-A38F1F14A727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735C54-A56F-41E7-AC82-B1B3574ED7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8219937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E6C7C8-62DD-446B-8F1E-5F322A248881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743C86-4647-4740-80AD-D9E05D7974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1052240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5C566AC-D110-4933-9805-82A3172D91B1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B8C699-E3C3-4BC1-AA7E-2B85D84EB8A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7614134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7299EA-A40E-45D7-80B8-0DACF9E802AF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F7F8A2-DDDB-45EE-9382-67164695FEF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907723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BFAEA2A-D85F-4F26-868A-B16CBA8A8177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7B049DA-E512-4E0E-9660-3157C7908A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368142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F7A79B-7A64-4372-B801-B992D0E2063F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055997-CB86-4D50-BB70-43960AA4627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5807675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630ED2-19DD-4386-BE25-4837327CBC37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5AE5C1-16E8-42E4-8701-3C41B1D7538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8902192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7D48A9-FB83-4422-9B24-F91133CF79AB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BBE597A-6476-4F6C-857D-4AE5635181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9741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</p:sldLayoutIdLst>
  <p:transition>
    <p:fade thruBlk="1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21850259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VY_32_INOVACE_04_A_15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Mluvnice a gramatika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Modální slovesa - 1. část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1147445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404663"/>
            <a:ext cx="8229600" cy="612068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3200" dirty="0"/>
              <a:t>Materiál je určen pro 1. </a:t>
            </a:r>
            <a:r>
              <a:rPr lang="cs-CZ" sz="3200" dirty="0" smtClean="0"/>
              <a:t>a 2. ročníky všech studijních oborů, inovuje </a:t>
            </a:r>
            <a:r>
              <a:rPr lang="cs-CZ" sz="3200" dirty="0"/>
              <a:t>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200" dirty="0"/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3495506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Způsobová (modální) slovesa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00113" y="4076700"/>
            <a:ext cx="7272337" cy="141605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Přehled časování způsobových sloves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Postavení infinitivu v hlavní větě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9088" y="1600200"/>
            <a:ext cx="8505825" cy="4133850"/>
          </a:xfrm>
        </p:spPr>
        <p:txBody>
          <a:bodyPr rtlCol="0" anchor="ctr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 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pojí se s</a:t>
            </a:r>
            <a:r>
              <a:rPr lang="cs-CZ" dirty="0"/>
              <a:t> </a:t>
            </a:r>
            <a:r>
              <a:rPr lang="cs-CZ" dirty="0" smtClean="0"/>
              <a:t>infinitivem </a:t>
            </a:r>
            <a:r>
              <a:rPr lang="cs-CZ" dirty="0"/>
              <a:t>významového </a:t>
            </a:r>
            <a:r>
              <a:rPr lang="cs-CZ" dirty="0" smtClean="0"/>
              <a:t>slovesa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1. a 3. os. </a:t>
            </a:r>
            <a:r>
              <a:rPr lang="cs-CZ" dirty="0" err="1" smtClean="0"/>
              <a:t>č.j</a:t>
            </a:r>
            <a:r>
              <a:rPr lang="cs-CZ" dirty="0" smtClean="0"/>
              <a:t>. jsou shodné a nemají koncovku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změna kmenové samohlásky v jednotném čísle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dirty="0" err="1" smtClean="0"/>
              <a:t>wollen</a:t>
            </a:r>
            <a:endParaRPr lang="cs-CZ" sz="4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I</a:t>
            </a:r>
            <a:r>
              <a:rPr lang="de-DE" sz="4800" dirty="0" err="1" smtClean="0"/>
              <a:t>ch</a:t>
            </a:r>
            <a:r>
              <a:rPr lang="de-DE" sz="4800" dirty="0" smtClean="0"/>
              <a:t> </a:t>
            </a:r>
            <a:r>
              <a:rPr lang="cs-CZ" sz="4800" dirty="0" err="1" smtClean="0">
                <a:solidFill>
                  <a:srgbClr val="FF0000"/>
                </a:solidFill>
              </a:rPr>
              <a:t>will</a:t>
            </a:r>
            <a:r>
              <a:rPr lang="cs-CZ" sz="4800" dirty="0" smtClean="0"/>
              <a:t> </a:t>
            </a:r>
            <a:r>
              <a:rPr lang="cs-CZ" sz="4800" dirty="0" err="1" smtClean="0"/>
              <a:t>morgen</a:t>
            </a:r>
            <a:r>
              <a:rPr lang="cs-CZ" sz="4800" dirty="0" smtClean="0"/>
              <a:t> Jana</a:t>
            </a:r>
            <a:r>
              <a:rPr lang="de-DE" sz="4800" dirty="0" smtClean="0"/>
              <a:t> </a:t>
            </a:r>
            <a:r>
              <a:rPr lang="cs-CZ" sz="4800" dirty="0" err="1" smtClean="0">
                <a:solidFill>
                  <a:srgbClr val="0070C0"/>
                </a:solidFill>
              </a:rPr>
              <a:t>besuchen</a:t>
            </a:r>
            <a:r>
              <a:rPr lang="de-DE" sz="4800" dirty="0" smtClean="0"/>
              <a:t>.</a:t>
            </a:r>
            <a:endParaRPr lang="cs-CZ" sz="4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 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971600" y="260649"/>
            <a:ext cx="7412360" cy="115212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/>
              <a:t>Způsobová slovesa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07704" y="1700808"/>
            <a:ext cx="5472608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dürfen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 	</a:t>
            </a:r>
            <a:r>
              <a:rPr lang="cs-CZ" sz="3600" b="1" i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smět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können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 	</a:t>
            </a:r>
            <a:r>
              <a:rPr lang="cs-CZ" sz="3600" b="1" i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umět, moct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mögen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 	</a:t>
            </a:r>
            <a:r>
              <a:rPr lang="cs-CZ" sz="3600" b="1" i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chtít, mít rád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müssen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 	</a:t>
            </a:r>
            <a:r>
              <a:rPr lang="cs-CZ" sz="3600" b="1" i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muset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wollen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 	</a:t>
            </a:r>
            <a:r>
              <a:rPr lang="cs-CZ" sz="3600" b="1" i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chtít, přát si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sollen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 	</a:t>
            </a:r>
            <a:r>
              <a:rPr lang="cs-CZ" sz="3600" b="1" i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mít (povinnost)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wissen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 	</a:t>
            </a:r>
            <a:r>
              <a:rPr lang="cs-CZ" sz="3600" b="1" i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vědět, znát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71600" y="223554"/>
            <a:ext cx="7412360" cy="115212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/>
              <a:t>Způsobová slovesa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8175" y="5661025"/>
            <a:ext cx="5543550" cy="6477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Vyjadřuje </a:t>
            </a:r>
            <a:r>
              <a:rPr lang="cs-CZ" sz="3600" i="1" dirty="0" smtClean="0"/>
              <a:t>možnost/schopnost.</a:t>
            </a:r>
            <a:endParaRPr lang="cs-CZ" sz="3600" i="1" dirty="0"/>
          </a:p>
        </p:txBody>
      </p:sp>
      <p:sp>
        <p:nvSpPr>
          <p:cNvPr id="5123" name="Zástupný symbol pro obsah 2"/>
          <p:cNvSpPr txBox="1">
            <a:spLocks/>
          </p:cNvSpPr>
          <p:nvPr/>
        </p:nvSpPr>
        <p:spPr bwMode="auto">
          <a:xfrm>
            <a:off x="3276600" y="2708275"/>
            <a:ext cx="5049838" cy="154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cs-CZ" sz="3200"/>
              <a:t>Ich </a:t>
            </a:r>
            <a:r>
              <a:rPr lang="cs-CZ" sz="3200">
                <a:solidFill>
                  <a:srgbClr val="0070C0"/>
                </a:solidFill>
              </a:rPr>
              <a:t>kann</a:t>
            </a:r>
            <a:r>
              <a:rPr lang="cs-CZ" sz="3200"/>
              <a:t> Klavier spielen.</a:t>
            </a:r>
          </a:p>
          <a:p>
            <a:pPr>
              <a:spcBef>
                <a:spcPct val="20000"/>
              </a:spcBef>
            </a:pPr>
            <a:r>
              <a:rPr lang="cs-CZ" sz="3200" i="1"/>
              <a:t>Já </a:t>
            </a:r>
            <a:r>
              <a:rPr lang="cs-CZ" sz="3200" i="1">
                <a:solidFill>
                  <a:srgbClr val="0070C0"/>
                </a:solidFill>
              </a:rPr>
              <a:t>umím </a:t>
            </a:r>
            <a:r>
              <a:rPr lang="cs-CZ" sz="3200" i="1"/>
              <a:t>hrát na klavír.</a:t>
            </a:r>
          </a:p>
        </p:txBody>
      </p:sp>
      <p:pic>
        <p:nvPicPr>
          <p:cNvPr id="5124" name="Picture 9" descr="C:\Users\Dáša\AppData\Local\Microsoft\Windows\Temporary Internet Files\Content.IE5\N79W4QYJ\MC9002810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2276475"/>
            <a:ext cx="2246313" cy="210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755650" y="620713"/>
            <a:ext cx="7570788" cy="65246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können</a:t>
            </a:r>
            <a:r>
              <a:rPr lang="cs-CZ" sz="48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	</a:t>
            </a:r>
            <a:r>
              <a:rPr lang="cs-CZ" sz="4800" i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moci, umět</a:t>
            </a:r>
            <a:endParaRPr lang="cs-CZ" sz="4800" b="1" i="1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6021288"/>
            <a:ext cx="5760640" cy="504056"/>
          </a:xfrm>
          <a:gradFill>
            <a:gsLst>
              <a:gs pos="0">
                <a:schemeClr val="accent1">
                  <a:tint val="50000"/>
                  <a:satMod val="300000"/>
                  <a:alpha val="59000"/>
                </a:schemeClr>
              </a:gs>
              <a:gs pos="35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</a:gradFill>
          <a:effectLst>
            <a:outerShdw blurRad="40000" dist="20000" dir="5400000" rotWithShape="0">
              <a:srgbClr val="000000">
                <a:alpha val="38000"/>
              </a:srgbClr>
            </a:outerShdw>
            <a:softEdge rad="3175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Vyjadřuje </a:t>
            </a:r>
            <a:r>
              <a:rPr lang="cs-CZ" sz="3600" i="1" dirty="0" smtClean="0"/>
              <a:t>nutnost / příkaz</a:t>
            </a:r>
            <a:endParaRPr lang="cs-CZ" sz="3600" i="1" dirty="0"/>
          </a:p>
        </p:txBody>
      </p:sp>
      <p:pic>
        <p:nvPicPr>
          <p:cNvPr id="6149" name="Picture 2" descr="C:\Users\Dáša\AppData\Local\Microsoft\Windows\Temporary Internet Files\Content.IE5\BQ7YN6XB\MC9002876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825" y="2852738"/>
            <a:ext cx="3671888" cy="257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Zástupný symbol pro obsah 2"/>
          <p:cNvSpPr txBox="1">
            <a:spLocks/>
          </p:cNvSpPr>
          <p:nvPr/>
        </p:nvSpPr>
        <p:spPr bwMode="auto">
          <a:xfrm>
            <a:off x="611188" y="2492375"/>
            <a:ext cx="4537075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cs-CZ" sz="3200"/>
              <a:t>Sie </a:t>
            </a:r>
            <a:r>
              <a:rPr lang="cs-CZ" sz="3200">
                <a:solidFill>
                  <a:srgbClr val="0070C0"/>
                </a:solidFill>
              </a:rPr>
              <a:t>muss </a:t>
            </a:r>
            <a:r>
              <a:rPr lang="cs-CZ" sz="3200"/>
              <a:t>ihm Geld geben.</a:t>
            </a:r>
          </a:p>
          <a:p>
            <a:pPr>
              <a:spcBef>
                <a:spcPct val="20000"/>
              </a:spcBef>
            </a:pPr>
            <a:r>
              <a:rPr lang="cs-CZ" sz="3200" i="1"/>
              <a:t>Ona mu </a:t>
            </a:r>
            <a:r>
              <a:rPr lang="cs-CZ" sz="3200" i="1">
                <a:solidFill>
                  <a:srgbClr val="0070C0"/>
                </a:solidFill>
              </a:rPr>
              <a:t>musí </a:t>
            </a:r>
            <a:r>
              <a:rPr lang="cs-CZ" sz="3200" i="1"/>
              <a:t>dát peníze.</a:t>
            </a: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755650" y="620713"/>
            <a:ext cx="7570788" cy="65246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müssen</a:t>
            </a:r>
            <a:r>
              <a:rPr lang="cs-CZ" sz="48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	</a:t>
            </a:r>
            <a:r>
              <a:rPr lang="cs-CZ" sz="4800" i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muset</a:t>
            </a:r>
            <a:endParaRPr lang="cs-CZ" sz="4800" b="1" i="1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755650" y="1989138"/>
            <a:ext cx="4978400" cy="15398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Hier </a:t>
            </a:r>
            <a:r>
              <a:rPr lang="cs-CZ" smtClean="0">
                <a:solidFill>
                  <a:srgbClr val="0070C0"/>
                </a:solidFill>
              </a:rPr>
              <a:t>darf </a:t>
            </a:r>
            <a:r>
              <a:rPr lang="cs-CZ" smtClean="0"/>
              <a:t>ich </a:t>
            </a:r>
            <a:r>
              <a:rPr lang="cs-CZ" smtClean="0">
                <a:solidFill>
                  <a:srgbClr val="FF0000"/>
                </a:solidFill>
              </a:rPr>
              <a:t>nicht</a:t>
            </a:r>
            <a:r>
              <a:rPr lang="cs-CZ" smtClean="0"/>
              <a:t> rauchen.</a:t>
            </a:r>
          </a:p>
          <a:p>
            <a:pPr>
              <a:buFont typeface="Arial" charset="0"/>
              <a:buNone/>
            </a:pPr>
            <a:r>
              <a:rPr lang="cs-CZ" i="1" smtClean="0"/>
              <a:t>Tady </a:t>
            </a:r>
            <a:r>
              <a:rPr lang="cs-CZ" i="1" smtClean="0">
                <a:solidFill>
                  <a:srgbClr val="FF0000"/>
                </a:solidFill>
              </a:rPr>
              <a:t>ne</a:t>
            </a:r>
            <a:r>
              <a:rPr lang="cs-CZ" i="1" smtClean="0">
                <a:solidFill>
                  <a:srgbClr val="0070C0"/>
                </a:solidFill>
              </a:rPr>
              <a:t>smím </a:t>
            </a:r>
            <a:r>
              <a:rPr lang="cs-CZ" i="1" smtClean="0"/>
              <a:t>kouřit.</a:t>
            </a:r>
          </a:p>
        </p:txBody>
      </p:sp>
      <p:pic>
        <p:nvPicPr>
          <p:cNvPr id="7171" name="Picture 3" descr="C:\Users\Dáša\AppData\Local\Microsoft\Windows\Temporary Internet Files\Content.IE5\N79W4QYJ\MC9000184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525" y="1700213"/>
            <a:ext cx="2012950" cy="208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1619672" y="6021288"/>
            <a:ext cx="5760640" cy="504056"/>
          </a:xfrm>
          <a:prstGeom prst="rect">
            <a:avLst/>
          </a:prstGeom>
          <a:gradFill rotWithShape="1">
            <a:gsLst>
              <a:gs pos="0">
                <a:schemeClr val="accent1">
                  <a:tint val="50000"/>
                  <a:satMod val="300000"/>
                  <a:alpha val="59000"/>
                </a:schemeClr>
              </a:gs>
              <a:gs pos="35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  <a:effectLst>
            <a:outerShdw blurRad="40000" dist="20000" dir="5400000" rotWithShape="0">
              <a:srgbClr val="000000">
                <a:alpha val="38000"/>
              </a:srgbClr>
            </a:outerShdw>
            <a:softEdge rad="3175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600" dirty="0"/>
              <a:t>Vyjadřuje </a:t>
            </a:r>
            <a:r>
              <a:rPr lang="cs-CZ" sz="3600" i="1" dirty="0"/>
              <a:t>svolení / zákaz 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755650" y="765175"/>
            <a:ext cx="7570788" cy="6524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dürfen</a:t>
            </a:r>
            <a:r>
              <a:rPr lang="cs-CZ" sz="48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		</a:t>
            </a:r>
            <a:r>
              <a:rPr lang="cs-CZ" sz="4800" i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smět</a:t>
            </a:r>
            <a:endParaRPr lang="cs-CZ" sz="4800" b="1" i="1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176" name="Zástupný symbol pro obsah 2"/>
          <p:cNvSpPr txBox="1">
            <a:spLocks/>
          </p:cNvSpPr>
          <p:nvPr/>
        </p:nvSpPr>
        <p:spPr bwMode="auto">
          <a:xfrm>
            <a:off x="2555875" y="4149725"/>
            <a:ext cx="3898900" cy="153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>
                <a:solidFill>
                  <a:srgbClr val="0070C0"/>
                </a:solidFill>
              </a:rPr>
              <a:t>Darf </a:t>
            </a:r>
            <a:r>
              <a:rPr lang="cs-CZ" sz="3200"/>
              <a:t>ich bitten?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 i="1">
                <a:solidFill>
                  <a:srgbClr val="0070C0"/>
                </a:solidFill>
              </a:rPr>
              <a:t>Smím </a:t>
            </a:r>
            <a:r>
              <a:rPr lang="cs-CZ" sz="3200" i="1"/>
              <a:t>prosit?</a:t>
            </a:r>
          </a:p>
        </p:txBody>
      </p:sp>
      <p:pic>
        <p:nvPicPr>
          <p:cNvPr id="7177" name="Picture 6" descr="http://img.fdb.cz/galerie/d/d48ba2d58f849af8c98193fff266588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3716338"/>
            <a:ext cx="1944688" cy="196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4" descr="C:\Users\Dáša\AppData\Local\Microsoft\Windows\Temporary Internet Files\Content.IE5\N79W4QYJ\MC9002997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6238" y="2997200"/>
            <a:ext cx="3297237" cy="2719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Obdélník 7"/>
          <p:cNvSpPr>
            <a:spLocks noChangeArrowheads="1"/>
          </p:cNvSpPr>
          <p:nvPr/>
        </p:nvSpPr>
        <p:spPr bwMode="auto">
          <a:xfrm>
            <a:off x="250825" y="1773238"/>
            <a:ext cx="8569325" cy="117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3200" b="1">
                <a:latin typeface="Calibri" pitchFamily="34" charset="0"/>
              </a:rPr>
              <a:t>Was </a:t>
            </a:r>
            <a:r>
              <a:rPr lang="cs-CZ" sz="3200" b="1">
                <a:solidFill>
                  <a:srgbClr val="0070C0"/>
                </a:solidFill>
                <a:latin typeface="Calibri" pitchFamily="34" charset="0"/>
              </a:rPr>
              <a:t>soll</a:t>
            </a:r>
            <a:r>
              <a:rPr lang="cs-CZ" sz="3200" b="1">
                <a:latin typeface="Calibri" pitchFamily="34" charset="0"/>
              </a:rPr>
              <a:t> ich machen? 	Wohin </a:t>
            </a:r>
            <a:r>
              <a:rPr lang="cs-CZ" sz="3200" b="1">
                <a:solidFill>
                  <a:srgbClr val="0070C0"/>
                </a:solidFill>
                <a:latin typeface="Calibri" pitchFamily="34" charset="0"/>
              </a:rPr>
              <a:t>soll</a:t>
            </a:r>
            <a:r>
              <a:rPr lang="cs-CZ" sz="3200" b="1">
                <a:latin typeface="Calibri" pitchFamily="34" charset="0"/>
              </a:rPr>
              <a:t> ich gehen?</a:t>
            </a:r>
          </a:p>
          <a:p>
            <a:pPr marL="342900" indent="-342900">
              <a:spcBef>
                <a:spcPct val="20000"/>
              </a:spcBef>
            </a:pPr>
            <a:r>
              <a:rPr lang="cs-CZ" sz="3200" i="1">
                <a:latin typeface="Calibri" pitchFamily="34" charset="0"/>
              </a:rPr>
              <a:t>Co </a:t>
            </a:r>
            <a:r>
              <a:rPr lang="cs-CZ" sz="3200" i="1">
                <a:solidFill>
                  <a:srgbClr val="0070C0"/>
                </a:solidFill>
                <a:latin typeface="Calibri" pitchFamily="34" charset="0"/>
              </a:rPr>
              <a:t>mám</a:t>
            </a:r>
            <a:r>
              <a:rPr lang="cs-CZ" sz="3200" i="1">
                <a:latin typeface="Calibri" pitchFamily="34" charset="0"/>
              </a:rPr>
              <a:t> dělat? 			Kam </a:t>
            </a:r>
            <a:r>
              <a:rPr lang="cs-CZ" sz="3200" i="1">
                <a:solidFill>
                  <a:srgbClr val="0070C0"/>
                </a:solidFill>
                <a:latin typeface="Calibri" pitchFamily="34" charset="0"/>
              </a:rPr>
              <a:t>mám</a:t>
            </a:r>
            <a:r>
              <a:rPr lang="cs-CZ" sz="3200" i="1">
                <a:latin typeface="Calibri" pitchFamily="34" charset="0"/>
              </a:rPr>
              <a:t> jít?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619672" y="6021288"/>
            <a:ext cx="5760640" cy="504056"/>
          </a:xfrm>
          <a:prstGeom prst="rect">
            <a:avLst/>
          </a:prstGeom>
          <a:gradFill rotWithShape="1">
            <a:gsLst>
              <a:gs pos="0">
                <a:schemeClr val="accent1">
                  <a:tint val="50000"/>
                  <a:satMod val="300000"/>
                  <a:alpha val="59000"/>
                </a:schemeClr>
              </a:gs>
              <a:gs pos="35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  <a:effectLst>
            <a:outerShdw blurRad="40000" dist="20000" dir="5400000" rotWithShape="0">
              <a:srgbClr val="000000">
                <a:alpha val="38000"/>
              </a:srgbClr>
            </a:outerShdw>
            <a:softEdge rad="3175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600" dirty="0"/>
              <a:t>Vyjadřuje </a:t>
            </a:r>
            <a:r>
              <a:rPr lang="cs-CZ" sz="3600" i="1" dirty="0"/>
              <a:t>povinnost</a:t>
            </a: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755650" y="620713"/>
            <a:ext cx="7570788" cy="65246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sollen</a:t>
            </a:r>
            <a:r>
              <a:rPr lang="cs-CZ" sz="48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	</a:t>
            </a:r>
            <a:r>
              <a:rPr lang="cs-CZ" sz="4800" i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mít</a:t>
            </a:r>
            <a:endParaRPr lang="cs-CZ" sz="4800" b="1" i="1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684213" y="2420938"/>
            <a:ext cx="4608512" cy="15843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4000" smtClean="0"/>
              <a:t>Wir </a:t>
            </a:r>
            <a:r>
              <a:rPr lang="cs-CZ" sz="4000" smtClean="0">
                <a:solidFill>
                  <a:srgbClr val="0070C0"/>
                </a:solidFill>
              </a:rPr>
              <a:t>wollen</a:t>
            </a:r>
            <a:r>
              <a:rPr lang="cs-CZ" sz="4000" smtClean="0"/>
              <a:t> heiraten.</a:t>
            </a:r>
          </a:p>
          <a:p>
            <a:pPr>
              <a:buFont typeface="Arial" charset="0"/>
              <a:buNone/>
            </a:pPr>
            <a:r>
              <a:rPr lang="cs-CZ" sz="4000" smtClean="0"/>
              <a:t>My se </a:t>
            </a:r>
            <a:r>
              <a:rPr lang="cs-CZ" sz="4000" smtClean="0">
                <a:solidFill>
                  <a:srgbClr val="0070C0"/>
                </a:solidFill>
              </a:rPr>
              <a:t>chceme</a:t>
            </a:r>
            <a:r>
              <a:rPr lang="cs-CZ" sz="4000" smtClean="0"/>
              <a:t> vzít.</a:t>
            </a:r>
          </a:p>
        </p:txBody>
      </p:sp>
      <p:pic>
        <p:nvPicPr>
          <p:cNvPr id="9219" name="Picture 12" descr="C:\Users\Dáša\AppData\Local\Microsoft\Windows\Temporary Internet Files\Content.IE5\2Q0XWKEZ\MC9002510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9700" y="2492375"/>
            <a:ext cx="2808288" cy="316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755650" y="620713"/>
            <a:ext cx="7570788" cy="65246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wollen</a:t>
            </a:r>
            <a:r>
              <a:rPr lang="cs-CZ" sz="48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	</a:t>
            </a:r>
            <a:r>
              <a:rPr lang="cs-CZ" sz="4800" i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chtít</a:t>
            </a:r>
            <a:endParaRPr lang="cs-CZ" sz="4800" b="1" i="1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1619672" y="6021288"/>
            <a:ext cx="5760640" cy="504056"/>
          </a:xfrm>
          <a:prstGeom prst="rect">
            <a:avLst/>
          </a:prstGeom>
          <a:gradFill rotWithShape="1">
            <a:gsLst>
              <a:gs pos="0">
                <a:schemeClr val="accent1">
                  <a:tint val="50000"/>
                  <a:satMod val="300000"/>
                  <a:alpha val="59000"/>
                </a:schemeClr>
              </a:gs>
              <a:gs pos="35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  <a:effectLst>
            <a:outerShdw blurRad="40000" dist="20000" dir="5400000" rotWithShape="0">
              <a:srgbClr val="000000">
                <a:alpha val="38000"/>
              </a:srgbClr>
            </a:outerShdw>
            <a:softEdge rad="3175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600" dirty="0"/>
              <a:t>Vyjadřuje </a:t>
            </a:r>
            <a:r>
              <a:rPr lang="cs-CZ" sz="3600" i="1" dirty="0"/>
              <a:t>vůli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684213" y="2420938"/>
            <a:ext cx="4608512" cy="15843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4000" smtClean="0"/>
              <a:t>Sie </a:t>
            </a:r>
            <a:r>
              <a:rPr lang="cs-CZ" sz="4000" smtClean="0">
                <a:solidFill>
                  <a:srgbClr val="0070C0"/>
                </a:solidFill>
              </a:rPr>
              <a:t>müssen </a:t>
            </a:r>
            <a:r>
              <a:rPr lang="cs-CZ" sz="4000" smtClean="0"/>
              <a:t>heiraten.</a:t>
            </a:r>
          </a:p>
          <a:p>
            <a:pPr>
              <a:buFont typeface="Arial" charset="0"/>
              <a:buNone/>
            </a:pPr>
            <a:r>
              <a:rPr lang="cs-CZ" sz="4000" smtClean="0"/>
              <a:t>Oni se </a:t>
            </a:r>
            <a:r>
              <a:rPr lang="cs-CZ" sz="4000" smtClean="0">
                <a:solidFill>
                  <a:srgbClr val="0070C0"/>
                </a:solidFill>
              </a:rPr>
              <a:t>musejí </a:t>
            </a:r>
            <a:r>
              <a:rPr lang="cs-CZ" sz="4000" smtClean="0"/>
              <a:t>vzít.</a:t>
            </a: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755650" y="620713"/>
            <a:ext cx="7570788" cy="65246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tx1"/>
                </a:solidFill>
                <a:latin typeface="+mj-lt"/>
                <a:ea typeface="+mj-ea"/>
                <a:cs typeface="+mj-cs"/>
                <a:sym typeface="Wingdings" pitchFamily="2" charset="2"/>
              </a:rPr>
              <a:t></a:t>
            </a:r>
            <a:endParaRPr lang="cs-CZ" sz="4800" b="1" i="1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971600" y="6021288"/>
            <a:ext cx="6408712" cy="504056"/>
          </a:xfrm>
          <a:prstGeom prst="rect">
            <a:avLst/>
          </a:prstGeom>
          <a:gradFill rotWithShape="1">
            <a:gsLst>
              <a:gs pos="0">
                <a:schemeClr val="accent1">
                  <a:tint val="50000"/>
                  <a:satMod val="300000"/>
                  <a:alpha val="59000"/>
                </a:schemeClr>
              </a:gs>
              <a:gs pos="35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16200000" scaled="1"/>
          </a:gradFill>
          <a:effectLst>
            <a:outerShdw blurRad="40000" dist="20000" dir="5400000" rotWithShape="0">
              <a:srgbClr val="000000">
                <a:alpha val="38000"/>
              </a:srgbClr>
            </a:outerShdw>
            <a:softEdge rad="31750"/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600" dirty="0"/>
              <a:t>Vyjadřuje neopatrnost.</a:t>
            </a:r>
            <a:endParaRPr lang="cs-CZ" sz="3600" i="1" dirty="0"/>
          </a:p>
        </p:txBody>
      </p:sp>
      <p:pic>
        <p:nvPicPr>
          <p:cNvPr id="10247" name="Picture 10" descr="C:\Users\Dáša\AppData\Local\Microsoft\Windows\Temporary Internet Files\Content.IE5\2Q0XWKEZ\MC9003975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3800" y="1246188"/>
            <a:ext cx="3671888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2204864"/>
          <a:ext cx="8136905" cy="344878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27381"/>
                <a:gridCol w="1627381"/>
                <a:gridCol w="1627381"/>
                <a:gridCol w="1627381"/>
                <a:gridCol w="1627381"/>
              </a:tblGrid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3200" b="1" kern="1200" dirty="0" smtClean="0">
                        <a:solidFill>
                          <a:srgbClr val="DBFDF4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cap="none" spc="0" dirty="0" smtClean="0">
                          <a:ln w="12700">
                            <a:solidFill>
                              <a:schemeClr val="tx2">
                                <a:satMod val="155000"/>
                              </a:schemeClr>
                            </a:solidFill>
                            <a:prstDash val="solid"/>
                          </a:ln>
                          <a:solidFill>
                            <a:srgbClr val="DBFDF4"/>
                          </a:solidFill>
                          <a:effectLst>
                            <a:outerShdw blurRad="41275" dist="20320" dir="1800000" algn="tl" rotWithShape="0">
                              <a:srgbClr val="000000">
                                <a:alpha val="40000"/>
                              </a:srgbClr>
                            </a:outerShdw>
                          </a:effectLst>
                        </a:rPr>
                        <a:t>I</a:t>
                      </a:r>
                      <a:r>
                        <a:rPr lang="de-DE" sz="3200" b="1" kern="1200" cap="none" spc="0" dirty="0" err="1" smtClean="0">
                          <a:ln w="12700">
                            <a:solidFill>
                              <a:schemeClr val="tx2">
                                <a:satMod val="155000"/>
                              </a:schemeClr>
                            </a:solidFill>
                            <a:prstDash val="solid"/>
                          </a:ln>
                          <a:solidFill>
                            <a:srgbClr val="DBFDF4"/>
                          </a:solidFill>
                          <a:effectLst>
                            <a:outerShdw blurRad="41275" dist="20320" dir="1800000" algn="tl" rotWithShape="0">
                              <a:srgbClr val="000000">
                                <a:alpha val="40000"/>
                              </a:srgbClr>
                            </a:outerShdw>
                          </a:effectLst>
                        </a:rPr>
                        <a:t>ch</a:t>
                      </a:r>
                      <a:r>
                        <a:rPr lang="de-DE" sz="3200" b="1" kern="1200" cap="none" spc="0" dirty="0" smtClean="0">
                          <a:ln w="12700">
                            <a:solidFill>
                              <a:schemeClr val="tx2">
                                <a:satMod val="155000"/>
                              </a:schemeClr>
                            </a:solidFill>
                            <a:prstDash val="solid"/>
                          </a:ln>
                          <a:solidFill>
                            <a:srgbClr val="DBFDF4"/>
                          </a:solidFill>
                          <a:effectLst>
                            <a:outerShdw blurRad="41275" dist="20320" dir="1800000" algn="tl" rotWithShape="0">
                              <a:srgbClr val="000000">
                                <a:alpha val="40000"/>
                              </a:srgbClr>
                            </a:outerShdw>
                          </a:effectLst>
                        </a:rPr>
                        <a:t> </a:t>
                      </a:r>
                      <a:endParaRPr lang="cs-CZ" sz="3200" b="1" kern="1200" cap="none" spc="0" dirty="0" smtClean="0">
                        <a:ln w="12700">
                          <a:solidFill>
                            <a:schemeClr val="tx2">
                              <a:satMod val="155000"/>
                            </a:schemeClr>
                          </a:solidFill>
                          <a:prstDash val="solid"/>
                        </a:ln>
                        <a:solidFill>
                          <a:srgbClr val="DBFDF4"/>
                        </a:solidFill>
                        <a:effectLst>
                          <a:outerShdw blurRad="41275" dist="20320" dir="1800000" algn="tl" rotWithShape="0">
                            <a:srgbClr val="000000">
                              <a:alpha val="40000"/>
                            </a:srgbClr>
                          </a:outerShdw>
                        </a:effectLst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cap="none" spc="0" baseline="0" dirty="0" err="1" smtClean="0">
                          <a:ln w="12700">
                            <a:solidFill>
                              <a:schemeClr val="tx2">
                                <a:satMod val="155000"/>
                              </a:schemeClr>
                            </a:solidFill>
                            <a:prstDash val="solid"/>
                          </a:ln>
                          <a:solidFill>
                            <a:srgbClr val="0070C0"/>
                          </a:solidFill>
                          <a:effectLst>
                            <a:outerShdw blurRad="41275" dist="20320" dir="1800000" algn="tl" rotWithShape="0">
                              <a:srgbClr val="000000">
                                <a:alpha val="40000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kann</a:t>
                      </a:r>
                      <a:r>
                        <a:rPr lang="cs-CZ" sz="3200" b="1" kern="1200" cap="none" spc="0" baseline="0" dirty="0" smtClean="0">
                          <a:ln w="12700">
                            <a:solidFill>
                              <a:schemeClr val="tx2">
                                <a:satMod val="155000"/>
                              </a:schemeClr>
                            </a:solidFill>
                            <a:prstDash val="solid"/>
                          </a:ln>
                          <a:solidFill>
                            <a:srgbClr val="0070C0"/>
                          </a:solidFill>
                          <a:effectLst>
                            <a:outerShdw blurRad="41275" dist="20320" dir="1800000" algn="tl" rotWithShape="0">
                              <a:srgbClr val="000000">
                                <a:alpha val="40000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cap="none" spc="0" dirty="0" err="1" smtClean="0">
                          <a:ln w="12700">
                            <a:solidFill>
                              <a:schemeClr val="tx2">
                                <a:satMod val="155000"/>
                              </a:schemeClr>
                            </a:solidFill>
                            <a:prstDash val="solid"/>
                          </a:ln>
                          <a:solidFill>
                            <a:srgbClr val="DBFDF4"/>
                          </a:solidFill>
                          <a:effectLst>
                            <a:outerShdw blurRad="41275" dist="20320" dir="1800000" algn="tl" rotWithShape="0">
                              <a:srgbClr val="000000">
                                <a:alpha val="40000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dir</a:t>
                      </a:r>
                      <a:r>
                        <a:rPr lang="cs-CZ" sz="3200" b="1" kern="1200" cap="none" spc="0" dirty="0" smtClean="0">
                          <a:ln w="12700">
                            <a:solidFill>
                              <a:schemeClr val="tx2">
                                <a:satMod val="155000"/>
                              </a:schemeClr>
                            </a:solidFill>
                            <a:prstDash val="solid"/>
                          </a:ln>
                          <a:solidFill>
                            <a:srgbClr val="DBFDF4"/>
                          </a:solidFill>
                          <a:effectLst>
                            <a:outerShdw blurRad="41275" dist="20320" dir="1800000" algn="tl" rotWithShape="0">
                              <a:srgbClr val="000000">
                                <a:alpha val="40000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cap="none" spc="0" dirty="0" err="1" smtClean="0">
                          <a:ln w="12700">
                            <a:solidFill>
                              <a:schemeClr val="tx2">
                                <a:satMod val="155000"/>
                              </a:schemeClr>
                            </a:solidFill>
                            <a:prstDash val="solid"/>
                          </a:ln>
                          <a:solidFill>
                            <a:srgbClr val="0070C0"/>
                          </a:solidFill>
                          <a:effectLst>
                            <a:outerShdw blurRad="41275" dist="20320" dir="1800000" algn="tl" rotWithShape="0">
                              <a:srgbClr val="000000">
                                <a:alpha val="40000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helfen</a:t>
                      </a:r>
                      <a:r>
                        <a:rPr lang="cs-CZ" sz="3200" b="1" kern="1200" cap="none" spc="0" dirty="0" smtClean="0">
                          <a:ln w="12700">
                            <a:solidFill>
                              <a:schemeClr val="tx2">
                                <a:satMod val="155000"/>
                              </a:schemeClr>
                            </a:solidFill>
                            <a:prstDash val="solid"/>
                          </a:ln>
                          <a:solidFill>
                            <a:srgbClr val="DBFDF4"/>
                          </a:solidFill>
                          <a:effectLst>
                            <a:outerShdw blurRad="41275" dist="20320" dir="1800000" algn="tl" rotWithShape="0">
                              <a:srgbClr val="000000">
                                <a:alpha val="40000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 .</a:t>
                      </a:r>
                      <a:r>
                        <a:rPr lang="cs-CZ" sz="3200" kern="1200" dirty="0" smtClean="0">
                          <a:solidFill>
                            <a:srgbClr val="DBFDF4"/>
                          </a:solidFill>
                        </a:rPr>
                        <a:t>.</a:t>
                      </a:r>
                      <a:endParaRPr lang="cs-CZ" sz="3200" b="1" kern="1200" dirty="0" smtClean="0">
                        <a:solidFill>
                          <a:srgbClr val="DBFDF4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79702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/>
                        <a:t>Heute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/>
                        <a:t>kann</a:t>
                      </a:r>
                      <a:r>
                        <a:rPr lang="cs-CZ" sz="2800" kern="1200" dirty="0" smtClean="0"/>
                        <a:t> 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>
                        <a:alpha val="4392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ich</a:t>
                      </a:r>
                      <a:endParaRPr lang="cs-CZ" sz="2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/>
                        <a:t>dir</a:t>
                      </a:r>
                      <a:r>
                        <a:rPr lang="cs-CZ" sz="2800" kern="1200" dirty="0" smtClean="0"/>
                        <a:t> 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/>
                        <a:t>helfen</a:t>
                      </a:r>
                      <a:r>
                        <a:rPr lang="cs-CZ" sz="2800" kern="1200" dirty="0" smtClean="0"/>
                        <a:t> .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>
                        <a:alpha val="52157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/>
                        <a:t>Wie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/>
                        <a:t>kann</a:t>
                      </a:r>
                      <a:r>
                        <a:rPr lang="cs-CZ" sz="2800" kern="1200" dirty="0" smtClean="0"/>
                        <a:t> 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>
                        <a:alpha val="4392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/>
                        <a:t>ich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/>
                        <a:t>dir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/>
                        <a:t>helfen</a:t>
                      </a:r>
                      <a:r>
                        <a:rPr lang="cs-CZ" sz="2800" kern="1200" dirty="0" smtClean="0"/>
                        <a:t> ?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>
                        <a:alpha val="52157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/>
                        <a:t>Ich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baseline="0" dirty="0" err="1" smtClean="0"/>
                        <a:t>kann</a:t>
                      </a:r>
                      <a:r>
                        <a:rPr lang="cs-CZ" sz="2800" kern="1200" baseline="0" dirty="0" smtClean="0"/>
                        <a:t> 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>
                        <a:alpha val="4392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baseline="0" dirty="0" err="1" smtClean="0"/>
                        <a:t>dir</a:t>
                      </a:r>
                      <a:r>
                        <a:rPr lang="cs-CZ" sz="2800" kern="1200" baseline="0" dirty="0" smtClean="0"/>
                        <a:t> 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baseline="0" dirty="0" err="1" smtClean="0"/>
                        <a:t>nicht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/>
                        <a:t>helfen</a:t>
                      </a:r>
                      <a:r>
                        <a:rPr lang="cs-CZ" sz="2800" kern="1200" dirty="0" smtClean="0"/>
                        <a:t>.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>
                        <a:alpha val="52157"/>
                      </a:srgb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/>
                        <a:t>Wer</a:t>
                      </a:r>
                      <a:r>
                        <a:rPr lang="cs-CZ" sz="2800" kern="1200" dirty="0" smtClean="0"/>
                        <a:t> 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/>
                        <a:t>kann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>
                        <a:alpha val="4392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/>
                        <a:t>dir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kern="1200" dirty="0" err="1" smtClean="0"/>
                        <a:t>helfen</a:t>
                      </a:r>
                      <a:r>
                        <a:rPr lang="cs-CZ" sz="2800" kern="1200" dirty="0" smtClean="0"/>
                        <a:t>?</a:t>
                      </a:r>
                      <a:endParaRPr lang="cs-CZ" sz="28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/>
                      <a:lightRig rig="flood" dir="t"/>
                    </a:cell3D>
                    <a:solidFill>
                      <a:srgbClr val="ECFEF9">
                        <a:alpha val="52157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Postavení infinitivu v hlavní větě</a:t>
            </a:r>
            <a:endParaRPr lang="cs-CZ" dirty="0"/>
          </a:p>
        </p:txBody>
      </p:sp>
      <p:sp>
        <p:nvSpPr>
          <p:cNvPr id="13" name="Šipka ve tvaru U 12"/>
          <p:cNvSpPr/>
          <p:nvPr/>
        </p:nvSpPr>
        <p:spPr>
          <a:xfrm>
            <a:off x="4427538" y="1700213"/>
            <a:ext cx="3313112" cy="649287"/>
          </a:xfrm>
          <a:prstGeom prst="uturnArrow">
            <a:avLst>
              <a:gd name="adj1" fmla="val 17896"/>
              <a:gd name="adj2" fmla="val 25000"/>
              <a:gd name="adj3" fmla="val 32815"/>
              <a:gd name="adj4" fmla="val 24214"/>
              <a:gd name="adj5" fmla="val 75000"/>
            </a:avLst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Baumbach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Rudolf a </a:t>
            </a: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václavková</a:t>
            </a:r>
            <a:r>
              <a:rPr lang="cs-CZ" sz="2000" cap="all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Gertruda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Mluvnice němčiny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Olomouc: FIN PUBLISHING, 1997,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80-86002-27-6.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Obrázky </a:t>
            </a:r>
            <a:r>
              <a:rPr lang="cs-CZ" sz="2000" dirty="0">
                <a:latin typeface="Arial" charset="0"/>
                <a:cs typeface="Arial" charset="0"/>
              </a:rPr>
              <a:t>galerie Kliparty kvalitně [cit. </a:t>
            </a:r>
            <a:r>
              <a:rPr lang="cs-CZ" sz="2000" smtClean="0">
                <a:latin typeface="Arial" charset="0"/>
                <a:cs typeface="Arial" charset="0"/>
              </a:rPr>
              <a:t>11.8.2013</a:t>
            </a:r>
            <a:r>
              <a:rPr lang="cs-CZ" sz="2000" dirty="0">
                <a:latin typeface="Arial" charset="0"/>
                <a:cs typeface="Arial" charset="0"/>
              </a:rPr>
              <a:t>]. Dostupný pod licencí Microsoft Office 2010 WWW: &lt;http://office.microsoft.com/</a:t>
            </a:r>
            <a:r>
              <a:rPr lang="cs-CZ" sz="2000" dirty="0" err="1">
                <a:latin typeface="Arial" charset="0"/>
                <a:cs typeface="Arial" charset="0"/>
              </a:rPr>
              <a:t>cs-cz</a:t>
            </a:r>
            <a:r>
              <a:rPr lang="cs-CZ" sz="2000" dirty="0">
                <a:latin typeface="Arial" charset="0"/>
                <a:cs typeface="Arial" charset="0"/>
              </a:rPr>
              <a:t>/</a:t>
            </a:r>
            <a:r>
              <a:rPr lang="cs-CZ" sz="2000" dirty="0" err="1">
                <a:latin typeface="Arial" charset="0"/>
                <a:cs typeface="Arial" charset="0"/>
              </a:rPr>
              <a:t>images</a:t>
            </a:r>
            <a:r>
              <a:rPr lang="cs-CZ" sz="2000" dirty="0">
                <a:latin typeface="Arial" charset="0"/>
                <a:cs typeface="Arial" charset="0"/>
              </a:rPr>
              <a:t>/&gt;.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1982445"/>
      </p:ext>
    </p:extLst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724</TotalTime>
  <Words>291</Words>
  <Application>Microsoft Office PowerPoint</Application>
  <PresentationFormat>Předvádění na obrazovce (4:3)</PresentationFormat>
  <Paragraphs>97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Způsobová (modální) slovesa</vt:lpstr>
      <vt:lpstr>Snímek 4</vt:lpstr>
      <vt:lpstr>Snímek 5</vt:lpstr>
      <vt:lpstr>Vyjadřuje možnost/schopnost.</vt:lpstr>
      <vt:lpstr>Vyjadřuje nutnost / příkaz</vt:lpstr>
      <vt:lpstr>Snímek 8</vt:lpstr>
      <vt:lpstr>Snímek 9</vt:lpstr>
      <vt:lpstr>Snímek 10</vt:lpstr>
      <vt:lpstr>Snímek 11</vt:lpstr>
      <vt:lpstr>Postavení infinitivu v hlavní větě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Způsobová (modální) slovesa Modalwerben</dc:title>
  <dc:creator>Dagpol</dc:creator>
  <cp:lastModifiedBy>znepokoj01</cp:lastModifiedBy>
  <cp:revision>80</cp:revision>
  <dcterms:created xsi:type="dcterms:W3CDTF">2012-10-06T07:00:41Z</dcterms:created>
  <dcterms:modified xsi:type="dcterms:W3CDTF">2013-06-05T08:26:14Z</dcterms:modified>
</cp:coreProperties>
</file>