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bookmarkIdSeed="8">
  <p:sldMasterIdLst>
    <p:sldMasterId id="2147483768" r:id="rId1"/>
  </p:sldMasterIdLst>
  <p:notesMasterIdLst>
    <p:notesMasterId r:id="rId11"/>
  </p:notesMasterIdLst>
  <p:sldIdLst>
    <p:sldId id="256" r:id="rId2"/>
    <p:sldId id="263" r:id="rId3"/>
    <p:sldId id="264" r:id="rId4"/>
    <p:sldId id="272" r:id="rId5"/>
    <p:sldId id="275" r:id="rId6"/>
    <p:sldId id="273" r:id="rId7"/>
    <p:sldId id="276" r:id="rId8"/>
    <p:sldId id="268" r:id="rId9"/>
    <p:sldId id="277"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DDDDD"/>
    <a:srgbClr val="CCFFCC"/>
    <a:srgbClr val="CC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4" autoAdjust="0"/>
    <p:restoredTop sz="94660"/>
  </p:normalViewPr>
  <p:slideViewPr>
    <p:cSldViewPr>
      <p:cViewPr>
        <p:scale>
          <a:sx n="90" d="100"/>
          <a:sy n="90" d="100"/>
        </p:scale>
        <p:origin x="-942" y="-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2D6096B-6455-4ED7-AB3F-236366E68D06}" type="datetimeFigureOut">
              <a:rPr lang="cs-CZ" smtClean="0"/>
              <a:pPr/>
              <a:t>4.6.2013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FCF6952-A43E-4E8A-AB4D-15FA3F15CA24}" type="slidenum">
              <a:rPr lang="cs-CZ" smtClean="0"/>
              <a:pPr/>
              <a:t>‹#›</a:t>
            </a:fld>
            <a:endParaRPr lang="cs-CZ"/>
          </a:p>
        </p:txBody>
      </p:sp>
    </p:spTree>
    <p:extLst>
      <p:ext uri="{BB962C8B-B14F-4D97-AF65-F5344CB8AC3E}">
        <p14:creationId xmlns:p14="http://schemas.microsoft.com/office/powerpoint/2010/main" val="1999053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DFCF6952-A43E-4E8A-AB4D-15FA3F15CA24}" type="slidenum">
              <a:rPr lang="cs-CZ" smtClean="0"/>
              <a:pPr/>
              <a:t>1</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DFCF6952-A43E-4E8A-AB4D-15FA3F15CA24}" type="slidenum">
              <a:rPr lang="cs-CZ" smtClean="0"/>
              <a:pPr/>
              <a:t>2</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DFCF6952-A43E-4E8A-AB4D-15FA3F15CA24}" type="slidenum">
              <a:rPr lang="cs-CZ" smtClean="0"/>
              <a:pPr/>
              <a:t>3</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DFCF6952-A43E-4E8A-AB4D-15FA3F15CA24}" type="slidenum">
              <a:rPr lang="cs-CZ" smtClean="0"/>
              <a:pPr/>
              <a:t>4</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DFCF6952-A43E-4E8A-AB4D-15FA3F15CA24}" type="slidenum">
              <a:rPr lang="cs-CZ" smtClean="0"/>
              <a:pPr/>
              <a:t>5</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DFCF6952-A43E-4E8A-AB4D-15FA3F15CA24}" type="slidenum">
              <a:rPr lang="cs-CZ" smtClean="0"/>
              <a:pPr/>
              <a:t>6</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DFCF6952-A43E-4E8A-AB4D-15FA3F15CA24}" type="slidenum">
              <a:rPr lang="cs-CZ" smtClean="0"/>
              <a:pPr/>
              <a:t>7</a:t>
            </a:fld>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DFCF6952-A43E-4E8A-AB4D-15FA3F15CA24}" type="slidenum">
              <a:rPr lang="cs-CZ" smtClean="0"/>
              <a:pPr/>
              <a:t>8</a:t>
            </a:fld>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DFCF6952-A43E-4E8A-AB4D-15FA3F15CA24}" type="slidenum">
              <a:rPr lang="cs-CZ" smtClean="0"/>
              <a:pPr/>
              <a:t>9</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30" name="Date Placeholder 29"/>
          <p:cNvSpPr>
            <a:spLocks noGrp="1"/>
          </p:cNvSpPr>
          <p:nvPr>
            <p:ph type="dt" sz="half" idx="10"/>
          </p:nvPr>
        </p:nvSpPr>
        <p:spPr/>
        <p:txBody>
          <a:bodyPr/>
          <a:lstStyle/>
          <a:p>
            <a:fld id="{A780119A-06C6-4C7D-8A30-79DA581D753D}" type="datetime1">
              <a:rPr lang="cs-CZ" smtClean="0"/>
              <a:pPr/>
              <a:t>4.6.2013</a:t>
            </a:fld>
            <a:endParaRPr lang="cs-CZ"/>
          </a:p>
        </p:txBody>
      </p:sp>
      <p:sp>
        <p:nvSpPr>
          <p:cNvPr id="19" name="Footer Placeholder 18"/>
          <p:cNvSpPr>
            <a:spLocks noGrp="1"/>
          </p:cNvSpPr>
          <p:nvPr>
            <p:ph type="ftr" sz="quarter" idx="11"/>
          </p:nvPr>
        </p:nvSpPr>
        <p:spPr/>
        <p:txBody>
          <a:bodyPr/>
          <a:lstStyle/>
          <a:p>
            <a:endParaRPr lang="cs-CZ"/>
          </a:p>
        </p:txBody>
      </p:sp>
      <p:sp>
        <p:nvSpPr>
          <p:cNvPr id="27" name="Slide Number Placeholder 26"/>
          <p:cNvSpPr>
            <a:spLocks noGrp="1"/>
          </p:cNvSpPr>
          <p:nvPr>
            <p:ph type="sldNum" sz="quarter" idx="12"/>
          </p:nvPr>
        </p:nvSpPr>
        <p:spPr/>
        <p:txBody>
          <a:bodyPr/>
          <a:lstStyle/>
          <a:p>
            <a:fld id="{8E5C9FB4-A7C5-45DF-8E0C-0F7C11240F17}"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transition spd="slow">
    <p:fade/>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s-CZ" smtClean="0"/>
              <a:t>Klepnutím lze upravit styl předlohy nadpisů.</a:t>
            </a:r>
            <a:endParaRPr kumimoji="0" lang="en-US"/>
          </a:p>
        </p:txBody>
      </p:sp>
      <p:sp>
        <p:nvSpPr>
          <p:cNvPr id="3" name="Content Placeholder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C6276B1D-7B29-4A45-B875-491C57BE4636}" type="datetime1">
              <a:rPr lang="cs-CZ" smtClean="0"/>
              <a:pPr/>
              <a:t>4.6.2013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8E5C9FB4-A7C5-45DF-8E0C-0F7C11240F17}" type="slidenum">
              <a:rPr lang="cs-CZ" smtClean="0"/>
              <a:pPr/>
              <a:t>‹#›</a:t>
            </a:fld>
            <a:endParaRPr lang="cs-CZ"/>
          </a:p>
        </p:txBody>
      </p:sp>
    </p:spTree>
  </p:cSld>
  <p:clrMapOvr>
    <a:masterClrMapping/>
  </p:clrMapOvr>
  <p:transition spd="slow">
    <p:fade/>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Date Placeholder 3"/>
          <p:cNvSpPr>
            <a:spLocks noGrp="1"/>
          </p:cNvSpPr>
          <p:nvPr>
            <p:ph type="dt" sz="half" idx="10"/>
          </p:nvPr>
        </p:nvSpPr>
        <p:spPr/>
        <p:txBody>
          <a:bodyPr/>
          <a:lstStyle/>
          <a:p>
            <a:fld id="{56D63961-5D27-4AC6-9413-63F6E35C9230}" type="datetime1">
              <a:rPr lang="cs-CZ" smtClean="0"/>
              <a:pPr/>
              <a:t>4.6.2013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8E5C9FB4-A7C5-45DF-8E0C-0F7C11240F17}"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transition spd="slow">
    <p:fade/>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cs-CZ" smtClean="0"/>
              <a:t>Klepnutím lze upravit styl předlohy nadpisů.</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Date Placeholder 4"/>
          <p:cNvSpPr>
            <a:spLocks noGrp="1"/>
          </p:cNvSpPr>
          <p:nvPr>
            <p:ph type="dt" sz="half" idx="10"/>
          </p:nvPr>
        </p:nvSpPr>
        <p:spPr/>
        <p:txBody>
          <a:bodyPr/>
          <a:lstStyle/>
          <a:p>
            <a:fld id="{C277193A-CA74-4D8E-A0F8-CCEC7250BA47}" type="datetime1">
              <a:rPr lang="cs-CZ" smtClean="0"/>
              <a:pPr/>
              <a:t>4.6.2013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8E5C9FB4-A7C5-45DF-8E0C-0F7C11240F17}" type="slidenum">
              <a:rPr lang="cs-CZ" smtClean="0"/>
              <a:pPr/>
              <a:t>‹#›</a:t>
            </a:fld>
            <a:endParaRPr lang="cs-CZ"/>
          </a:p>
        </p:txBody>
      </p:sp>
    </p:spTree>
  </p:cSld>
  <p:clrMapOvr>
    <a:masterClrMapping/>
  </p:clrMapOvr>
  <p:transition spd="slow">
    <p:fade/>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cs-CZ" smtClean="0"/>
              <a:t>Klepnutím lze upravit styl předlohy nadpisů.</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Date Placeholder 6"/>
          <p:cNvSpPr>
            <a:spLocks noGrp="1"/>
          </p:cNvSpPr>
          <p:nvPr>
            <p:ph type="dt" sz="half" idx="10"/>
          </p:nvPr>
        </p:nvSpPr>
        <p:spPr/>
        <p:txBody>
          <a:bodyPr/>
          <a:lstStyle/>
          <a:p>
            <a:fld id="{FB5B8A5B-B048-484B-9914-0C446FE6971D}" type="datetime1">
              <a:rPr lang="cs-CZ" smtClean="0"/>
              <a:pPr/>
              <a:t>4.6.2013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8E5C9FB4-A7C5-45DF-8E0C-0F7C11240F17}" type="slidenum">
              <a:rPr lang="cs-CZ" smtClean="0"/>
              <a:pPr/>
              <a:t>‹#›</a:t>
            </a:fld>
            <a:endParaRPr lang="cs-CZ"/>
          </a:p>
        </p:txBody>
      </p:sp>
    </p:spTree>
  </p:cSld>
  <p:clrMapOvr>
    <a:masterClrMapping/>
  </p:clrMapOvr>
  <p:transition spd="slow">
    <p:fade/>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Date Placeholder 2"/>
          <p:cNvSpPr>
            <a:spLocks noGrp="1"/>
          </p:cNvSpPr>
          <p:nvPr>
            <p:ph type="dt" sz="half" idx="10"/>
          </p:nvPr>
        </p:nvSpPr>
        <p:spPr/>
        <p:txBody>
          <a:bodyPr/>
          <a:lstStyle/>
          <a:p>
            <a:fld id="{70EC5E9F-845C-4E02-83B4-7E26F8483C4D}" type="datetime1">
              <a:rPr lang="cs-CZ" smtClean="0"/>
              <a:pPr/>
              <a:t>4.6.2013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8E5C9FB4-A7C5-45DF-8E0C-0F7C11240F17}" type="slidenum">
              <a:rPr lang="cs-CZ" smtClean="0"/>
              <a:pPr/>
              <a:t>‹#›</a:t>
            </a:fld>
            <a:endParaRPr lang="cs-CZ"/>
          </a:p>
        </p:txBody>
      </p:sp>
    </p:spTree>
  </p:cSld>
  <p:clrMapOvr>
    <a:masterClrMapping/>
  </p:clrMapOvr>
  <p:transition spd="slow">
    <p:fade/>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F0BDA8-EA25-4546-AB18-C4B0F894877F}" type="datetime1">
              <a:rPr lang="cs-CZ" smtClean="0"/>
              <a:pPr/>
              <a:t>4.6.2013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8E5C9FB4-A7C5-45DF-8E0C-0F7C11240F17}" type="slidenum">
              <a:rPr lang="cs-CZ" smtClean="0"/>
              <a:pPr/>
              <a:t>‹#›</a:t>
            </a:fld>
            <a:endParaRPr lang="cs-CZ"/>
          </a:p>
        </p:txBody>
      </p:sp>
    </p:spTree>
  </p:cSld>
  <p:clrMapOvr>
    <a:masterClrMapping/>
  </p:clrMapOvr>
  <p:transition spd="slow">
    <p:fade/>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cs-CZ" smtClean="0"/>
              <a:t>Klepnutím lze upravit styly předlohy textu.</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Date Placeholder 4"/>
          <p:cNvSpPr>
            <a:spLocks noGrp="1"/>
          </p:cNvSpPr>
          <p:nvPr>
            <p:ph type="dt" sz="half" idx="10"/>
          </p:nvPr>
        </p:nvSpPr>
        <p:spPr/>
        <p:txBody>
          <a:bodyPr/>
          <a:lstStyle/>
          <a:p>
            <a:fld id="{009CCC19-CCA9-42B2-889C-3AC9E4CA2124}" type="datetime1">
              <a:rPr lang="cs-CZ" smtClean="0"/>
              <a:pPr/>
              <a:t>4.6.2013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8E5C9FB4-A7C5-45DF-8E0C-0F7C11240F17}" type="slidenum">
              <a:rPr lang="cs-CZ" smtClean="0"/>
              <a:pPr/>
              <a:t>‹#›</a:t>
            </a:fld>
            <a:endParaRPr lang="cs-CZ"/>
          </a:p>
        </p:txBody>
      </p:sp>
    </p:spTree>
  </p:cSld>
  <p:clrMapOvr>
    <a:masterClrMapping/>
  </p:clrMapOvr>
  <p:transition spd="slow">
    <p:fade/>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cs-CZ" smtClean="0"/>
              <a:t>Klepnutím lze upravit styl předlohy nadpisů.</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Date Placeholder 4"/>
          <p:cNvSpPr>
            <a:spLocks noGrp="1"/>
          </p:cNvSpPr>
          <p:nvPr>
            <p:ph type="dt" sz="half" idx="10"/>
          </p:nvPr>
        </p:nvSpPr>
        <p:spPr/>
        <p:txBody>
          <a:bodyPr/>
          <a:lstStyle/>
          <a:p>
            <a:fld id="{2C00B439-0C12-487D-923B-25DE47D1B033}" type="datetime1">
              <a:rPr lang="cs-CZ" smtClean="0"/>
              <a:pPr/>
              <a:t>4.6.2013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a:xfrm>
            <a:off x="8077200" y="6356350"/>
            <a:ext cx="609600" cy="365125"/>
          </a:xfrm>
        </p:spPr>
        <p:txBody>
          <a:bodyPr/>
          <a:lstStyle/>
          <a:p>
            <a:fld id="{8E5C9FB4-A7C5-45DF-8E0C-0F7C11240F17}" type="slidenum">
              <a:rPr lang="cs-CZ" smtClean="0"/>
              <a:pPr/>
              <a:t>‹#›</a:t>
            </a:fld>
            <a:endParaRPr lang="cs-CZ"/>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cs-CZ" smtClean="0"/>
              <a:t>Klepnutím na ikonu přidáte obrázek.</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transition spd="slow">
    <p:fade/>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s-CZ" smtClean="0"/>
              <a:t>Klepnutím lze upravit styl předlohy nadpisů.</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6648354F-F0E5-4F89-A223-54338ACE418D}" type="datetime1">
              <a:rPr lang="cs-CZ" smtClean="0"/>
              <a:pPr/>
              <a:t>4.6.2013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8E5C9FB4-A7C5-45DF-8E0C-0F7C11240F17}" type="slidenum">
              <a:rPr lang="cs-CZ" smtClean="0"/>
              <a:pPr/>
              <a:t>‹#›</a:t>
            </a:fld>
            <a:endParaRPr lang="cs-CZ"/>
          </a:p>
        </p:txBody>
      </p:sp>
    </p:spTree>
  </p:cSld>
  <p:clrMapOvr>
    <a:masterClrMapping/>
  </p:clrMapOvr>
  <p:transition spd="slow">
    <p:fade/>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cs-CZ" smtClean="0"/>
              <a:t>Klepnutím lze upravit styl předlohy nadpisů.</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8814E9D6-036A-44F8-9876-D92DE796B242}" type="datetime1">
              <a:rPr lang="cs-CZ" smtClean="0"/>
              <a:pPr/>
              <a:t>4.6.2013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8E5C9FB4-A7C5-45DF-8E0C-0F7C11240F17}" type="slidenum">
              <a:rPr lang="cs-CZ" smtClean="0"/>
              <a:pPr/>
              <a:t>‹#›</a:t>
            </a:fld>
            <a:endParaRPr lang="cs-CZ"/>
          </a:p>
        </p:txBody>
      </p:sp>
    </p:spTree>
  </p:cSld>
  <p:clrMapOvr>
    <a:masterClrMapping/>
  </p:clrMapOvr>
  <p:transition spd="slow">
    <p:fade/>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cs-CZ" smtClean="0"/>
              <a:t>Kliknutím lze upravit styl.</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DBFBAFA3-4EE0-4BC6-A60B-E89B6EF6C2AD}" type="datetime1">
              <a:rPr lang="cs-CZ" smtClean="0"/>
              <a:pPr/>
              <a:t>4.6.2013</a:t>
            </a:fld>
            <a:endParaRPr lang="cs-CZ"/>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cs-CZ"/>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E5C9FB4-A7C5-45DF-8E0C-0F7C11240F17}" type="slidenum">
              <a:rPr lang="cs-CZ" smtClean="0"/>
              <a:pPr/>
              <a:t>‹#›</a:t>
            </a:fld>
            <a:endParaRPr lang="cs-CZ"/>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ransition spd="slow">
    <p:fade/>
  </p:transition>
  <p:timing>
    <p:tnLst>
      <p:par>
        <p:cTn id="1" dur="indefinite" restart="never" nodeType="tmRoot"/>
      </p:par>
    </p:tnLst>
  </p:timing>
  <p:hf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www.seznam.cz/" TargetMode="External"/><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email.seznam.cz/"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hyperlink" Target="http://mail.google.com/"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hyperlink" Target="mailto:ucitelx25@centrum.cz" TargetMode="External"/><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osasou-logo"/>
          <p:cNvPicPr>
            <a:picLocks noChangeAspect="1" noChangeArrowheads="1"/>
          </p:cNvPicPr>
          <p:nvPr/>
        </p:nvPicPr>
        <p:blipFill>
          <a:blip r:embed="rId3" cstate="print"/>
          <a:srcRect/>
          <a:stretch>
            <a:fillRect/>
          </a:stretch>
        </p:blipFill>
        <p:spPr bwMode="auto">
          <a:xfrm>
            <a:off x="1259632" y="2204864"/>
            <a:ext cx="579437" cy="565150"/>
          </a:xfrm>
          <a:prstGeom prst="rect">
            <a:avLst/>
          </a:prstGeom>
          <a:noFill/>
          <a:ln w="9525">
            <a:noFill/>
            <a:miter lim="800000"/>
            <a:headEnd/>
            <a:tailEnd/>
          </a:ln>
        </p:spPr>
      </p:pic>
      <p:graphicFrame>
        <p:nvGraphicFramePr>
          <p:cNvPr id="7" name="Tabulka 6"/>
          <p:cNvGraphicFramePr>
            <a:graphicFrameLocks noGrp="1"/>
          </p:cNvGraphicFramePr>
          <p:nvPr>
            <p:extLst>
              <p:ext uri="{D42A27DB-BD31-4B8C-83A1-F6EECF244321}">
                <p14:modId xmlns:p14="http://schemas.microsoft.com/office/powerpoint/2010/main" val="1908186084"/>
              </p:ext>
            </p:extLst>
          </p:nvPr>
        </p:nvGraphicFramePr>
        <p:xfrm>
          <a:off x="1115616" y="2132856"/>
          <a:ext cx="6929486" cy="3720476"/>
        </p:xfrm>
        <a:graphic>
          <a:graphicData uri="http://schemas.openxmlformats.org/drawingml/2006/table">
            <a:tbl>
              <a:tblPr firstCol="1">
                <a:effectLst>
                  <a:innerShdw blurRad="63500" dist="50800" dir="16200000">
                    <a:prstClr val="black">
                      <a:alpha val="50000"/>
                    </a:prstClr>
                  </a:innerShdw>
                </a:effectLst>
                <a:tableStyleId>{8799B23B-EC83-4686-B30A-512413B5E67A}</a:tableStyleId>
              </a:tblPr>
              <a:tblGrid>
                <a:gridCol w="2786082"/>
                <a:gridCol w="4143404"/>
              </a:tblGrid>
              <a:tr h="720080">
                <a:tc gridSpan="2">
                  <a:txBody>
                    <a:bodyPr/>
                    <a:lstStyle/>
                    <a:p>
                      <a:pPr marL="717550" marR="0" lvl="0" indent="0" algn="ctr" defTabSz="914400" rtl="0" eaLnBrk="1" fontAlgn="auto" latinLnBrk="0" hangingPunct="1">
                        <a:lnSpc>
                          <a:spcPct val="100000"/>
                        </a:lnSpc>
                        <a:spcBef>
                          <a:spcPts val="0"/>
                        </a:spcBef>
                        <a:spcAft>
                          <a:spcPts val="0"/>
                        </a:spcAft>
                        <a:buClrTx/>
                        <a:buSzTx/>
                        <a:buFontTx/>
                        <a:buNone/>
                        <a:tabLst/>
                        <a:defRPr/>
                      </a:pPr>
                      <a:r>
                        <a:rPr lang="cs-CZ" sz="1700" dirty="0" smtClean="0">
                          <a:latin typeface="Arial" pitchFamily="34" charset="0"/>
                          <a:cs typeface="Arial" pitchFamily="34" charset="0"/>
                        </a:rPr>
                        <a:t>Střední odborná škola a Střední odborné učiliště, </a:t>
                      </a:r>
                      <a:br>
                        <a:rPr lang="cs-CZ" sz="1700" dirty="0" smtClean="0">
                          <a:latin typeface="Arial" pitchFamily="34" charset="0"/>
                          <a:cs typeface="Arial" pitchFamily="34" charset="0"/>
                        </a:rPr>
                      </a:br>
                      <a:r>
                        <a:rPr lang="cs-CZ" sz="1700" dirty="0" smtClean="0">
                          <a:latin typeface="Arial" pitchFamily="34" charset="0"/>
                          <a:cs typeface="Arial" pitchFamily="34" charset="0"/>
                        </a:rPr>
                        <a:t>Hradec Králové, </a:t>
                      </a:r>
                      <a:r>
                        <a:rPr lang="cs-CZ" sz="1700" dirty="0" err="1" smtClean="0">
                          <a:latin typeface="Arial" pitchFamily="34" charset="0"/>
                          <a:cs typeface="Arial" pitchFamily="34" charset="0"/>
                        </a:rPr>
                        <a:t>Vocelova</a:t>
                      </a:r>
                      <a:r>
                        <a:rPr lang="cs-CZ" sz="1700" dirty="0" smtClean="0">
                          <a:latin typeface="Arial" pitchFamily="34" charset="0"/>
                          <a:cs typeface="Arial" pitchFamily="34" charset="0"/>
                        </a:rPr>
                        <a:t> 1338, příspěvková organizace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noFill/>
                  </a:tcPr>
                </a:tc>
                <a:tc hMerge="1">
                  <a:txBody>
                    <a:bodyPr/>
                    <a:lstStyle/>
                    <a:p>
                      <a:pPr algn="ct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Registrační číslo projektu:</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pPr marL="0" indent="0" algn="l"/>
                      <a:r>
                        <a:rPr lang="cs-CZ" sz="1600" kern="1200" dirty="0" smtClean="0">
                          <a:latin typeface="Arial" pitchFamily="34" charset="0"/>
                          <a:cs typeface="Times New Roman" pitchFamily="18" charset="0"/>
                        </a:rPr>
                        <a:t>CZ.1.07/1.5.00/34.0245</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Číslo DUM:</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sz="1600" kern="1200" smtClean="0">
                          <a:latin typeface="Arial" pitchFamily="34" charset="0"/>
                          <a:cs typeface="Times New Roman" pitchFamily="18" charset="0"/>
                        </a:rPr>
                        <a:t>VY_32_INOVACE_10_B_18</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Tematická oblast:</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600" dirty="0" smtClean="0">
                          <a:latin typeface="Arial" pitchFamily="34" charset="0"/>
                          <a:cs typeface="Times New Roman" pitchFamily="18" charset="0"/>
                        </a:rPr>
                        <a:t>MS Word</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Téma:</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sz="1600" baseline="0" dirty="0" smtClean="0">
                          <a:latin typeface="Arial" pitchFamily="34" charset="0"/>
                          <a:cs typeface="Times New Roman" pitchFamily="18" charset="0"/>
                        </a:rPr>
                        <a:t>e-mailová schránka</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Autor:</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sz="1600" dirty="0" smtClean="0">
                          <a:latin typeface="Arial" pitchFamily="34" charset="0"/>
                          <a:cs typeface="Times New Roman" pitchFamily="18" charset="0"/>
                        </a:rPr>
                        <a:t>Ing.</a:t>
                      </a:r>
                      <a:r>
                        <a:rPr lang="cs-CZ" sz="1600" baseline="0" dirty="0" smtClean="0">
                          <a:latin typeface="Arial" pitchFamily="34" charset="0"/>
                          <a:cs typeface="Times New Roman" pitchFamily="18" charset="0"/>
                        </a:rPr>
                        <a:t> Pavel Novotný</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Datum vytvoření:</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sz="1600" dirty="0" smtClean="0">
                          <a:latin typeface="Arial" pitchFamily="34" charset="0"/>
                          <a:cs typeface="Times New Roman" pitchFamily="18" charset="0"/>
                        </a:rPr>
                        <a:t>září 2012</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bl>
          </a:graphicData>
        </a:graphic>
      </p:graphicFrame>
      <p:pic>
        <p:nvPicPr>
          <p:cNvPr id="5" name="obrázek 1" descr="OPVK_hor_zakladni_logolink_RGB_cz.jpg"/>
          <p:cNvPicPr>
            <a:picLocks noChangeAspect="1" noChangeArrowheads="1"/>
          </p:cNvPicPr>
          <p:nvPr/>
        </p:nvPicPr>
        <p:blipFill>
          <a:blip r:embed="rId4" cstate="print">
            <a:lum bright="10000" contrast="16000"/>
          </a:blip>
          <a:srcRect/>
          <a:stretch>
            <a:fillRect/>
          </a:stretch>
        </p:blipFill>
        <p:spPr bwMode="auto">
          <a:xfrm>
            <a:off x="1123950" y="162000"/>
            <a:ext cx="6896100" cy="1503363"/>
          </a:xfrm>
          <a:prstGeom prst="rect">
            <a:avLst/>
          </a:prstGeom>
          <a:noFill/>
          <a:ln w="9525">
            <a:noFill/>
            <a:miter lim="800000"/>
            <a:headEnd/>
            <a:tailEnd/>
          </a:ln>
          <a:effectLst>
            <a:outerShdw sx="1000" sy="1000" algn="ctr" rotWithShape="0">
              <a:srgbClr val="000000"/>
            </a:outerShdw>
          </a:effectLst>
        </p:spPr>
      </p:pic>
    </p:spTree>
  </p:cSld>
  <p:clrMapOvr>
    <a:masterClrMapping/>
  </p:clrMapOvr>
  <p:transition spd="slow">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Zástupný symbol pro obsah 6"/>
          <p:cNvSpPr txBox="1">
            <a:spLocks/>
          </p:cNvSpPr>
          <p:nvPr/>
        </p:nvSpPr>
        <p:spPr>
          <a:xfrm>
            <a:off x="457200" y="1916832"/>
            <a:ext cx="8229600" cy="4536503"/>
          </a:xfrm>
          <a:prstGeom prst="rect">
            <a:avLst/>
          </a:prstGeom>
        </p:spPr>
        <p:txBody>
          <a:bodyPr vert="horz" lIns="91440" tIns="45720" rIns="91440" bIns="45720" rtlCol="0">
            <a:normAutofit fontScale="92500" lnSpcReduction="10000"/>
          </a:bodyPr>
          <a:lstStyle/>
          <a:p>
            <a:pPr marL="432000" marR="0" lvl="0" indent="-432000" algn="just" defTabSz="914400" rtl="0" eaLnBrk="1" fontAlgn="auto" latinLnBrk="0" hangingPunct="1">
              <a:lnSpc>
                <a:spcPct val="120000"/>
              </a:lnSpc>
              <a:spcBef>
                <a:spcPts val="600"/>
              </a:spcBef>
              <a:spcAft>
                <a:spcPts val="1200"/>
              </a:spcAft>
              <a:buClrTx/>
              <a:buSzTx/>
              <a:tabLst/>
              <a:defRPr/>
            </a:pPr>
            <a:r>
              <a:rPr kumimoji="0" lang="cs-CZ" sz="3000" b="1" i="0" u="none" strike="noStrike" kern="1200" cap="none" spc="0" normalizeH="0" baseline="0" noProof="0" dirty="0" smtClean="0">
                <a:ln>
                  <a:noFill/>
                </a:ln>
                <a:effectLst/>
                <a:uLnTx/>
                <a:uFillTx/>
                <a:latin typeface="Arial" pitchFamily="34" charset="0"/>
                <a:ea typeface="+mn-ea"/>
                <a:cs typeface="Arial" pitchFamily="34" charset="0"/>
              </a:rPr>
              <a:t>Anotace</a:t>
            </a:r>
          </a:p>
          <a:p>
            <a:pPr lvl="0" algn="just">
              <a:lnSpc>
                <a:spcPct val="120000"/>
              </a:lnSpc>
              <a:spcBef>
                <a:spcPts val="600"/>
              </a:spcBef>
              <a:spcAft>
                <a:spcPts val="1200"/>
              </a:spcAft>
              <a:defRPr/>
            </a:pPr>
            <a:r>
              <a:rPr lang="cs-CZ" sz="1600" dirty="0" smtClean="0">
                <a:latin typeface="Arial" pitchFamily="34" charset="0"/>
                <a:cs typeface="Arial" pitchFamily="34" charset="0"/>
              </a:rPr>
              <a:t>Materiál je určen pro 1. ročník studijního oboru 37-41-M/01 </a:t>
            </a:r>
            <a:r>
              <a:rPr lang="cs-CZ" sz="1600" cap="all" dirty="0" smtClean="0">
                <a:latin typeface="Arial" pitchFamily="34" charset="0"/>
                <a:cs typeface="Arial" pitchFamily="34" charset="0"/>
              </a:rPr>
              <a:t>Provoz </a:t>
            </a:r>
            <a:r>
              <a:rPr lang="cs-CZ" sz="1600" cap="all" dirty="0">
                <a:latin typeface="Arial" pitchFamily="34" charset="0"/>
                <a:cs typeface="Arial" pitchFamily="34" charset="0"/>
              </a:rPr>
              <a:t>a ekonomika dopravy</a:t>
            </a:r>
            <a:r>
              <a:rPr lang="cs-CZ" sz="1600" dirty="0" smtClean="0">
                <a:latin typeface="Arial" pitchFamily="34" charset="0"/>
                <a:cs typeface="Arial" pitchFamily="34" charset="0"/>
              </a:rPr>
              <a:t>, předmětu Informační a komunikační technologie, inovuje výuku použitím multimediálních pomůcek – prezentace s názornými obrázky doplněnými textem a podporující výklad učitele.</a:t>
            </a:r>
          </a:p>
          <a:p>
            <a:pPr marL="432000" marR="0" lvl="0" indent="-432000" algn="just" defTabSz="914400" rtl="0" eaLnBrk="1" fontAlgn="auto" latinLnBrk="0" hangingPunct="1">
              <a:lnSpc>
                <a:spcPct val="120000"/>
              </a:lnSpc>
              <a:spcBef>
                <a:spcPts val="600"/>
              </a:spcBef>
              <a:spcAft>
                <a:spcPts val="1200"/>
              </a:spcAft>
              <a:buClrTx/>
              <a:buSzTx/>
              <a:tabLst/>
              <a:defRPr/>
            </a:pPr>
            <a:r>
              <a:rPr kumimoji="0" lang="cs-CZ" sz="3000" b="1" i="0" u="none" strike="noStrike" kern="1200" cap="none" spc="0" normalizeH="0" baseline="0" noProof="0" dirty="0" smtClean="0">
                <a:ln>
                  <a:noFill/>
                </a:ln>
                <a:effectLst/>
                <a:uLnTx/>
                <a:uFillTx/>
                <a:latin typeface="Arial" pitchFamily="34" charset="0"/>
                <a:ea typeface="+mn-ea"/>
                <a:cs typeface="Arial" pitchFamily="34" charset="0"/>
              </a:rPr>
              <a:t>Metodický pokyn</a:t>
            </a:r>
          </a:p>
          <a:p>
            <a:pPr lvl="0" algn="just">
              <a:lnSpc>
                <a:spcPct val="120000"/>
              </a:lnSpc>
              <a:spcBef>
                <a:spcPts val="600"/>
              </a:spcBef>
              <a:spcAft>
                <a:spcPts val="1200"/>
              </a:spcAft>
              <a:defRPr/>
            </a:pPr>
            <a:r>
              <a:rPr lang="cs-CZ" sz="1600" dirty="0" smtClean="0">
                <a:solidFill>
                  <a:prstClr val="black"/>
                </a:solidFill>
                <a:latin typeface="Arial" pitchFamily="34" charset="0"/>
                <a:cs typeface="Arial" pitchFamily="34" charset="0"/>
              </a:rPr>
              <a:t>Materiál používá učitel při výkladu – pro větší názornost a atraktivnost výuky a zároveň jej mohou využívat žáci pro domácí přípravu na výuku.</a:t>
            </a:r>
          </a:p>
          <a:p>
            <a:pPr lvl="0" algn="just">
              <a:lnSpc>
                <a:spcPct val="120000"/>
              </a:lnSpc>
              <a:spcBef>
                <a:spcPts val="600"/>
              </a:spcBef>
              <a:spcAft>
                <a:spcPts val="1200"/>
              </a:spcAft>
              <a:defRPr/>
            </a:pPr>
            <a:endParaRPr lang="cs-CZ" sz="1600" dirty="0" smtClean="0">
              <a:solidFill>
                <a:prstClr val="black"/>
              </a:solidFill>
              <a:latin typeface="Arial" pitchFamily="34" charset="0"/>
              <a:cs typeface="Arial" pitchFamily="34" charset="0"/>
            </a:endParaRPr>
          </a:p>
          <a:p>
            <a:pPr lvl="0" algn="just">
              <a:lnSpc>
                <a:spcPct val="120000"/>
              </a:lnSpc>
              <a:spcBef>
                <a:spcPts val="600"/>
              </a:spcBef>
              <a:spcAft>
                <a:spcPts val="1200"/>
              </a:spcAft>
              <a:defRPr/>
            </a:pPr>
            <a:r>
              <a:rPr lang="cs-CZ" sz="1600" dirty="0" smtClean="0">
                <a:solidFill>
                  <a:prstClr val="black"/>
                </a:solidFill>
                <a:latin typeface="Arial" pitchFamily="34" charset="0"/>
                <a:cs typeface="Arial" pitchFamily="34" charset="0"/>
              </a:rPr>
              <a:t>Pokud není uvedeno jinak, použitý materiál je z vlastních zdrojů autora.</a:t>
            </a:r>
          </a:p>
          <a:p>
            <a:pPr lvl="0" algn="just">
              <a:lnSpc>
                <a:spcPct val="120000"/>
              </a:lnSpc>
              <a:spcBef>
                <a:spcPts val="600"/>
              </a:spcBef>
              <a:spcAft>
                <a:spcPts val="1200"/>
              </a:spcAft>
              <a:defRPr/>
            </a:pPr>
            <a:endParaRPr lang="cs-CZ" sz="1600" dirty="0" smtClean="0">
              <a:solidFill>
                <a:prstClr val="black"/>
              </a:solidFill>
              <a:latin typeface="Arial" pitchFamily="34" charset="0"/>
              <a:cs typeface="Arial" pitchFamily="34" charset="0"/>
            </a:endParaRPr>
          </a:p>
          <a:p>
            <a:pPr marL="432000" marR="0" lvl="0" indent="-432000" algn="just" defTabSz="914400" rtl="0" eaLnBrk="1" fontAlgn="auto" latinLnBrk="0" hangingPunct="1">
              <a:lnSpc>
                <a:spcPct val="120000"/>
              </a:lnSpc>
              <a:spcBef>
                <a:spcPts val="600"/>
              </a:spcBef>
              <a:spcAft>
                <a:spcPts val="1200"/>
              </a:spcAft>
              <a:buClrTx/>
              <a:buSzTx/>
              <a:tabLst/>
              <a:defRPr/>
            </a:pPr>
            <a:endParaRPr kumimoji="0" lang="cs-CZ" sz="3000" b="1" i="0" u="none" strike="noStrike" kern="1200" cap="none" spc="0" normalizeH="0" baseline="0" noProof="0" dirty="0" smtClean="0">
              <a:ln>
                <a:noFill/>
              </a:ln>
              <a:effectLst/>
              <a:uLnTx/>
              <a:uFillTx/>
              <a:latin typeface="Arial" pitchFamily="34" charset="0"/>
              <a:ea typeface="+mn-ea"/>
              <a:cs typeface="Arial" pitchFamily="34" charset="0"/>
            </a:endParaRPr>
          </a:p>
          <a:p>
            <a:pPr marL="432000" marR="0" lvl="0" indent="-432000" algn="just" defTabSz="914400" rtl="0" eaLnBrk="1" fontAlgn="auto" latinLnBrk="0" hangingPunct="1">
              <a:lnSpc>
                <a:spcPct val="120000"/>
              </a:lnSpc>
              <a:spcBef>
                <a:spcPts val="600"/>
              </a:spcBef>
              <a:spcAft>
                <a:spcPts val="1200"/>
              </a:spcAft>
              <a:buClrTx/>
              <a:buSzTx/>
              <a:tabLst/>
              <a:defRPr/>
            </a:pPr>
            <a:endParaRPr kumimoji="0" lang="cs-CZ" sz="3000" b="1" i="0" u="none" strike="noStrike" kern="1200" cap="none" spc="0" normalizeH="0" baseline="0" noProof="0" dirty="0" smtClean="0">
              <a:ln>
                <a:noFill/>
              </a:ln>
              <a:effectLst/>
              <a:uLnTx/>
              <a:uFillTx/>
              <a:latin typeface="Arial" pitchFamily="34" charset="0"/>
              <a:ea typeface="+mn-ea"/>
              <a:cs typeface="Arial" pitchFamily="34" charset="0"/>
            </a:endParaRPr>
          </a:p>
          <a:p>
            <a:pPr marL="0" marR="0" lvl="0" indent="0" defTabSz="914400" rtl="0" eaLnBrk="1" fontAlgn="auto" latinLnBrk="0" hangingPunct="1">
              <a:lnSpc>
                <a:spcPct val="120000"/>
              </a:lnSpc>
              <a:spcBef>
                <a:spcPts val="600"/>
              </a:spcBef>
              <a:spcAft>
                <a:spcPts val="1200"/>
              </a:spcAft>
              <a:buClrTx/>
              <a:buSzTx/>
              <a:buFont typeface="Arial" pitchFamily="34" charset="0"/>
              <a:buNone/>
              <a:tabLst/>
              <a:defRPr/>
            </a:pPr>
            <a:endParaRPr kumimoji="0" lang="cs-CZ" sz="3000" b="0" i="0" u="none" strike="noStrike" kern="1200" cap="none" spc="0" normalizeH="0" baseline="0" noProof="0" dirty="0" smtClean="0">
              <a:ln>
                <a:noFill/>
              </a:ln>
              <a:effectLst/>
              <a:uLnTx/>
              <a:uFillTx/>
              <a:latin typeface="Arial" pitchFamily="34" charset="0"/>
              <a:ea typeface="+mn-ea"/>
              <a:cs typeface="Arial" pitchFamily="34" charset="0"/>
            </a:endParaRPr>
          </a:p>
          <a:p>
            <a:pPr marL="0" marR="0" lvl="0" indent="0" algn="ctr" defTabSz="914400" rtl="0" eaLnBrk="1" fontAlgn="auto" latinLnBrk="0" hangingPunct="1">
              <a:lnSpc>
                <a:spcPct val="120000"/>
              </a:lnSpc>
              <a:spcBef>
                <a:spcPts val="600"/>
              </a:spcBef>
              <a:spcAft>
                <a:spcPts val="1200"/>
              </a:spcAft>
              <a:buClrTx/>
              <a:buSzTx/>
              <a:buFont typeface="Arial" pitchFamily="34" charset="0"/>
              <a:buNone/>
              <a:tabLst/>
              <a:defRPr/>
            </a:pPr>
            <a:endParaRPr kumimoji="0" lang="cs-CZ" sz="3000" b="0" i="0" u="none" strike="noStrike" kern="1200" cap="none" spc="0" normalizeH="0" baseline="0" noProof="0" dirty="0">
              <a:ln>
                <a:noFill/>
              </a:ln>
              <a:effectLst/>
              <a:uLnTx/>
              <a:uFillTx/>
              <a:latin typeface="Arial" pitchFamily="34" charset="0"/>
              <a:ea typeface="+mn-ea"/>
              <a:cs typeface="Arial" pitchFamily="34" charset="0"/>
            </a:endParaRPr>
          </a:p>
        </p:txBody>
      </p:sp>
      <p:pic>
        <p:nvPicPr>
          <p:cNvPr id="4" name="obrázek 1" descr="OPVK_hor_zakladni_logolink_RGB_cz.jpg"/>
          <p:cNvPicPr>
            <a:picLocks noChangeAspect="1" noChangeArrowheads="1"/>
          </p:cNvPicPr>
          <p:nvPr/>
        </p:nvPicPr>
        <p:blipFill>
          <a:blip r:embed="rId3" cstate="print">
            <a:lum bright="10000" contrast="16000"/>
          </a:blip>
          <a:srcRect/>
          <a:stretch>
            <a:fillRect/>
          </a:stretch>
        </p:blipFill>
        <p:spPr bwMode="auto">
          <a:xfrm>
            <a:off x="1123950" y="162000"/>
            <a:ext cx="6896100" cy="1503363"/>
          </a:xfrm>
          <a:prstGeom prst="rect">
            <a:avLst/>
          </a:prstGeom>
          <a:noFill/>
          <a:ln w="9525">
            <a:noFill/>
            <a:miter lim="800000"/>
            <a:headEnd/>
            <a:tailEnd/>
          </a:ln>
          <a:effectLst>
            <a:outerShdw sx="1000" sy="1000" algn="ctr" rotWithShape="0">
              <a:srgbClr val="000000"/>
            </a:outerShdw>
          </a:effectLst>
        </p:spPr>
      </p:pic>
    </p:spTree>
  </p:cSld>
  <p:clrMapOvr>
    <a:masterClrMapping/>
  </p:clrMapOvr>
  <p:transition spd="slow">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bdélník 6"/>
          <p:cNvSpPr/>
          <p:nvPr/>
        </p:nvSpPr>
        <p:spPr>
          <a:xfrm>
            <a:off x="1187624" y="683404"/>
            <a:ext cx="3153427" cy="369332"/>
          </a:xfrm>
          <a:prstGeom prst="rect">
            <a:avLst/>
          </a:prstGeom>
        </p:spPr>
        <p:txBody>
          <a:bodyPr wrap="none">
            <a:spAutoFit/>
          </a:bodyPr>
          <a:lstStyle/>
          <a:p>
            <a:pPr lvl="0" fontAlgn="base">
              <a:spcBef>
                <a:spcPct val="0"/>
              </a:spcBef>
              <a:spcAft>
                <a:spcPct val="0"/>
              </a:spcAft>
            </a:pPr>
            <a:r>
              <a:rPr lang="cs-CZ" b="1" dirty="0" smtClean="0">
                <a:latin typeface="Times New Roman" pitchFamily="18" charset="0"/>
                <a:ea typeface="Times New Roman" pitchFamily="18" charset="0"/>
                <a:cs typeface="Times New Roman" pitchFamily="18" charset="0"/>
              </a:rPr>
              <a:t>E-mailová schránka - založení</a:t>
            </a:r>
          </a:p>
        </p:txBody>
      </p:sp>
      <p:sp>
        <p:nvSpPr>
          <p:cNvPr id="8196"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sp>
        <p:nvSpPr>
          <p:cNvPr id="8193" name="Rectangle 1"/>
          <p:cNvSpPr>
            <a:spLocks noChangeArrowheads="1"/>
          </p:cNvSpPr>
          <p:nvPr/>
        </p:nvSpPr>
        <p:spPr bwMode="auto">
          <a:xfrm>
            <a:off x="611560" y="1130261"/>
            <a:ext cx="7776864" cy="203132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algn="just" defTabSz="540000" fontAlgn="base">
              <a:spcBef>
                <a:spcPct val="0"/>
              </a:spcBef>
              <a:spcAft>
                <a:spcPct val="0"/>
              </a:spcAft>
            </a:pPr>
            <a:r>
              <a:rPr kumimoji="0" lang="cs-CZ"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Chceme-li si založit e-</a:t>
            </a:r>
            <a:r>
              <a:rPr kumimoji="0" lang="cs-CZ" b="0" i="0" u="none" strike="noStrike" cap="none" normalizeH="0" baseline="0" dirty="0" err="1" smtClean="0">
                <a:ln>
                  <a:noFill/>
                </a:ln>
                <a:solidFill>
                  <a:schemeClr val="tx1"/>
                </a:solidFill>
                <a:effectLst/>
                <a:latin typeface="Times New Roman" pitchFamily="18" charset="0"/>
                <a:ea typeface="Calibri" pitchFamily="34" charset="0"/>
                <a:cs typeface="Times New Roman" pitchFamily="18" charset="0"/>
              </a:rPr>
              <a:t>meilovou</a:t>
            </a:r>
            <a:r>
              <a:rPr kumimoji="0" lang="cs-CZ"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schránku bez jakýchkoliv poplatků, musíme nejprve zvolit vhodného</a:t>
            </a:r>
            <a:r>
              <a:rPr kumimoji="0" lang="cs-CZ" b="0" i="0" u="none" strike="noStrike" cap="none" normalizeH="0" dirty="0" smtClean="0">
                <a:ln>
                  <a:noFill/>
                </a:ln>
                <a:solidFill>
                  <a:schemeClr val="tx1"/>
                </a:solidFill>
                <a:effectLst/>
                <a:latin typeface="Times New Roman" pitchFamily="18" charset="0"/>
                <a:ea typeface="Calibri" pitchFamily="34" charset="0"/>
                <a:cs typeface="Times New Roman" pitchFamily="18" charset="0"/>
              </a:rPr>
              <a:t> poskytovatele jako je například seznam.cz, nebo google.cz. </a:t>
            </a:r>
            <a:r>
              <a:rPr lang="cs-CZ" dirty="0"/>
              <a:t>S těmito poskytovateli nebudete mít větší problémy s nefunkční službou či nevyžádanou poštou. </a:t>
            </a:r>
            <a:endParaRPr lang="cs-CZ" dirty="0" smtClean="0">
              <a:latin typeface="Times New Roman" pitchFamily="18" charset="0"/>
              <a:ea typeface="Calibri" pitchFamily="34" charset="0"/>
              <a:cs typeface="Times New Roman" pitchFamily="18" charset="0"/>
            </a:endParaRPr>
          </a:p>
          <a:p>
            <a:pPr lvl="0" algn="just" defTabSz="540000" fontAlgn="base">
              <a:spcBef>
                <a:spcPct val="0"/>
              </a:spcBef>
              <a:spcAft>
                <a:spcPct val="0"/>
              </a:spcAft>
            </a:pPr>
            <a:r>
              <a:rPr kumimoji="0" lang="cs-CZ" b="0" i="0" u="none" strike="noStrike" cap="none" normalizeH="0" baseline="0" dirty="0">
                <a:ln>
                  <a:noFill/>
                </a:ln>
                <a:solidFill>
                  <a:schemeClr val="tx1"/>
                </a:solidFill>
                <a:effectLst/>
                <a:latin typeface="Times New Roman" pitchFamily="18" charset="0"/>
                <a:cs typeface="Times New Roman" pitchFamily="18" charset="0"/>
              </a:rPr>
              <a:t>	</a:t>
            </a:r>
            <a:r>
              <a:rPr lang="cs-CZ" dirty="0">
                <a:latin typeface="Times New Roman" pitchFamily="18" charset="0"/>
                <a:cs typeface="Times New Roman" pitchFamily="18" charset="0"/>
              </a:rPr>
              <a:t>K</a:t>
            </a:r>
            <a:r>
              <a:rPr kumimoji="0" lang="cs-CZ" b="0" i="0" u="none" strike="noStrike" cap="none" normalizeH="0" baseline="0" dirty="0" smtClean="0">
                <a:ln>
                  <a:noFill/>
                </a:ln>
                <a:solidFill>
                  <a:schemeClr val="tx1"/>
                </a:solidFill>
                <a:effectLst/>
                <a:latin typeface="Times New Roman" pitchFamily="18" charset="0"/>
                <a:cs typeface="Times New Roman" pitchFamily="18" charset="0"/>
              </a:rPr>
              <a:t> vaši poště budete mít přístup kdekoliv pomocí</a:t>
            </a:r>
            <a:r>
              <a:rPr kumimoji="0" lang="cs-CZ" b="0" i="0" u="none" strike="noStrike" cap="none" normalizeH="0" dirty="0" smtClean="0">
                <a:ln>
                  <a:noFill/>
                </a:ln>
                <a:solidFill>
                  <a:schemeClr val="tx1"/>
                </a:solidFill>
                <a:effectLst/>
                <a:latin typeface="Times New Roman" pitchFamily="18" charset="0"/>
                <a:cs typeface="Times New Roman" pitchFamily="18" charset="0"/>
              </a:rPr>
              <a:t> internetového prohlížeče.</a:t>
            </a:r>
          </a:p>
          <a:p>
            <a:pPr lvl="0" algn="just" defTabSz="540000" fontAlgn="base">
              <a:spcBef>
                <a:spcPct val="0"/>
              </a:spcBef>
              <a:spcAft>
                <a:spcPct val="0"/>
              </a:spcAft>
            </a:pPr>
            <a:r>
              <a:rPr lang="cs-CZ" baseline="0" dirty="0">
                <a:latin typeface="Times New Roman" pitchFamily="18" charset="0"/>
                <a:cs typeface="Times New Roman" pitchFamily="18" charset="0"/>
              </a:rPr>
              <a:t>	</a:t>
            </a:r>
            <a:r>
              <a:rPr lang="cs-CZ" baseline="0" dirty="0" smtClean="0">
                <a:latin typeface="Times New Roman" pitchFamily="18" charset="0"/>
                <a:cs typeface="Times New Roman" pitchFamily="18" charset="0"/>
              </a:rPr>
              <a:t>Postup založení e-mailové schránky si ukážeme na </a:t>
            </a:r>
            <a:r>
              <a:rPr lang="cs-CZ" baseline="0" dirty="0" smtClean="0">
                <a:latin typeface="Times New Roman" pitchFamily="18" charset="0"/>
                <a:cs typeface="Times New Roman" pitchFamily="18" charset="0"/>
                <a:hlinkClick r:id="rId3"/>
              </a:rPr>
              <a:t>www.seznam.cz</a:t>
            </a:r>
            <a:r>
              <a:rPr lang="cs-CZ" baseline="0" dirty="0" smtClean="0">
                <a:latin typeface="Times New Roman" pitchFamily="18" charset="0"/>
                <a:cs typeface="Times New Roman" pitchFamily="18" charset="0"/>
              </a:rPr>
              <a:t>.</a:t>
            </a:r>
          </a:p>
          <a:p>
            <a:pPr lvl="0" algn="just" defTabSz="540000" fontAlgn="base">
              <a:spcBef>
                <a:spcPct val="0"/>
              </a:spcBef>
              <a:spcAft>
                <a:spcPct val="0"/>
              </a:spcAft>
            </a:pPr>
            <a:r>
              <a:rPr kumimoji="0" lang="cs-CZ" b="1" i="0" u="none" strike="noStrike" cap="none" normalizeH="0" dirty="0">
                <a:ln>
                  <a:noFill/>
                </a:ln>
                <a:solidFill>
                  <a:schemeClr val="tx1"/>
                </a:solidFill>
                <a:effectLst/>
                <a:latin typeface="Times New Roman" pitchFamily="18" charset="0"/>
                <a:cs typeface="Times New Roman" pitchFamily="18" charset="0"/>
              </a:rPr>
              <a:t>	</a:t>
            </a:r>
            <a:r>
              <a:rPr lang="cs-CZ" dirty="0" smtClean="0">
                <a:latin typeface="Times New Roman" pitchFamily="18" charset="0"/>
                <a:cs typeface="Times New Roman" pitchFamily="18" charset="0"/>
              </a:rPr>
              <a:t>Klikneme na odkaz </a:t>
            </a:r>
            <a:r>
              <a:rPr lang="cs-CZ" b="1" dirty="0" smtClean="0">
                <a:latin typeface="Times New Roman" pitchFamily="18" charset="0"/>
                <a:cs typeface="Times New Roman" pitchFamily="18" charset="0"/>
              </a:rPr>
              <a:t>Založit nový email</a:t>
            </a:r>
            <a:r>
              <a:rPr lang="cs-CZ" dirty="0" smtClean="0">
                <a:latin typeface="Times New Roman" pitchFamily="18" charset="0"/>
                <a:cs typeface="Times New Roman" pitchFamily="18" charset="0"/>
              </a:rPr>
              <a:t> </a:t>
            </a:r>
            <a:endParaRPr kumimoji="0" lang="cs-CZ" b="1" i="0" u="none" strike="noStrike" cap="none" normalizeH="0" baseline="0" dirty="0" smtClean="0">
              <a:ln>
                <a:noFill/>
              </a:ln>
              <a:solidFill>
                <a:schemeClr val="tx1"/>
              </a:solidFill>
              <a:effectLst/>
              <a:latin typeface="Times New Roman" pitchFamily="18" charset="0"/>
              <a:cs typeface="Times New Roman" pitchFamily="18" charset="0"/>
            </a:endParaRPr>
          </a:p>
        </p:txBody>
      </p:sp>
      <p:sp>
        <p:nvSpPr>
          <p:cNvPr id="2" name="Rectangle 2"/>
          <p:cNvSpPr>
            <a:spLocks noChangeArrowheads="1"/>
          </p:cNvSpPr>
          <p:nvPr/>
        </p:nvSpPr>
        <p:spPr bwMode="auto">
          <a:xfrm>
            <a:off x="467544" y="2631395"/>
            <a:ext cx="8208912"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540000" rtl="0" eaLnBrk="1" fontAlgn="base" latinLnBrk="0" hangingPunct="1">
              <a:lnSpc>
                <a:spcPct val="100000"/>
              </a:lnSpc>
              <a:spcBef>
                <a:spcPct val="0"/>
              </a:spcBef>
              <a:spcAft>
                <a:spcPct val="0"/>
              </a:spcAft>
              <a:buClrTx/>
              <a:buSzTx/>
              <a:buFontTx/>
              <a:buNone/>
              <a:tabLst/>
            </a:pPr>
            <a:r>
              <a:rPr kumimoji="0" lang="cs-CZ" b="0" i="0"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endParaRPr kumimoji="0" lang="cs-CZ" sz="1600" b="0" i="0" strike="noStrike" cap="none" normalizeH="0" baseline="0" dirty="0" smtClean="0">
              <a:ln>
                <a:noFill/>
              </a:ln>
              <a:solidFill>
                <a:schemeClr val="tx1"/>
              </a:solidFill>
              <a:effectLst/>
              <a:latin typeface="Arial" pitchFamily="34" charset="0"/>
            </a:endParaRPr>
          </a:p>
        </p:txBody>
      </p:sp>
      <p:pic>
        <p:nvPicPr>
          <p:cNvPr id="1026"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52627" t="37355" r="12849" b="43711"/>
          <a:stretch/>
        </p:blipFill>
        <p:spPr bwMode="auto">
          <a:xfrm>
            <a:off x="1574048" y="4221088"/>
            <a:ext cx="5365639" cy="18390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5" name="Přímá spojnice se šipkou 4"/>
          <p:cNvCxnSpPr/>
          <p:nvPr/>
        </p:nvCxnSpPr>
        <p:spPr>
          <a:xfrm>
            <a:off x="3923928" y="3284984"/>
            <a:ext cx="2088232" cy="864096"/>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2998459"/>
      </p:ext>
    </p:extLst>
  </p:cSld>
  <p:clrMapOvr>
    <a:masterClrMapping/>
  </p:clrMapOvr>
  <p:transition spd="slow">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bdélník 6"/>
          <p:cNvSpPr/>
          <p:nvPr/>
        </p:nvSpPr>
        <p:spPr>
          <a:xfrm>
            <a:off x="1058533" y="620688"/>
            <a:ext cx="3153427" cy="369332"/>
          </a:xfrm>
          <a:prstGeom prst="rect">
            <a:avLst/>
          </a:prstGeom>
        </p:spPr>
        <p:txBody>
          <a:bodyPr wrap="none">
            <a:spAutoFit/>
          </a:bodyPr>
          <a:lstStyle/>
          <a:p>
            <a:pPr lvl="0" fontAlgn="base">
              <a:spcBef>
                <a:spcPct val="0"/>
              </a:spcBef>
              <a:spcAft>
                <a:spcPct val="0"/>
              </a:spcAft>
            </a:pPr>
            <a:r>
              <a:rPr lang="cs-CZ" b="1" dirty="0">
                <a:latin typeface="Times New Roman" pitchFamily="18" charset="0"/>
                <a:ea typeface="Times New Roman" pitchFamily="18" charset="0"/>
                <a:cs typeface="Times New Roman" pitchFamily="18" charset="0"/>
              </a:rPr>
              <a:t>E-mailová schránka - založení</a:t>
            </a:r>
          </a:p>
        </p:txBody>
      </p:sp>
      <p:sp>
        <p:nvSpPr>
          <p:cNvPr id="8196"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sp>
        <p:nvSpPr>
          <p:cNvPr id="8193" name="Rectangle 1"/>
          <p:cNvSpPr>
            <a:spLocks noChangeArrowheads="1"/>
          </p:cNvSpPr>
          <p:nvPr/>
        </p:nvSpPr>
        <p:spPr bwMode="auto">
          <a:xfrm>
            <a:off x="539552" y="1147966"/>
            <a:ext cx="3744416" cy="480131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algn="just" defTabSz="540000" fontAlgn="base">
              <a:spcBef>
                <a:spcPct val="0"/>
              </a:spcBef>
              <a:spcAft>
                <a:spcPct val="0"/>
              </a:spcAft>
            </a:pPr>
            <a:r>
              <a:rPr kumimoji="0" lang="cs-CZ"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r>
              <a:rPr lang="cs-CZ" dirty="0" smtClean="0">
                <a:latin typeface="Times New Roman" pitchFamily="18" charset="0"/>
                <a:cs typeface="Times New Roman" pitchFamily="18" charset="0"/>
              </a:rPr>
              <a:t>V tomto následujícím </a:t>
            </a:r>
            <a:r>
              <a:rPr lang="cs-CZ" dirty="0">
                <a:latin typeface="Times New Roman" pitchFamily="18" charset="0"/>
                <a:cs typeface="Times New Roman" pitchFamily="18" charset="0"/>
              </a:rPr>
              <a:t>formuláři je první položkou vaše budoucí emailová adresa. Můžete použít své jméno, případně přezdívku. Důležité je, aby zvolenou emailovou adresu nepoužíval již někdo jiný. Používejte pouze malá písmena. Pokud zadáte např. </a:t>
            </a:r>
            <a:r>
              <a:rPr lang="cs-CZ" dirty="0" err="1" smtClean="0">
                <a:latin typeface="Times New Roman" pitchFamily="18" charset="0"/>
                <a:cs typeface="Times New Roman" pitchFamily="18" charset="0"/>
              </a:rPr>
              <a:t>karel.dvorak</a:t>
            </a:r>
            <a:r>
              <a:rPr lang="cs-CZ" dirty="0" smtClean="0">
                <a:latin typeface="Times New Roman" pitchFamily="18" charset="0"/>
                <a:cs typeface="Times New Roman" pitchFamily="18" charset="0"/>
              </a:rPr>
              <a:t>, </a:t>
            </a:r>
            <a:r>
              <a:rPr lang="cs-CZ" dirty="0">
                <a:latin typeface="Times New Roman" pitchFamily="18" charset="0"/>
                <a:cs typeface="Times New Roman" pitchFamily="18" charset="0"/>
              </a:rPr>
              <a:t>ve formuláři se okamžitě objeví, že adresa už je používána. Abyste našli volnou adresu, zkoušejte různé </a:t>
            </a:r>
            <a:r>
              <a:rPr lang="cs-CZ" dirty="0" smtClean="0">
                <a:latin typeface="Times New Roman" pitchFamily="18" charset="0"/>
                <a:cs typeface="Times New Roman" pitchFamily="18" charset="0"/>
              </a:rPr>
              <a:t>kombinace.</a:t>
            </a:r>
          </a:p>
          <a:p>
            <a:pPr lvl="0" algn="just" defTabSz="540000" fontAlgn="base">
              <a:spcBef>
                <a:spcPct val="0"/>
              </a:spcBef>
              <a:spcAft>
                <a:spcPct val="0"/>
              </a:spcAft>
            </a:pPr>
            <a:r>
              <a:rPr kumimoji="0" lang="cs-CZ" b="0" i="0" u="none" strike="noStrike" cap="none" normalizeH="0" dirty="0">
                <a:ln>
                  <a:noFill/>
                </a:ln>
                <a:solidFill>
                  <a:schemeClr val="tx1"/>
                </a:solidFill>
                <a:effectLst/>
                <a:latin typeface="Times New Roman" pitchFamily="18" charset="0"/>
                <a:cs typeface="Times New Roman" pitchFamily="18" charset="0"/>
              </a:rPr>
              <a:t>	</a:t>
            </a:r>
            <a:r>
              <a:rPr lang="cs-CZ" dirty="0">
                <a:latin typeface="Times New Roman" pitchFamily="18" charset="0"/>
                <a:cs typeface="Times New Roman" pitchFamily="18" charset="0"/>
              </a:rPr>
              <a:t>Následuje zadání hesla. Pro bezpečnost vaší </a:t>
            </a:r>
            <a:r>
              <a:rPr lang="cs-CZ" dirty="0" smtClean="0">
                <a:latin typeface="Times New Roman" pitchFamily="18" charset="0"/>
                <a:cs typeface="Times New Roman" pitchFamily="18" charset="0"/>
              </a:rPr>
              <a:t> </a:t>
            </a:r>
            <a:r>
              <a:rPr lang="cs-CZ" dirty="0">
                <a:latin typeface="Times New Roman" pitchFamily="18" charset="0"/>
                <a:cs typeface="Times New Roman" pitchFamily="18" charset="0"/>
              </a:rPr>
              <a:t>schránky se vyvarujte jednoduchým heslům typu </a:t>
            </a:r>
            <a:r>
              <a:rPr lang="cs-CZ" dirty="0" smtClean="0">
                <a:latin typeface="Times New Roman" pitchFamily="18" charset="0"/>
                <a:cs typeface="Times New Roman" pitchFamily="18" charset="0"/>
              </a:rPr>
              <a:t>„9876" </a:t>
            </a:r>
            <a:r>
              <a:rPr lang="cs-CZ" dirty="0">
                <a:latin typeface="Times New Roman" pitchFamily="18" charset="0"/>
                <a:cs typeface="Times New Roman" pitchFamily="18" charset="0"/>
              </a:rPr>
              <a:t>a podobně. Vždy je dobré vytvořit kombinaci písmen a číslic. Dostatečné heslo může být např. </a:t>
            </a:r>
            <a:r>
              <a:rPr lang="cs-CZ" dirty="0" smtClean="0">
                <a:latin typeface="Times New Roman" pitchFamily="18" charset="0"/>
                <a:cs typeface="Times New Roman" pitchFamily="18" charset="0"/>
              </a:rPr>
              <a:t>„pavouk153".</a:t>
            </a:r>
            <a:endParaRPr kumimoji="0" lang="cs-CZ" b="0" i="0" u="none" strike="noStrike" cap="none" normalizeH="0" dirty="0" smtClean="0">
              <a:ln>
                <a:noFill/>
              </a:ln>
              <a:solidFill>
                <a:schemeClr val="tx1"/>
              </a:solidFill>
              <a:effectLst/>
              <a:latin typeface="Times New Roman" pitchFamily="18" charset="0"/>
              <a:cs typeface="Times New Roman" pitchFamily="18" charset="0"/>
            </a:endParaRPr>
          </a:p>
        </p:txBody>
      </p:sp>
      <p:sp>
        <p:nvSpPr>
          <p:cNvPr id="2" name="Rectangle 2"/>
          <p:cNvSpPr>
            <a:spLocks noChangeArrowheads="1"/>
          </p:cNvSpPr>
          <p:nvPr/>
        </p:nvSpPr>
        <p:spPr bwMode="auto">
          <a:xfrm>
            <a:off x="467544" y="2631395"/>
            <a:ext cx="8208912"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540000" rtl="0" eaLnBrk="1" fontAlgn="base" latinLnBrk="0" hangingPunct="1">
              <a:lnSpc>
                <a:spcPct val="100000"/>
              </a:lnSpc>
              <a:spcBef>
                <a:spcPct val="0"/>
              </a:spcBef>
              <a:spcAft>
                <a:spcPct val="0"/>
              </a:spcAft>
              <a:buClrTx/>
              <a:buSzTx/>
              <a:buFontTx/>
              <a:buNone/>
              <a:tabLst/>
            </a:pPr>
            <a:r>
              <a:rPr kumimoji="0" lang="cs-CZ" b="0" i="0"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endParaRPr kumimoji="0" lang="cs-CZ" sz="1600" b="0" i="0" strike="noStrike" cap="none" normalizeH="0" baseline="0" dirty="0" smtClean="0">
              <a:ln>
                <a:noFill/>
              </a:ln>
              <a:solidFill>
                <a:schemeClr val="tx1"/>
              </a:solidFill>
              <a:effectLst/>
              <a:latin typeface="Arial" pitchFamily="34" charset="0"/>
            </a:endParaRPr>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5152" r="51161" b="4414"/>
          <a:stretch/>
        </p:blipFill>
        <p:spPr bwMode="auto">
          <a:xfrm>
            <a:off x="4355976" y="692696"/>
            <a:ext cx="4176464" cy="55446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84051380"/>
      </p:ext>
    </p:extLst>
  </p:cSld>
  <p:clrMapOvr>
    <a:masterClrMapping/>
  </p:clrMapOvr>
  <p:transition spd="slow">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bdélník 6"/>
          <p:cNvSpPr/>
          <p:nvPr/>
        </p:nvSpPr>
        <p:spPr>
          <a:xfrm>
            <a:off x="1058533" y="620688"/>
            <a:ext cx="3153427" cy="369332"/>
          </a:xfrm>
          <a:prstGeom prst="rect">
            <a:avLst/>
          </a:prstGeom>
        </p:spPr>
        <p:txBody>
          <a:bodyPr wrap="none">
            <a:spAutoFit/>
          </a:bodyPr>
          <a:lstStyle/>
          <a:p>
            <a:pPr lvl="0" fontAlgn="base">
              <a:spcBef>
                <a:spcPct val="0"/>
              </a:spcBef>
              <a:spcAft>
                <a:spcPct val="0"/>
              </a:spcAft>
            </a:pPr>
            <a:r>
              <a:rPr lang="cs-CZ" b="1" dirty="0">
                <a:latin typeface="Times New Roman" pitchFamily="18" charset="0"/>
                <a:ea typeface="Times New Roman" pitchFamily="18" charset="0"/>
                <a:cs typeface="Times New Roman" pitchFamily="18" charset="0"/>
              </a:rPr>
              <a:t>E-mailová schránka - založení</a:t>
            </a:r>
          </a:p>
        </p:txBody>
      </p:sp>
      <p:sp>
        <p:nvSpPr>
          <p:cNvPr id="8196"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sp>
        <p:nvSpPr>
          <p:cNvPr id="8193" name="Rectangle 1"/>
          <p:cNvSpPr>
            <a:spLocks noChangeArrowheads="1"/>
          </p:cNvSpPr>
          <p:nvPr/>
        </p:nvSpPr>
        <p:spPr bwMode="auto">
          <a:xfrm>
            <a:off x="539552" y="1009466"/>
            <a:ext cx="4392488" cy="507831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algn="just" defTabSz="540000" fontAlgn="base">
              <a:spcBef>
                <a:spcPct val="0"/>
              </a:spcBef>
              <a:spcAft>
                <a:spcPct val="0"/>
              </a:spcAft>
            </a:pPr>
            <a:r>
              <a:rPr kumimoji="0" lang="cs-CZ"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Kontaktní e-mail vyplňovat nemusíte.</a:t>
            </a:r>
          </a:p>
          <a:p>
            <a:pPr lvl="0" algn="just" defTabSz="540000" fontAlgn="base">
              <a:spcBef>
                <a:spcPct val="0"/>
              </a:spcBef>
              <a:spcAft>
                <a:spcPct val="0"/>
              </a:spcAft>
            </a:pPr>
            <a:r>
              <a:rPr lang="cs-CZ" dirty="0">
                <a:latin typeface="Times New Roman" pitchFamily="18" charset="0"/>
                <a:cs typeface="Times New Roman" pitchFamily="18" charset="0"/>
              </a:rPr>
              <a:t>	</a:t>
            </a:r>
            <a:r>
              <a:rPr lang="cs-CZ" dirty="0" smtClean="0">
                <a:latin typeface="Times New Roman" pitchFamily="18" charset="0"/>
                <a:cs typeface="Times New Roman" pitchFamily="18" charset="0"/>
              </a:rPr>
              <a:t>Vyplňte ale rok narození a pohlaví.</a:t>
            </a:r>
          </a:p>
          <a:p>
            <a:pPr lvl="0" algn="just" defTabSz="540000" fontAlgn="base">
              <a:spcBef>
                <a:spcPct val="0"/>
              </a:spcBef>
              <a:spcAft>
                <a:spcPct val="0"/>
              </a:spcAft>
            </a:pPr>
            <a:r>
              <a:rPr kumimoji="0" lang="cs-CZ" b="0" i="0" u="none" strike="noStrike" cap="none" normalizeH="0" dirty="0">
                <a:ln>
                  <a:noFill/>
                </a:ln>
                <a:solidFill>
                  <a:schemeClr val="tx1"/>
                </a:solidFill>
                <a:effectLst/>
                <a:latin typeface="Times New Roman" pitchFamily="18" charset="0"/>
                <a:cs typeface="Times New Roman" pitchFamily="18" charset="0"/>
              </a:rPr>
              <a:t>	</a:t>
            </a:r>
            <a:r>
              <a:rPr lang="cs-CZ" dirty="0">
                <a:latin typeface="Times New Roman" pitchFamily="18" charset="0"/>
                <a:cs typeface="Times New Roman" pitchFamily="18" charset="0"/>
              </a:rPr>
              <a:t>Kontrolní otázka a odpověď slouží pro případ, že byste heslo zapomněli. Zvolte takovou otázku, na kterou znáte odpověď pouze vy</a:t>
            </a:r>
            <a:r>
              <a:rPr lang="cs-CZ" dirty="0" smtClean="0">
                <a:latin typeface="Times New Roman" pitchFamily="18" charset="0"/>
                <a:cs typeface="Times New Roman" pitchFamily="18" charset="0"/>
              </a:rPr>
              <a:t>.</a:t>
            </a:r>
          </a:p>
          <a:p>
            <a:pPr lvl="0" algn="just" defTabSz="540000" fontAlgn="base">
              <a:spcBef>
                <a:spcPct val="0"/>
              </a:spcBef>
              <a:spcAft>
                <a:spcPct val="0"/>
              </a:spcAft>
            </a:pPr>
            <a:r>
              <a:rPr kumimoji="0" lang="cs-CZ" b="0" i="0" u="none" strike="noStrike" cap="none" normalizeH="0" dirty="0">
                <a:ln>
                  <a:noFill/>
                </a:ln>
                <a:solidFill>
                  <a:schemeClr val="tx1"/>
                </a:solidFill>
                <a:effectLst/>
                <a:latin typeface="Times New Roman" pitchFamily="18" charset="0"/>
                <a:cs typeface="Times New Roman" pitchFamily="18" charset="0"/>
              </a:rPr>
              <a:t>	</a:t>
            </a:r>
            <a:r>
              <a:rPr kumimoji="0" lang="cs-CZ" b="0" i="0" u="none" strike="noStrike" cap="none" normalizeH="0" dirty="0" smtClean="0">
                <a:ln>
                  <a:noFill/>
                </a:ln>
                <a:solidFill>
                  <a:schemeClr val="tx1"/>
                </a:solidFill>
                <a:effectLst/>
                <a:latin typeface="Times New Roman" pitchFamily="18" charset="0"/>
                <a:cs typeface="Times New Roman" pitchFamily="18" charset="0"/>
              </a:rPr>
              <a:t>Následuje opsání ověřovacího kódu z obrázku. Pokud by se vám nedařilo přečíst kód správně můžete si ho nechat přehrát, nebo využijte dalšího pokusu.</a:t>
            </a:r>
          </a:p>
          <a:p>
            <a:pPr lvl="0" algn="just" defTabSz="540000" fontAlgn="base">
              <a:spcBef>
                <a:spcPct val="0"/>
              </a:spcBef>
              <a:spcAft>
                <a:spcPct val="0"/>
              </a:spcAft>
            </a:pPr>
            <a:r>
              <a:rPr lang="cs-CZ" dirty="0">
                <a:latin typeface="Times New Roman" pitchFamily="18" charset="0"/>
                <a:cs typeface="Times New Roman" pitchFamily="18" charset="0"/>
              </a:rPr>
              <a:t>	Nakonec zaškrtněte políčko "Souhlasím s podmínkami použití služeb Seznam.cz" (pokud si chcete podmínky přečíst, </a:t>
            </a:r>
            <a:r>
              <a:rPr lang="cs-CZ" dirty="0" smtClean="0">
                <a:latin typeface="Times New Roman" pitchFamily="18" charset="0"/>
                <a:cs typeface="Times New Roman" pitchFamily="18" charset="0"/>
              </a:rPr>
              <a:t>klikněte </a:t>
            </a:r>
            <a:r>
              <a:rPr lang="cs-CZ" dirty="0">
                <a:latin typeface="Times New Roman" pitchFamily="18" charset="0"/>
                <a:cs typeface="Times New Roman" pitchFamily="18" charset="0"/>
              </a:rPr>
              <a:t>na odkaz licenční ujednání</a:t>
            </a:r>
            <a:r>
              <a:rPr lang="cs-CZ" dirty="0" smtClean="0">
                <a:latin typeface="Times New Roman" pitchFamily="18" charset="0"/>
                <a:cs typeface="Times New Roman" pitchFamily="18" charset="0"/>
              </a:rPr>
              <a:t>).</a:t>
            </a:r>
          </a:p>
          <a:p>
            <a:pPr lvl="0" algn="just" defTabSz="540000" fontAlgn="base">
              <a:spcBef>
                <a:spcPct val="0"/>
              </a:spcBef>
              <a:spcAft>
                <a:spcPct val="0"/>
              </a:spcAft>
            </a:pPr>
            <a:r>
              <a:rPr kumimoji="0" lang="cs-CZ" b="0" i="0" u="none" strike="noStrike" cap="none" normalizeH="0" dirty="0">
                <a:ln>
                  <a:noFill/>
                </a:ln>
                <a:solidFill>
                  <a:schemeClr val="tx1"/>
                </a:solidFill>
                <a:effectLst/>
                <a:latin typeface="Times New Roman" pitchFamily="18" charset="0"/>
                <a:cs typeface="Times New Roman" pitchFamily="18" charset="0"/>
              </a:rPr>
              <a:t>	</a:t>
            </a:r>
            <a:r>
              <a:rPr lang="cs-CZ" dirty="0"/>
              <a:t>Registraci potvrďte tlačítkem "Založit účet". </a:t>
            </a:r>
            <a:r>
              <a:rPr lang="cs-CZ" dirty="0">
                <a:latin typeface="Times New Roman" pitchFamily="18" charset="0"/>
                <a:cs typeface="Times New Roman" pitchFamily="18" charset="0"/>
              </a:rPr>
              <a:t>Pokud ve formuláři vznikly nějaké chyby, opravte je a znovu klikněte na tlačítko.</a:t>
            </a:r>
            <a:endParaRPr kumimoji="0" lang="cs-CZ" b="0" i="0" u="none" strike="noStrike" cap="none" normalizeH="0" dirty="0" smtClean="0">
              <a:ln>
                <a:noFill/>
              </a:ln>
              <a:solidFill>
                <a:schemeClr val="tx1"/>
              </a:solidFill>
              <a:effectLst/>
              <a:latin typeface="Times New Roman" pitchFamily="18" charset="0"/>
              <a:cs typeface="Times New Roman" pitchFamily="18" charset="0"/>
            </a:endParaRPr>
          </a:p>
        </p:txBody>
      </p:sp>
      <p:sp>
        <p:nvSpPr>
          <p:cNvPr id="2" name="Rectangle 2"/>
          <p:cNvSpPr>
            <a:spLocks noChangeArrowheads="1"/>
          </p:cNvSpPr>
          <p:nvPr/>
        </p:nvSpPr>
        <p:spPr bwMode="auto">
          <a:xfrm>
            <a:off x="467544" y="2631395"/>
            <a:ext cx="8208912"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540000" rtl="0" eaLnBrk="1" fontAlgn="base" latinLnBrk="0" hangingPunct="1">
              <a:lnSpc>
                <a:spcPct val="100000"/>
              </a:lnSpc>
              <a:spcBef>
                <a:spcPct val="0"/>
              </a:spcBef>
              <a:spcAft>
                <a:spcPct val="0"/>
              </a:spcAft>
              <a:buClrTx/>
              <a:buSzTx/>
              <a:buFontTx/>
              <a:buNone/>
              <a:tabLst/>
            </a:pPr>
            <a:r>
              <a:rPr kumimoji="0" lang="cs-CZ" b="0" i="0"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endParaRPr kumimoji="0" lang="cs-CZ" sz="1600" b="0" i="0" strike="noStrike" cap="none" normalizeH="0" baseline="0" dirty="0" smtClean="0">
              <a:ln>
                <a:noFill/>
              </a:ln>
              <a:solidFill>
                <a:schemeClr val="tx1"/>
              </a:solidFill>
              <a:effectLst/>
              <a:latin typeface="Arial" pitchFamily="34" charset="0"/>
            </a:endParaRPr>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5152" r="51161" b="4414"/>
          <a:stretch/>
        </p:blipFill>
        <p:spPr bwMode="auto">
          <a:xfrm>
            <a:off x="4932040" y="692696"/>
            <a:ext cx="3600400" cy="55446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06615027"/>
      </p:ext>
    </p:extLst>
  </p:cSld>
  <p:clrMapOvr>
    <a:masterClrMapping/>
  </p:clrMapOvr>
  <p:transition spd="slow">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bdélník 6"/>
          <p:cNvSpPr/>
          <p:nvPr/>
        </p:nvSpPr>
        <p:spPr>
          <a:xfrm>
            <a:off x="1043608" y="764704"/>
            <a:ext cx="2223686" cy="369332"/>
          </a:xfrm>
          <a:prstGeom prst="rect">
            <a:avLst/>
          </a:prstGeom>
        </p:spPr>
        <p:txBody>
          <a:bodyPr wrap="none">
            <a:spAutoFit/>
          </a:bodyPr>
          <a:lstStyle/>
          <a:p>
            <a:pPr lvl="0" fontAlgn="base">
              <a:spcBef>
                <a:spcPct val="0"/>
              </a:spcBef>
              <a:spcAft>
                <a:spcPct val="0"/>
              </a:spcAft>
            </a:pPr>
            <a:r>
              <a:rPr lang="cs-CZ" b="1" dirty="0">
                <a:latin typeface="Times New Roman" pitchFamily="18" charset="0"/>
                <a:ea typeface="Times New Roman" pitchFamily="18" charset="0"/>
                <a:cs typeface="Times New Roman" pitchFamily="18" charset="0"/>
              </a:rPr>
              <a:t>E-mailová schránka </a:t>
            </a:r>
          </a:p>
        </p:txBody>
      </p:sp>
      <p:sp>
        <p:nvSpPr>
          <p:cNvPr id="8196"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sp>
        <p:nvSpPr>
          <p:cNvPr id="2" name="Rectangle 2"/>
          <p:cNvSpPr>
            <a:spLocks noChangeArrowheads="1"/>
          </p:cNvSpPr>
          <p:nvPr/>
        </p:nvSpPr>
        <p:spPr bwMode="auto">
          <a:xfrm>
            <a:off x="467544" y="2631395"/>
            <a:ext cx="8208912"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540000" rtl="0" eaLnBrk="1" fontAlgn="base" latinLnBrk="0" hangingPunct="1">
              <a:lnSpc>
                <a:spcPct val="100000"/>
              </a:lnSpc>
              <a:spcBef>
                <a:spcPct val="0"/>
              </a:spcBef>
              <a:spcAft>
                <a:spcPct val="0"/>
              </a:spcAft>
              <a:buClrTx/>
              <a:buSzTx/>
              <a:buFontTx/>
              <a:buNone/>
              <a:tabLst/>
            </a:pPr>
            <a:r>
              <a:rPr kumimoji="0" lang="cs-CZ" b="0" i="0"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endParaRPr kumimoji="0" lang="cs-CZ" sz="1600" b="0" i="0" strike="noStrike" cap="none" normalizeH="0" baseline="0" dirty="0" smtClean="0">
              <a:ln>
                <a:noFill/>
              </a:ln>
              <a:solidFill>
                <a:schemeClr val="tx1"/>
              </a:solidFill>
              <a:effectLst/>
              <a:latin typeface="Arial" pitchFamily="34" charset="0"/>
            </a:endParaRPr>
          </a:p>
        </p:txBody>
      </p:sp>
      <p:sp>
        <p:nvSpPr>
          <p:cNvPr id="8" name="Rectangle 2"/>
          <p:cNvSpPr>
            <a:spLocks noChangeArrowheads="1"/>
          </p:cNvSpPr>
          <p:nvPr/>
        </p:nvSpPr>
        <p:spPr bwMode="auto">
          <a:xfrm>
            <a:off x="481083" y="1148551"/>
            <a:ext cx="8123365" cy="120032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just" defTabSz="540000" fontAlgn="base">
              <a:spcBef>
                <a:spcPct val="0"/>
              </a:spcBef>
              <a:spcAft>
                <a:spcPct val="0"/>
              </a:spcAft>
            </a:pPr>
            <a:r>
              <a:rPr kumimoji="0" lang="cs-CZ" b="0" i="0"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r>
              <a:rPr lang="cs-CZ" dirty="0">
                <a:latin typeface="Times New Roman" pitchFamily="18" charset="0"/>
                <a:cs typeface="Times New Roman" pitchFamily="18" charset="0"/>
              </a:rPr>
              <a:t>Pokud je vše v pořádku v následujícím kroku se už můžete přihlásit do vaší nové emailové </a:t>
            </a:r>
            <a:r>
              <a:rPr lang="cs-CZ" dirty="0" smtClean="0">
                <a:latin typeface="Times New Roman" pitchFamily="18" charset="0"/>
                <a:cs typeface="Times New Roman" pitchFamily="18" charset="0"/>
              </a:rPr>
              <a:t>schránky.</a:t>
            </a:r>
          </a:p>
          <a:p>
            <a:pPr algn="just" defTabSz="540000" fontAlgn="base">
              <a:spcBef>
                <a:spcPct val="0"/>
              </a:spcBef>
              <a:spcAft>
                <a:spcPct val="0"/>
              </a:spcAft>
            </a:pPr>
            <a:r>
              <a:rPr lang="cs-CZ" dirty="0">
                <a:latin typeface="Times New Roman" pitchFamily="18" charset="0"/>
                <a:cs typeface="Times New Roman" pitchFamily="18" charset="0"/>
              </a:rPr>
              <a:t>	Do své emailové schránky se můžete kdykoliv znovu přihlásit na adrese </a:t>
            </a:r>
            <a:r>
              <a:rPr lang="cs-CZ" dirty="0">
                <a:latin typeface="Times New Roman" pitchFamily="18" charset="0"/>
                <a:cs typeface="Times New Roman" pitchFamily="18" charset="0"/>
                <a:hlinkClick r:id="rId3"/>
              </a:rPr>
              <a:t>http://email.seznam.cz</a:t>
            </a:r>
            <a:endParaRPr lang="cs-CZ" dirty="0">
              <a:latin typeface="Times New Roman" pitchFamily="18" charset="0"/>
              <a:cs typeface="Times New Roman" pitchFamily="18" charset="0"/>
            </a:endParaRPr>
          </a:p>
        </p:txBody>
      </p:sp>
      <p:pic>
        <p:nvPicPr>
          <p:cNvPr id="3074"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15043" t="22115" r="26662" b="40861"/>
          <a:stretch/>
        </p:blipFill>
        <p:spPr bwMode="auto">
          <a:xfrm>
            <a:off x="539552" y="2852936"/>
            <a:ext cx="7995684" cy="31738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74301575"/>
      </p:ext>
    </p:extLst>
  </p:cSld>
  <p:clrMapOvr>
    <a:masterClrMapping/>
  </p:clrMapOvr>
  <p:transition spd="slow">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bdélník 6"/>
          <p:cNvSpPr/>
          <p:nvPr/>
        </p:nvSpPr>
        <p:spPr>
          <a:xfrm>
            <a:off x="1043608" y="764704"/>
            <a:ext cx="2223686" cy="369332"/>
          </a:xfrm>
          <a:prstGeom prst="rect">
            <a:avLst/>
          </a:prstGeom>
        </p:spPr>
        <p:txBody>
          <a:bodyPr wrap="none">
            <a:spAutoFit/>
          </a:bodyPr>
          <a:lstStyle/>
          <a:p>
            <a:pPr lvl="0" fontAlgn="base">
              <a:spcBef>
                <a:spcPct val="0"/>
              </a:spcBef>
              <a:spcAft>
                <a:spcPct val="0"/>
              </a:spcAft>
            </a:pPr>
            <a:r>
              <a:rPr lang="cs-CZ" b="1" dirty="0">
                <a:latin typeface="Times New Roman" pitchFamily="18" charset="0"/>
                <a:ea typeface="Times New Roman" pitchFamily="18" charset="0"/>
                <a:cs typeface="Times New Roman" pitchFamily="18" charset="0"/>
              </a:rPr>
              <a:t>E-mailová schránka </a:t>
            </a:r>
          </a:p>
        </p:txBody>
      </p:sp>
      <p:sp>
        <p:nvSpPr>
          <p:cNvPr id="8196"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sp>
        <p:nvSpPr>
          <p:cNvPr id="2" name="Rectangle 2"/>
          <p:cNvSpPr>
            <a:spLocks noChangeArrowheads="1"/>
          </p:cNvSpPr>
          <p:nvPr/>
        </p:nvSpPr>
        <p:spPr bwMode="auto">
          <a:xfrm>
            <a:off x="467544" y="2631395"/>
            <a:ext cx="8208912"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540000" rtl="0" eaLnBrk="1" fontAlgn="base" latinLnBrk="0" hangingPunct="1">
              <a:lnSpc>
                <a:spcPct val="100000"/>
              </a:lnSpc>
              <a:spcBef>
                <a:spcPct val="0"/>
              </a:spcBef>
              <a:spcAft>
                <a:spcPct val="0"/>
              </a:spcAft>
              <a:buClrTx/>
              <a:buSzTx/>
              <a:buFontTx/>
              <a:buNone/>
              <a:tabLst/>
            </a:pPr>
            <a:r>
              <a:rPr kumimoji="0" lang="cs-CZ" b="0" i="0"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endParaRPr kumimoji="0" lang="cs-CZ" sz="1600" b="0" i="0" strike="noStrike" cap="none" normalizeH="0" baseline="0" dirty="0" smtClean="0">
              <a:ln>
                <a:noFill/>
              </a:ln>
              <a:solidFill>
                <a:schemeClr val="tx1"/>
              </a:solidFill>
              <a:effectLst/>
              <a:latin typeface="Arial" pitchFamily="34" charset="0"/>
            </a:endParaRPr>
          </a:p>
        </p:txBody>
      </p:sp>
      <p:sp>
        <p:nvSpPr>
          <p:cNvPr id="8" name="Rectangle 2"/>
          <p:cNvSpPr>
            <a:spLocks noChangeArrowheads="1"/>
          </p:cNvSpPr>
          <p:nvPr/>
        </p:nvSpPr>
        <p:spPr bwMode="auto">
          <a:xfrm>
            <a:off x="481083" y="1196752"/>
            <a:ext cx="8123365" cy="64633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just" defTabSz="540000" fontAlgn="base">
              <a:spcBef>
                <a:spcPct val="0"/>
              </a:spcBef>
              <a:spcAft>
                <a:spcPct val="0"/>
              </a:spcAft>
            </a:pPr>
            <a:r>
              <a:rPr kumimoji="0" lang="cs-CZ" b="0" i="0"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r>
              <a:rPr lang="cs-CZ" dirty="0" smtClean="0">
                <a:latin typeface="Times New Roman" pitchFamily="18" charset="0"/>
                <a:cs typeface="Times New Roman" pitchFamily="18" charset="0"/>
              </a:rPr>
              <a:t>Podobný postup naleznete také na adrese </a:t>
            </a:r>
            <a:r>
              <a:rPr lang="cs-CZ" dirty="0">
                <a:latin typeface="Times New Roman" pitchFamily="18" charset="0"/>
                <a:cs typeface="Times New Roman" pitchFamily="18" charset="0"/>
                <a:hlinkClick r:id="rId3"/>
              </a:rPr>
              <a:t>http://</a:t>
            </a:r>
            <a:r>
              <a:rPr lang="cs-CZ" dirty="0" smtClean="0">
                <a:latin typeface="Times New Roman" pitchFamily="18" charset="0"/>
                <a:cs typeface="Times New Roman" pitchFamily="18" charset="0"/>
                <a:hlinkClick r:id="rId3"/>
              </a:rPr>
              <a:t>mail.google.com</a:t>
            </a:r>
            <a:endParaRPr lang="cs-CZ" dirty="0" smtClean="0">
              <a:latin typeface="Times New Roman" pitchFamily="18" charset="0"/>
              <a:cs typeface="Times New Roman" pitchFamily="18" charset="0"/>
            </a:endParaRPr>
          </a:p>
          <a:p>
            <a:pPr algn="just" defTabSz="540000" fontAlgn="base">
              <a:spcBef>
                <a:spcPct val="0"/>
              </a:spcBef>
              <a:spcAft>
                <a:spcPct val="0"/>
              </a:spcAft>
            </a:pPr>
            <a:r>
              <a:rPr lang="cs-CZ" dirty="0">
                <a:latin typeface="Times New Roman" pitchFamily="18" charset="0"/>
                <a:cs typeface="Times New Roman" pitchFamily="18" charset="0"/>
              </a:rPr>
              <a:t>	</a:t>
            </a:r>
            <a:r>
              <a:rPr lang="cs-CZ" dirty="0" smtClean="0">
                <a:latin typeface="Times New Roman" pitchFamily="18" charset="0"/>
                <a:cs typeface="Times New Roman" pitchFamily="18" charset="0"/>
              </a:rPr>
              <a:t>Kliknete na odkaz VYTVOŘIT ÚČET</a:t>
            </a:r>
            <a:endParaRPr lang="cs-CZ" dirty="0">
              <a:latin typeface="Times New Roman" pitchFamily="18" charset="0"/>
              <a:cs typeface="Times New Roman" pitchFamily="18" charset="0"/>
            </a:endParaRPr>
          </a:p>
        </p:txBody>
      </p:sp>
      <p:pic>
        <p:nvPicPr>
          <p:cNvPr id="4098"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58733" t="15050" r="2220" b="39700"/>
          <a:stretch/>
        </p:blipFill>
        <p:spPr bwMode="auto">
          <a:xfrm>
            <a:off x="1619672" y="2276872"/>
            <a:ext cx="5355599" cy="324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4" name="Přímá spojnice se šipkou 3"/>
          <p:cNvCxnSpPr/>
          <p:nvPr/>
        </p:nvCxnSpPr>
        <p:spPr>
          <a:xfrm>
            <a:off x="4211960" y="1844824"/>
            <a:ext cx="1656184" cy="360040"/>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5" name="TextovéPole 4"/>
          <p:cNvSpPr txBox="1"/>
          <p:nvPr/>
        </p:nvSpPr>
        <p:spPr>
          <a:xfrm>
            <a:off x="954725" y="5589240"/>
            <a:ext cx="7577715" cy="923330"/>
          </a:xfrm>
          <a:prstGeom prst="rect">
            <a:avLst/>
          </a:prstGeom>
          <a:noFill/>
        </p:spPr>
        <p:txBody>
          <a:bodyPr wrap="none" rtlCol="0">
            <a:spAutoFit/>
          </a:bodyPr>
          <a:lstStyle/>
          <a:p>
            <a:r>
              <a:rPr lang="cs-CZ" dirty="0" smtClean="0">
                <a:latin typeface="Times New Roman" pitchFamily="18" charset="0"/>
                <a:cs typeface="Times New Roman" pitchFamily="18" charset="0"/>
              </a:rPr>
              <a:t>Pokračujete obdobným postupem jako jsme si vysvětlili na seznam.cz</a:t>
            </a:r>
          </a:p>
          <a:p>
            <a:r>
              <a:rPr lang="cs-CZ" dirty="0" smtClean="0">
                <a:latin typeface="Times New Roman" pitchFamily="18" charset="0"/>
                <a:cs typeface="Times New Roman" pitchFamily="18" charset="0"/>
              </a:rPr>
              <a:t>Můžete samozřejmě využít i další poskytovatelé této služby jako je centrum.cz, </a:t>
            </a:r>
          </a:p>
          <a:p>
            <a:r>
              <a:rPr lang="cs-CZ" dirty="0" smtClean="0">
                <a:latin typeface="Times New Roman" pitchFamily="18" charset="0"/>
                <a:cs typeface="Times New Roman" pitchFamily="18" charset="0"/>
              </a:rPr>
              <a:t>nebo tiscali.cz, atd.</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val="3862620544"/>
      </p:ext>
    </p:extLst>
  </p:cSld>
  <p:clrMapOvr>
    <a:masterClrMapping/>
  </p:clrMapOvr>
  <p:transition spd="slow">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Zástupný symbol pro obsah 6"/>
          <p:cNvSpPr txBox="1">
            <a:spLocks/>
          </p:cNvSpPr>
          <p:nvPr/>
        </p:nvSpPr>
        <p:spPr>
          <a:xfrm>
            <a:off x="457200" y="836713"/>
            <a:ext cx="8229600" cy="5472608"/>
          </a:xfrm>
          <a:prstGeom prst="rect">
            <a:avLst/>
          </a:prstGeom>
        </p:spPr>
        <p:txBody>
          <a:bodyPr vert="horz" lIns="91440" tIns="45720" rIns="91440" bIns="45720" rtlCol="0">
            <a:normAutofit/>
          </a:bodyPr>
          <a:lstStyle/>
          <a:p>
            <a:pPr algn="just"/>
            <a:r>
              <a:rPr lang="cs-CZ" dirty="0" smtClean="0">
                <a:latin typeface="Times New Roman"/>
                <a:ea typeface="Times New Roman"/>
              </a:rPr>
              <a:t>Opakování:</a:t>
            </a:r>
          </a:p>
          <a:p>
            <a:pPr algn="just"/>
            <a:endParaRPr lang="cs-CZ" dirty="0">
              <a:latin typeface="Times New Roman"/>
              <a:ea typeface="Times New Roman"/>
            </a:endParaRPr>
          </a:p>
          <a:p>
            <a:pPr marL="342900" indent="-342900" algn="just">
              <a:buAutoNum type="arabicPeriod"/>
            </a:pPr>
            <a:r>
              <a:rPr lang="cs-CZ" dirty="0" smtClean="0">
                <a:latin typeface="Times New Roman"/>
                <a:ea typeface="Times New Roman"/>
              </a:rPr>
              <a:t>Vyberte si některého vhodného poskytovatele.</a:t>
            </a:r>
          </a:p>
          <a:p>
            <a:pPr marL="342900" indent="-342900" algn="just">
              <a:buAutoNum type="arabicPeriod"/>
            </a:pPr>
            <a:endParaRPr lang="cs-CZ" dirty="0" smtClean="0">
              <a:latin typeface="Times New Roman"/>
              <a:ea typeface="Times New Roman"/>
            </a:endParaRPr>
          </a:p>
          <a:p>
            <a:pPr marL="342900" indent="-342900" algn="just">
              <a:buAutoNum type="arabicPeriod"/>
            </a:pPr>
            <a:r>
              <a:rPr lang="cs-CZ" dirty="0" smtClean="0">
                <a:latin typeface="Times New Roman"/>
                <a:ea typeface="Times New Roman"/>
              </a:rPr>
              <a:t>Projděte celou registraci a založte si novou e-mailovou schránku.</a:t>
            </a:r>
          </a:p>
          <a:p>
            <a:pPr marL="342900" indent="-342900" algn="just">
              <a:buAutoNum type="arabicPeriod"/>
            </a:pPr>
            <a:endParaRPr lang="cs-CZ" dirty="0">
              <a:latin typeface="Times New Roman"/>
              <a:ea typeface="Times New Roman"/>
            </a:endParaRPr>
          </a:p>
          <a:p>
            <a:pPr marL="342900" indent="-342900" algn="just">
              <a:buAutoNum type="arabicPeriod"/>
            </a:pPr>
            <a:r>
              <a:rPr lang="cs-CZ" dirty="0" smtClean="0">
                <a:latin typeface="Times New Roman"/>
                <a:ea typeface="Times New Roman"/>
              </a:rPr>
              <a:t>Pro kontrolu zašlete e-mail na adresu </a:t>
            </a:r>
            <a:r>
              <a:rPr lang="cs-CZ" dirty="0" smtClean="0">
                <a:latin typeface="Times New Roman"/>
                <a:ea typeface="Times New Roman"/>
                <a:hlinkClick r:id="rId3"/>
              </a:rPr>
              <a:t>ucitelx25@centrum.cz</a:t>
            </a:r>
            <a:r>
              <a:rPr lang="cs-CZ" dirty="0" smtClean="0">
                <a:latin typeface="Times New Roman"/>
                <a:ea typeface="Times New Roman"/>
              </a:rPr>
              <a:t>, kde do předmětu zprávy </a:t>
            </a:r>
            <a:r>
              <a:rPr lang="cs-CZ" smtClean="0">
                <a:latin typeface="Times New Roman"/>
                <a:ea typeface="Times New Roman"/>
              </a:rPr>
              <a:t>napište příjmení a třídu.</a:t>
            </a:r>
            <a:endParaRPr lang="cs-CZ" dirty="0" smtClean="0">
              <a:latin typeface="Times New Roman"/>
              <a:ea typeface="Times New Roman"/>
            </a:endParaRPr>
          </a:p>
          <a:p>
            <a:pPr algn="just"/>
            <a:endParaRPr kumimoji="0" lang="cs-CZ" b="0" i="0" u="none" strike="noStrike" kern="1200" cap="none" spc="0" normalizeH="0" baseline="0" noProof="0" dirty="0">
              <a:ln>
                <a:noFill/>
              </a:ln>
              <a:effectLst/>
              <a:uLnTx/>
              <a:uFillTx/>
              <a:latin typeface="Times New Roman"/>
              <a:cs typeface="Arial" pitchFamily="34" charset="0"/>
            </a:endParaRPr>
          </a:p>
          <a:p>
            <a:pPr algn="just"/>
            <a:endParaRPr lang="cs-CZ" dirty="0" smtClean="0">
              <a:latin typeface="Times New Roman" pitchFamily="18" charset="0"/>
              <a:cs typeface="Times New Roman" pitchFamily="18" charset="0"/>
            </a:endParaRPr>
          </a:p>
        </p:txBody>
      </p:sp>
    </p:spTree>
    <p:extLst>
      <p:ext uri="{BB962C8B-B14F-4D97-AF65-F5344CB8AC3E}">
        <p14:creationId xmlns:p14="http://schemas.microsoft.com/office/powerpoint/2010/main" val="2599671072"/>
      </p:ext>
    </p:extLst>
  </p:cSld>
  <p:clrMapOvr>
    <a:masterClrMapping/>
  </p:clrMapOvr>
  <p:transition spd="slow">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Zástupný symbol pro obsah 6"/>
          <p:cNvSpPr txBox="1">
            <a:spLocks/>
          </p:cNvSpPr>
          <p:nvPr/>
        </p:nvSpPr>
        <p:spPr>
          <a:xfrm>
            <a:off x="457200" y="836713"/>
            <a:ext cx="8229600" cy="5472608"/>
          </a:xfrm>
          <a:prstGeom prst="rect">
            <a:avLst/>
          </a:prstGeom>
        </p:spPr>
        <p:txBody>
          <a:bodyPr vert="horz" lIns="91440" tIns="45720" rIns="91440" bIns="45720" rtlCol="0">
            <a:normAutofit/>
          </a:bodyPr>
          <a:lstStyle/>
          <a:p>
            <a:pPr marL="432000" lvl="0" indent="-432000" algn="just">
              <a:lnSpc>
                <a:spcPct val="120000"/>
              </a:lnSpc>
              <a:spcBef>
                <a:spcPts val="600"/>
              </a:spcBef>
              <a:spcAft>
                <a:spcPts val="1200"/>
              </a:spcAft>
              <a:defRPr/>
            </a:pPr>
            <a:r>
              <a:rPr lang="cs-CZ" dirty="0">
                <a:latin typeface="Times New Roman" pitchFamily="18" charset="0"/>
                <a:cs typeface="Times New Roman" pitchFamily="18" charset="0"/>
              </a:rPr>
              <a:t>Použité zdroje:</a:t>
            </a:r>
          </a:p>
          <a:p>
            <a:pPr lvl="0" algn="just">
              <a:lnSpc>
                <a:spcPct val="120000"/>
              </a:lnSpc>
              <a:spcBef>
                <a:spcPts val="600"/>
              </a:spcBef>
              <a:spcAft>
                <a:spcPts val="1200"/>
              </a:spcAft>
              <a:defRPr/>
            </a:pPr>
            <a:r>
              <a:rPr lang="cs-CZ">
                <a:latin typeface="Times New Roman" pitchFamily="18" charset="0"/>
                <a:cs typeface="Times New Roman" pitchFamily="18" charset="0"/>
              </a:rPr>
              <a:t>Pokud není uvedeno jinak, použitý materiál je z vlastních zdrojů autora</a:t>
            </a:r>
            <a:endParaRPr lang="cs-CZ" dirty="0" smtClean="0">
              <a:latin typeface="Times New Roman" pitchFamily="18" charset="0"/>
              <a:cs typeface="Times New Roman" pitchFamily="18" charset="0"/>
            </a:endParaRPr>
          </a:p>
        </p:txBody>
      </p:sp>
    </p:spTree>
    <p:extLst>
      <p:ext uri="{BB962C8B-B14F-4D97-AF65-F5344CB8AC3E}">
        <p14:creationId xmlns:p14="http://schemas.microsoft.com/office/powerpoint/2010/main" val="2488397763"/>
      </p:ext>
    </p:extLst>
  </p:cSld>
  <p:clrMapOvr>
    <a:masterClrMapping/>
  </p:clrMapOvr>
  <p:transition spd="slow">
    <p:fade/>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S Word 2010">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Tok">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ok">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MS Word 2010</Template>
  <TotalTime>705</TotalTime>
  <Words>204</Words>
  <Application>Microsoft Office PowerPoint</Application>
  <PresentationFormat>Předvádění na obrazovce (4:3)</PresentationFormat>
  <Paragraphs>69</Paragraphs>
  <Slides>9</Slides>
  <Notes>9</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MS Word 2010</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DOMA</dc:creator>
  <cp:lastModifiedBy>NOVOTNÝ Pavel</cp:lastModifiedBy>
  <cp:revision>124</cp:revision>
  <dcterms:created xsi:type="dcterms:W3CDTF">2013-03-18T13:09:52Z</dcterms:created>
  <dcterms:modified xsi:type="dcterms:W3CDTF">2013-06-04T06:17:37Z</dcterms:modified>
</cp:coreProperties>
</file>