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8">
  <p:sldMasterIdLst>
    <p:sldMasterId id="2147483768" r:id="rId1"/>
  </p:sldMasterIdLst>
  <p:notesMasterIdLst>
    <p:notesMasterId r:id="rId11"/>
  </p:notesMasterIdLst>
  <p:sldIdLst>
    <p:sldId id="256" r:id="rId2"/>
    <p:sldId id="263" r:id="rId3"/>
    <p:sldId id="264" r:id="rId4"/>
    <p:sldId id="278" r:id="rId5"/>
    <p:sldId id="280" r:id="rId6"/>
    <p:sldId id="281" r:id="rId7"/>
    <p:sldId id="282" r:id="rId8"/>
    <p:sldId id="268" r:id="rId9"/>
    <p:sldId id="28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4660"/>
  </p:normalViewPr>
  <p:slideViewPr>
    <p:cSldViewPr>
      <p:cViewPr>
        <p:scale>
          <a:sx n="90" d="100"/>
          <a:sy n="90" d="100"/>
        </p:scale>
        <p:origin x="-94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oax.cz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01066326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VY_32_INOVACE_10_B_19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SPAM, HOAX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15616" y="683404"/>
            <a:ext cx="8215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SPAM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235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1086991"/>
            <a:ext cx="7776864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SPAM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(odpad) je nevyžádané sdělení (nejčastěji reklamní) masově šířené internetem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. Původně se používalo především pro nevyžádané e-maily, ale  postupem času se</a:t>
            </a:r>
            <a:r>
              <a:rPr kumimoji="0" lang="cs-CZ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tyto zprávy začaly objevovat i v ostatních druzích komunikace – diskuzní fóra, komentáře, apod.</a:t>
            </a: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lang="cs-CZ" dirty="0"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dirty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ea typeface="Calibri" pitchFamily="34" charset="0"/>
              <a:cs typeface="Times New Roman" pitchFamily="18" charset="0"/>
            </a:endParaRPr>
          </a:p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opak spamu, tedy pro poštu určenou konkrétní osobě a adresát ji považuje za žádoucí se používá termín HAM (šunka).</a:t>
            </a: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8" name="Picture 2" descr="http://www.udalosti112.cz/pic/2013/01/2013-01-04no-spam-1024x100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484667"/>
            <a:ext cx="2736304" cy="269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331640" y="683404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HOAX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235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3340735"/>
            <a:ext cx="777686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236816"/>
            <a:ext cx="756084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0000"/>
            <a:r>
              <a:rPr lang="cs-CZ" dirty="0" smtClean="0"/>
              <a:t>	Anglické </a:t>
            </a:r>
            <a:r>
              <a:rPr lang="cs-CZ" dirty="0"/>
              <a:t>slovo </a:t>
            </a:r>
            <a:r>
              <a:rPr lang="cs-CZ" b="1" dirty="0"/>
              <a:t>HOAX</a:t>
            </a:r>
            <a:r>
              <a:rPr lang="cs-CZ" dirty="0"/>
              <a:t> [:houks:] v překladu </a:t>
            </a:r>
            <a:r>
              <a:rPr lang="cs-CZ" dirty="0" smtClean="0"/>
              <a:t>znamená: </a:t>
            </a:r>
            <a:endParaRPr lang="cs-CZ" dirty="0"/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- Falešnou </a:t>
            </a:r>
            <a:r>
              <a:rPr lang="cs-CZ" dirty="0"/>
              <a:t>zprávu </a:t>
            </a:r>
          </a:p>
          <a:p>
            <a:pPr lvl="0"/>
            <a:r>
              <a:rPr lang="cs-CZ" dirty="0" smtClean="0"/>
              <a:t>- Mystifikaci </a:t>
            </a:r>
            <a:endParaRPr lang="cs-CZ" dirty="0"/>
          </a:p>
          <a:p>
            <a:pPr lvl="0"/>
            <a:r>
              <a:rPr lang="cs-CZ" dirty="0" smtClean="0"/>
              <a:t>- Novinářskou </a:t>
            </a:r>
            <a:r>
              <a:rPr lang="cs-CZ" dirty="0"/>
              <a:t>kachnu </a:t>
            </a:r>
          </a:p>
          <a:p>
            <a:pPr lvl="0"/>
            <a:r>
              <a:rPr lang="cs-CZ" dirty="0" smtClean="0"/>
              <a:t>- Podvod </a:t>
            </a:r>
            <a:endParaRPr lang="cs-CZ" dirty="0"/>
          </a:p>
          <a:p>
            <a:pPr lvl="0"/>
            <a:r>
              <a:rPr lang="cs-CZ" dirty="0" smtClean="0"/>
              <a:t>- Poplašnou </a:t>
            </a:r>
            <a:r>
              <a:rPr lang="cs-CZ" dirty="0"/>
              <a:t>zprávu </a:t>
            </a:r>
          </a:p>
          <a:p>
            <a:pPr lvl="0"/>
            <a:r>
              <a:rPr lang="cs-CZ" dirty="0" smtClean="0"/>
              <a:t>- Smyšlenku </a:t>
            </a:r>
            <a:endParaRPr lang="cs-CZ" dirty="0"/>
          </a:p>
          <a:p>
            <a:pPr lvl="0"/>
            <a:r>
              <a:rPr lang="cs-CZ" dirty="0" smtClean="0"/>
              <a:t>- Výmysl </a:t>
            </a:r>
            <a:endParaRPr lang="cs-CZ" dirty="0"/>
          </a:p>
          <a:p>
            <a:pPr lvl="0"/>
            <a:r>
              <a:rPr lang="cs-CZ" dirty="0" smtClean="0"/>
              <a:t>- Žert</a:t>
            </a:r>
            <a:r>
              <a:rPr lang="cs-CZ" dirty="0"/>
              <a:t>, kanadský žertík </a:t>
            </a:r>
            <a:endParaRPr lang="cs-CZ" dirty="0" smtClean="0"/>
          </a:p>
          <a:p>
            <a:pPr lvl="0" defTabSz="540000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defTabSz="540000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 defTabSz="540000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defTabSz="540000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0" defTabSz="540000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V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počítačovém světě slovem HOAX nejčastěji označujeme poplašnou zprávu, která varuje před neexistujícím nebezpečným virem.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7" t="16881" r="68591" b="74409"/>
          <a:stretch/>
        </p:blipFill>
        <p:spPr bwMode="auto">
          <a:xfrm>
            <a:off x="3660944" y="2132856"/>
            <a:ext cx="462732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51333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331640" y="620688"/>
            <a:ext cx="8771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HOAX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235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3340735"/>
            <a:ext cx="777686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980728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0000"/>
            <a:r>
              <a:rPr lang="cs-CZ" dirty="0" smtClean="0"/>
              <a:t>	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Text poplašné zprávy obsahuje většinou tyto body: 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Popis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nebezpečí (viru)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>Smyšlené nebezpečí (vir) bývá stručně popsané, v případě viru bývá uváděný i způsob šíření.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Ničivé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účinky viru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>Zde záleží převážně na autorově fantazii. Ničivé účinky mohou být celkem obyčejné, třeba zformátování disku nebo už míň důvěryhodné - zběsilý útěk myši do ledničky, roztočení HDD opačným směrem, výbuch počítače... Autoři hororů zde mohou hledat inspiraci.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Důvěryhodné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zdroje varují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>Ve většině případů se pisatel poplašné zprávy snaží přesvědčit, že varování přišlo od důvěryhodných zdrojů ("IBM a FBI varují" nebo "Microsoft upozorňuje" atd...)</a:t>
            </a:r>
          </a:p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VÝZVA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k dalšímu rozeslání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>Tento bod HOAX vždy obsahuje! Mnoho nezkušených uživatelů se nechá zprávou napálit a bez přemýšlení výzvu uposlechnou. Díky tomu se tyto nesmysly lavinovitě šíří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lvl="0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praxi můžeme použít následující pravidlo: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>Jestliže zpráva obsahuje výzvu k hromadnému rozeslání na další adresy, je to s největší pravděpodobností HOAX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5343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331640" y="620688"/>
            <a:ext cx="49744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Nejčastěji se můžeme potkat s těmito typy hoaxů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235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3340735"/>
            <a:ext cx="777686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31709"/>
            <a:ext cx="756084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defTabSz="540000">
              <a:buFontTx/>
              <a:buChar char="-"/>
            </a:pPr>
            <a:r>
              <a:rPr lang="cs-CZ" dirty="0" smtClean="0"/>
              <a:t>Varování před viry a různými útoky na počítač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Popis jiného nebezpečí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Falešné prosby o pomoc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Fámy o mobilních telefonech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Petice a výzvy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Podvodné e-maily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Pyramidové hry a různé nabídky snadného výdělku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Řetězové dopisy štěstí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Žertovné zprávy</a:t>
            </a:r>
          </a:p>
          <a:p>
            <a:pPr defTabSz="540000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Více informací najdete na stránkách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3"/>
              </a:rPr>
              <a:t>www.hoax.cz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kde jsou informace o těchto nástrahách, se kterými se denně setkáváme a které nám znepříjemňují nebo ohrožují běžné používání internetu.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7" t="16881" r="68591" b="74409"/>
          <a:stretch/>
        </p:blipFill>
        <p:spPr bwMode="auto">
          <a:xfrm>
            <a:off x="3419872" y="5013176"/>
            <a:ext cx="1919168" cy="7466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336800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331640" y="620688"/>
            <a:ext cx="13388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PHISHING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23549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611560" y="3340735"/>
            <a:ext cx="777686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467544" y="2631395"/>
            <a:ext cx="8208912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5400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1600" b="0" i="0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980728"/>
            <a:ext cx="75608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40000"/>
            <a:r>
              <a:rPr lang="cs-CZ" dirty="0" smtClean="0"/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Slovem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PHISHING označujeme podvodné e-mailové útoky na uživatele Internetu, jejichž cílem je vylákat důvěrné informace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Nejčastěji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jsou to údaje k platebním kartám včetně 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nebo různé přihlašovací údaje k účtům.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defTabSz="540000"/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/>
              <a:t>Základní znaky phishingového e-mailu:</a:t>
            </a:r>
          </a:p>
          <a:p>
            <a:pPr marL="285750" indent="-285750" defTabSz="540000"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Snaží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se vyvolat dojem, že byl odeslán organizací z jejichž klientů se snaží vylákat důvěrné informace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 defTabSz="540000">
              <a:buFontTx/>
              <a:buChar char="-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Text může vypadat jako informace o neprovedení platby, výzva k aktualizaci bezpečnostních údajů, oznámení o dočasném zablokování účtu či platební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karty.</a:t>
            </a:r>
          </a:p>
          <a:p>
            <a:pPr defTabSz="540000"/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/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Jestliže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vám chodí jménem banky e-maily, které obsahují link, na stránky vyžadující vaše přihlašovací údaje, či údaje ke kartě, je to phishingová zpráva. Banka takové zprávy nikdy nerozesílá a nemá důvod tyto informace od vás požadovat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!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Pokud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kliknete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odkaz v e-mailu, dostane se na falešné stránky podvodníků, které jsou vytvořeny ve stejném stylu, jako originální stránky organizace (banky). Na podvodných stránkách je připraven formulář, kde jsou požadovány důvěrné informace - čísla účtu, kódy k internetovému bankovnictví, PIN k platební kartě, přihlašovací údaje ke službám a podobně.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21" t="16736" r="67583" b="74616"/>
          <a:stretch/>
        </p:blipFill>
        <p:spPr bwMode="auto">
          <a:xfrm>
            <a:off x="5940152" y="1890031"/>
            <a:ext cx="2248824" cy="741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4751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lang="cs-CZ" dirty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Vysvětli pojem SPAM</a:t>
            </a:r>
          </a:p>
          <a:p>
            <a:pPr marL="342900" indent="-342900" algn="just">
              <a:buAutoNum type="arabicPeriod"/>
            </a:pPr>
            <a:endParaRPr lang="cs-CZ" dirty="0" smtClean="0">
              <a:latin typeface="Times New Roman"/>
              <a:ea typeface="Times New Roman"/>
            </a:endParaRPr>
          </a:p>
          <a:p>
            <a:pPr marL="342900" indent="-342900" algn="just">
              <a:buAutoNum type="arabicPeriod"/>
            </a:pPr>
            <a:r>
              <a:rPr lang="cs-CZ" dirty="0" smtClean="0">
                <a:latin typeface="Times New Roman"/>
                <a:ea typeface="Times New Roman"/>
              </a:rPr>
              <a:t>Co je to HOAX</a:t>
            </a:r>
          </a:p>
          <a:p>
            <a:pPr marL="342900" indent="-342900" algn="just">
              <a:buAutoNum type="arabicPeriod"/>
            </a:pPr>
            <a:endParaRPr lang="cs-CZ" dirty="0">
              <a:latin typeface="Times New Roman"/>
              <a:ea typeface="Times New Roman"/>
            </a:endParaRPr>
          </a:p>
          <a:p>
            <a:pPr marL="342900" lvl="0" indent="-342900" algn="just">
              <a:buFontTx/>
              <a:buAutoNum type="arabicPeriod"/>
            </a:pPr>
            <a:r>
              <a:rPr lang="cs-CZ" dirty="0" smtClean="0">
                <a:latin typeface="Times New Roman" pitchFamily="18" charset="0"/>
                <a:ea typeface="Times New Roman" pitchFamily="18" charset="0"/>
                <a:cs typeface="Times New Roman" pitchFamily="18" charset="0"/>
              </a:rPr>
              <a:t>Najdi na internetu pojem PHISHING a vysvětli jej.</a:t>
            </a:r>
            <a:endParaRPr lang="cs-CZ" dirty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836713"/>
            <a:ext cx="8229600" cy="54726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8679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1054</TotalTime>
  <Words>223</Words>
  <Application>Microsoft Office PowerPoint</Application>
  <PresentationFormat>Předvádění na obrazovce (4:3)</PresentationFormat>
  <Paragraphs>108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168</cp:revision>
  <dcterms:created xsi:type="dcterms:W3CDTF">2013-03-18T13:09:52Z</dcterms:created>
  <dcterms:modified xsi:type="dcterms:W3CDTF">2013-06-04T06:17:56Z</dcterms:modified>
</cp:coreProperties>
</file>