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bookmarkIdSeed="8">
  <p:sldMasterIdLst>
    <p:sldMasterId id="2147483768" r:id="rId1"/>
  </p:sldMasterIdLst>
  <p:notesMasterIdLst>
    <p:notesMasterId r:id="rId10"/>
  </p:notesMasterIdLst>
  <p:sldIdLst>
    <p:sldId id="256" r:id="rId2"/>
    <p:sldId id="263" r:id="rId3"/>
    <p:sldId id="264" r:id="rId4"/>
    <p:sldId id="278" r:id="rId5"/>
    <p:sldId id="277" r:id="rId6"/>
    <p:sldId id="272" r:id="rId7"/>
    <p:sldId id="268" r:id="rId8"/>
    <p:sldId id="27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4" autoAdjust="0"/>
    <p:restoredTop sz="94660"/>
  </p:normalViewPr>
  <p:slideViewPr>
    <p:cSldViewPr>
      <p:cViewPr>
        <p:scale>
          <a:sx n="90" d="100"/>
          <a:sy n="90" d="100"/>
        </p:scale>
        <p:origin x="-942" y="-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9053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fade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wikipedia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4528161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VY_32_INOVACE_10_B_20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MS Word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World Wide Web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Pavel Novotný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ročník studijního oboru 37-41-M/01 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Provoz </a:t>
            </a:r>
            <a:r>
              <a:rPr lang="cs-CZ" sz="1600" cap="all" dirty="0">
                <a:latin typeface="Arial" pitchFamily="34" charset="0"/>
                <a:cs typeface="Arial" pitchFamily="34" charset="0"/>
              </a:rPr>
              <a:t>a ekonomika dopravy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, předmětu Informační a komunikační technologie, inovuje výuku použitím multimediálních pomůcek – prezentace s názornými obrázky doplněnými textem a podporující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115616" y="683404"/>
            <a:ext cx="18907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World Wide Web</a:t>
            </a: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235496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611560" y="1124744"/>
            <a:ext cx="7776864" cy="48013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WWW – World Wide Web – volný překlad do češtiny „celosvětová pavučina“.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lang="cs-CZ" dirty="0" smtClean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Nezaměňujme pojem WWW a internet.</a:t>
            </a:r>
          </a:p>
          <a:p>
            <a:pPr defTabSz="540000"/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</a:p>
          <a:p>
            <a:pPr algn="just" defTabSz="540000"/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WWW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je v odborném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slově aplikace </a:t>
            </a:r>
          </a:p>
          <a:p>
            <a:pPr algn="just" defTabSz="54000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internetového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protokolu HTTP. Tím 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myšlena </a:t>
            </a:r>
          </a:p>
          <a:p>
            <a:pPr algn="just" defTabSz="54000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soustava propojených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hypertextových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 defTabSz="54000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dokumentů. V češtině je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používán výraz web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 defTabSz="54000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často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nejen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označení celosvětové sítě </a:t>
            </a:r>
          </a:p>
          <a:p>
            <a:pPr algn="just" defTabSz="54000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dokumentů,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ale také pro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označení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jednotlivé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 defTabSz="54000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soustavy dokumentů dostupných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na tomtéž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 defTabSz="54000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webovém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serveru nebo na téže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internetové </a:t>
            </a:r>
          </a:p>
          <a:p>
            <a:pPr algn="just" defTabSz="54000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doméně.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Internet je globální systém (celosvětová síť) navzájem propojených počítačových sítí.</a:t>
            </a: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467544" y="2631395"/>
            <a:ext cx="820891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5400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16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 rot="20024193">
            <a:off x="5526266" y="2274838"/>
            <a:ext cx="2470741" cy="230832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www</a:t>
            </a:r>
          </a:p>
          <a:p>
            <a:pPr algn="ctr"/>
            <a:r>
              <a:rPr lang="cs-CZ" sz="24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World wide web</a:t>
            </a:r>
          </a:p>
          <a:p>
            <a:pPr algn="ctr"/>
            <a:r>
              <a:rPr lang="cs-CZ" sz="24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INTERNET</a:t>
            </a:r>
            <a:endParaRPr lang="cs-CZ" sz="2400" b="1" cap="none" spc="0" dirty="0" smtClean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  <a:p>
            <a:pPr algn="ctr"/>
            <a:r>
              <a:rPr lang="cs-CZ" sz="24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Webpage</a:t>
            </a:r>
          </a:p>
          <a:p>
            <a:pPr algn="ctr"/>
            <a:r>
              <a:rPr lang="cs-CZ" sz="24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Homepage</a:t>
            </a:r>
          </a:p>
          <a:p>
            <a:pPr algn="ctr"/>
            <a:r>
              <a:rPr lang="cs-CZ" sz="24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E-mail</a:t>
            </a:r>
            <a:endParaRPr lang="cs-CZ" sz="24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8299845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115616" y="683404"/>
            <a:ext cx="18907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World Wide Web</a:t>
            </a: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235496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611560" y="3340735"/>
            <a:ext cx="777686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467544" y="2631395"/>
            <a:ext cx="820891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5400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16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4098" name="Picture 2" descr="http://www.globalbydesign.com/wp-content/uploads/2007/06/map_world_wide_web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1372" y="1136500"/>
            <a:ext cx="4757052" cy="5244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1052736"/>
            <a:ext cx="2639733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Trochu statistiky velikosti internetové populace: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Dvě miliardy surfařů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(asi třetina populace)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922 milionů v Asii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475 milionů v Evropě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6,5 milionů v ČR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- 220 milionů  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registrovaných domén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96 milionů domén COM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14 milionů domén NET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885 tisíc domén CZ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- 800 milionů uživatelů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Facebooku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3,5 milionů v ČR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- 100 milionů uživatelů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Twitteru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- 3,15 miliard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elektronických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poštovních schránek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513331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115616" y="683404"/>
            <a:ext cx="18907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World Wide Web</a:t>
            </a: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235496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611560" y="1086991"/>
            <a:ext cx="7776864" cy="507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Název naprosté většiny serverů začíná zkratkou www.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	Podstatou webu je tzv. „hypertextový odkaz“ což je jakási soustava propojených hypertextových dokumentů, které jsou umístěné na počítačových serverech, které navzájem tvoří celosvětovou síť – internet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Dokumenty na počítačových serverech jsou adresovány pomocí URL, jehož součástí je i doména počítače.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URL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celým názvem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Uniform Resource Locator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(„jednotný lokátor zdrojů“) 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řetězec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znaků s definovanou strukturou, který slouží k přesné specifikaci umístění zdrojů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informací.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	Autorem Webu je Tim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Berners-Lee.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Navrhl jazyk HTML a protokol HTTP, napsal první webový prohlížeč WorldWideWeb a koncem roku 1990 spustil první webový server na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světě.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Největší „národní“ domény: .com, .de, .net, .uk, .org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467544" y="2631395"/>
            <a:ext cx="820891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5400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16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492763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115616" y="620688"/>
            <a:ext cx="18907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World Wide Web</a:t>
            </a:r>
            <a:endParaRPr lang="cs-CZ" b="1" dirty="0"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611560" y="980728"/>
            <a:ext cx="7776864" cy="203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Prohlížet jednotlivé dokumenty (webové stránky, texty, videa, obrázky, prezentace, či jiná média) můžeme pomocí webového prohlížeče (Internet Explorer, Mozilla Firefox, Google Chrom, Opera, atd.) Je to program, který slouží k prohlížení www, komunikuje s HTTP serverem a zpracovává přijatý kód, který zformátuje a zobrazí webovou stránku.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zobrazení některých součástí stránek (animace, applety) je třeba prohlížeč doplnit  zásuvnými moduly.</a:t>
            </a:r>
            <a:endParaRPr kumimoji="0" lang="cs-CZ" b="0" i="0" u="none" strike="noStrike" cap="none" normalizeH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467544" y="2631395"/>
            <a:ext cx="820891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5400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16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722"/>
          <a:stretch/>
        </p:blipFill>
        <p:spPr bwMode="auto">
          <a:xfrm>
            <a:off x="4413336" y="3075521"/>
            <a:ext cx="3903080" cy="33058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353"/>
          <a:stretch/>
        </p:blipFill>
        <p:spPr bwMode="auto">
          <a:xfrm>
            <a:off x="611560" y="3099093"/>
            <a:ext cx="3672408" cy="3282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47664" y="5805264"/>
            <a:ext cx="1768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Internet Explorer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480659" y="5809064"/>
            <a:ext cx="16401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Mozilla Firefox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405138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836713"/>
            <a:ext cx="8229600" cy="54726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just"/>
            <a:r>
              <a:rPr lang="cs-CZ" dirty="0" smtClean="0">
                <a:latin typeface="Times New Roman"/>
                <a:ea typeface="Times New Roman"/>
              </a:rPr>
              <a:t>Opakování:</a:t>
            </a:r>
          </a:p>
          <a:p>
            <a:pPr algn="just"/>
            <a:endParaRPr lang="cs-CZ" dirty="0">
              <a:latin typeface="Times New Roman"/>
              <a:ea typeface="Times New Roman"/>
            </a:endParaRPr>
          </a:p>
          <a:p>
            <a:pPr marL="342900" indent="-342900" algn="just">
              <a:buAutoNum type="arabicPeriod"/>
            </a:pPr>
            <a:r>
              <a:rPr lang="cs-CZ" dirty="0" smtClean="0">
                <a:latin typeface="Times New Roman"/>
                <a:ea typeface="Times New Roman"/>
              </a:rPr>
              <a:t>Otevřete webový prohlížeč.</a:t>
            </a:r>
          </a:p>
          <a:p>
            <a:pPr marL="342900" indent="-342900" algn="just">
              <a:buAutoNum type="arabicPeriod"/>
            </a:pPr>
            <a:endParaRPr lang="cs-CZ" dirty="0" smtClean="0">
              <a:latin typeface="Times New Roman"/>
              <a:ea typeface="Times New Roman"/>
            </a:endParaRPr>
          </a:p>
          <a:p>
            <a:pPr marL="342900" indent="-342900" algn="just">
              <a:buAutoNum type="arabicPeriod"/>
            </a:pPr>
            <a:r>
              <a:rPr lang="cs-CZ" dirty="0" smtClean="0">
                <a:latin typeface="Times New Roman"/>
                <a:ea typeface="Times New Roman"/>
              </a:rPr>
              <a:t>Vyhledejte informace o počtu registrovaných domén na světě a v ČR.</a:t>
            </a:r>
          </a:p>
          <a:p>
            <a:pPr marL="342900" indent="-342900" algn="just">
              <a:buAutoNum type="arabicPeriod"/>
            </a:pPr>
            <a:endParaRPr lang="cs-CZ" dirty="0">
              <a:latin typeface="Times New Roman"/>
              <a:ea typeface="Times New Roman"/>
            </a:endParaRPr>
          </a:p>
          <a:p>
            <a:pPr marL="342900" indent="-342900" algn="just">
              <a:buAutoNum type="arabicPeriod"/>
            </a:pPr>
            <a:r>
              <a:rPr lang="cs-CZ" dirty="0" smtClean="0">
                <a:latin typeface="Times New Roman"/>
                <a:ea typeface="Times New Roman"/>
              </a:rPr>
              <a:t>Vyhledejte počet uživatelů internetu na světě.</a:t>
            </a:r>
          </a:p>
          <a:p>
            <a:pPr marL="342900" indent="-342900" algn="just">
              <a:buAutoNum type="arabicPeriod"/>
            </a:pPr>
            <a:endParaRPr lang="cs-CZ" dirty="0">
              <a:latin typeface="Times New Roman"/>
              <a:ea typeface="Times New Roman"/>
            </a:endParaRPr>
          </a:p>
          <a:p>
            <a:pPr marL="342900" indent="-342900" algn="just">
              <a:buAutoNum type="arabicPeriod"/>
            </a:pPr>
            <a:r>
              <a:rPr lang="cs-CZ" dirty="0" smtClean="0">
                <a:latin typeface="Times New Roman"/>
                <a:ea typeface="Times New Roman"/>
              </a:rPr>
              <a:t>Vyhledejte </a:t>
            </a:r>
            <a:r>
              <a:rPr lang="cs-CZ" smtClean="0">
                <a:latin typeface="Times New Roman"/>
                <a:ea typeface="Times New Roman"/>
              </a:rPr>
              <a:t>počet vrcholů v ČR nad 1000 m.</a:t>
            </a:r>
            <a:endParaRPr lang="cs-CZ" dirty="0" smtClean="0">
              <a:latin typeface="Times New Roman"/>
              <a:ea typeface="Times New Roman"/>
            </a:endParaRPr>
          </a:p>
          <a:p>
            <a:pPr algn="just"/>
            <a:endParaRPr kumimoji="0" lang="cs-CZ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/>
              <a:cs typeface="Arial" pitchFamily="34" charset="0"/>
            </a:endParaRPr>
          </a:p>
          <a:p>
            <a:pPr algn="just"/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967107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836713"/>
            <a:ext cx="8229600" cy="54726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just"/>
            <a:r>
              <a:rPr lang="cs-CZ" smtClean="0">
                <a:latin typeface="Times New Roman"/>
                <a:ea typeface="Times New Roman"/>
              </a:rPr>
              <a:t>Použité zdroje:</a:t>
            </a:r>
            <a:endParaRPr lang="cs-CZ" dirty="0" smtClean="0">
              <a:latin typeface="Times New Roman"/>
              <a:ea typeface="Times New Roman"/>
            </a:endParaRPr>
          </a:p>
          <a:p>
            <a:pPr algn="just"/>
            <a:endParaRPr kumimoji="0" lang="cs-CZ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/>
              <a:cs typeface="Arial" pitchFamily="34" charset="0"/>
            </a:endParaRPr>
          </a:p>
          <a:p>
            <a:pPr marL="285750" indent="-285750" algn="just">
              <a:buFontTx/>
              <a:buChar char="-"/>
            </a:pPr>
            <a:r>
              <a:rPr lang="en-US" dirty="0" smtClean="0">
                <a:latin typeface="Times New Roman"/>
                <a:cs typeface="Arial" pitchFamily="34" charset="0"/>
              </a:rPr>
              <a:t>map </a:t>
            </a:r>
            <a:r>
              <a:rPr lang="en-US" dirty="0">
                <a:latin typeface="Times New Roman"/>
                <a:cs typeface="Arial" pitchFamily="34" charset="0"/>
              </a:rPr>
              <a:t>of the world wide </a:t>
            </a:r>
            <a:r>
              <a:rPr lang="en-US" dirty="0" smtClean="0">
                <a:latin typeface="Times New Roman"/>
                <a:cs typeface="Arial" pitchFamily="34" charset="0"/>
              </a:rPr>
              <a:t>web</a:t>
            </a:r>
            <a:r>
              <a:rPr lang="cs-CZ" dirty="0" smtClean="0">
                <a:latin typeface="Times New Roman"/>
                <a:cs typeface="Arial" pitchFamily="34" charset="0"/>
              </a:rPr>
              <a:t> – obrázek </a:t>
            </a:r>
            <a:r>
              <a:rPr lang="cs-CZ" dirty="0" smtClean="0">
                <a:latin typeface="Times New Roman"/>
                <a:cs typeface="Arial" pitchFamily="34" charset="0"/>
                <a:hlinkClick r:id="rId3"/>
              </a:rPr>
              <a:t>www.google.cz</a:t>
            </a:r>
            <a:endParaRPr lang="cs-CZ" dirty="0" smtClean="0">
              <a:latin typeface="Times New Roman"/>
              <a:cs typeface="Arial" pitchFamily="34" charset="0"/>
            </a:endParaRPr>
          </a:p>
          <a:p>
            <a:pPr marL="285750" indent="-285750" algn="just">
              <a:buFontTx/>
              <a:buChar char="-"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/>
                <a:cs typeface="Arial" pitchFamily="34" charset="0"/>
              </a:rPr>
              <a:t>statistické informace – </a:t>
            </a: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/>
                <a:cs typeface="Arial" pitchFamily="34" charset="0"/>
                <a:hlinkClick r:id="rId4"/>
              </a:rPr>
              <a:t>www.wikipedia.org</a:t>
            </a:r>
            <a:endParaRPr kumimoji="0" lang="cs-CZ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/>
              <a:cs typeface="Arial" pitchFamily="34" charset="0"/>
            </a:endParaRPr>
          </a:p>
          <a:p>
            <a:pPr marL="285750" indent="-285750" algn="just">
              <a:buFontTx/>
              <a:buChar char="-"/>
            </a:pPr>
            <a:endParaRPr lang="cs-CZ" dirty="0">
              <a:latin typeface="Times New Roman"/>
              <a:cs typeface="Arial" pitchFamily="34" charset="0"/>
            </a:endParaRPr>
          </a:p>
          <a:p>
            <a:pPr marL="285750" lvl="0" indent="-285750" algn="just"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pokud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není uvedeno jinak, použitý materiál je z vlastních zdrojů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autora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algn="just"/>
            <a:endParaRPr kumimoji="0" lang="cs-CZ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/>
              <a:cs typeface="Arial" pitchFamily="34" charset="0"/>
            </a:endParaRPr>
          </a:p>
          <a:p>
            <a:pPr algn="just"/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95117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S Word 2010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MS Word 2010</Template>
  <TotalTime>963</TotalTime>
  <Words>275</Words>
  <Application>Microsoft Office PowerPoint</Application>
  <PresentationFormat>Předvádění na obrazovce (4:3)</PresentationFormat>
  <Paragraphs>109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MS Word 2010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</dc:creator>
  <cp:lastModifiedBy>NOVOTNÝ Pavel</cp:lastModifiedBy>
  <cp:revision>150</cp:revision>
  <dcterms:created xsi:type="dcterms:W3CDTF">2013-03-18T13:09:52Z</dcterms:created>
  <dcterms:modified xsi:type="dcterms:W3CDTF">2013-06-04T06:18:28Z</dcterms:modified>
</cp:coreProperties>
</file>