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7" r:id="rId2"/>
    <p:sldId id="258" r:id="rId3"/>
    <p:sldId id="256" r:id="rId4"/>
    <p:sldId id="259" r:id="rId5"/>
    <p:sldId id="260" r:id="rId6"/>
    <p:sldId id="261" r:id="rId7"/>
    <p:sldId id="263" r:id="rId8"/>
    <p:sldId id="264" r:id="rId9"/>
    <p:sldId id="265" r:id="rId10"/>
    <p:sldId id="269" r:id="rId11"/>
    <p:sldId id="266" r:id="rId12"/>
    <p:sldId id="267" r:id="rId13"/>
    <p:sldId id="268" r:id="rId14"/>
    <p:sldId id="270" r:id="rId15"/>
    <p:sldId id="271" r:id="rId16"/>
    <p:sldId id="273" r:id="rId17"/>
    <p:sldId id="274" r:id="rId18"/>
    <p:sldId id="275" r:id="rId19"/>
    <p:sldId id="276" r:id="rId20"/>
    <p:sldId id="277" r:id="rId21"/>
    <p:sldId id="262" r:id="rId22"/>
    <p:sldId id="272" r:id="rId23"/>
  </p:sldIdLst>
  <p:sldSz cx="9144000" cy="6858000" type="screen4x3"/>
  <p:notesSz cx="6858000" cy="987425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0E8570-B37D-4783-9901-DCCE104E1F87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62025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690269"/>
            <a:ext cx="5486400" cy="44434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378824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378824"/>
            <a:ext cx="2971800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7DCAE9-A70F-4729-ABCB-581897D0FF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0373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7/76/Gifblaar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s.wikipedia.org/wiki/Soubor:4-Aminobenzoic_acid.svg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s.wikipedia.org/wiki/Soubor:4-Aminobenzoic_acid.svg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google.cz/url?sa=i&amp;source=images&amp;cd=&amp;cad=rja&amp;docid=vnDQPSn7EKRWEM&amp;tbnid=3O07iFP3HFCpwM:&amp;ved=0CAgQjRwwAA&amp;url=http://vydavatelstvi.vscht.cz/echo/organika/T0003.html&amp;ei=s8NhUYOqHOKI4gTywIGgBg&amp;psig=AFQjCNFlKe7BV-wr23Agc09c58hjoAt2cQ&amp;ust=1365447987505306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gif"/><Relationship Id="rId5" Type="http://schemas.openxmlformats.org/officeDocument/2006/relationships/image" Target="../media/image9.png"/><Relationship Id="rId4" Type="http://schemas.openxmlformats.org/officeDocument/2006/relationships/hyperlink" Target="http://www.google.cz/url?sa=i&amp;source=images&amp;cd=&amp;cad=rja&amp;docid=SCFK-7Jf2dNoVM&amp;tbnid=1jybY8J4Ucjf7M:&amp;ved=0CAgQjRwwAA&amp;url=http://vydavatelstvi.vscht.cz/echo/organika/trivialni-sk-aromat.html&amp;ei=Z8RhUZLaIYeS4ASs_YDwDg&amp;psig=AFQjCNH2ckAR4L7B2jYWVyJrNZROgeXCpQ&amp;ust=1365448167605417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6/Gifblaar.jpg" TargetMode="External"/><Relationship Id="rId2" Type="http://schemas.openxmlformats.org/officeDocument/2006/relationships/hyperlink" Target="http://canov.jergym.cz/kyseliny/sila/chlor2o1.gif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lablemminglounge.blogspot.cz/2007/07/acacia-georgina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4074918"/>
              </p:ext>
            </p:extLst>
          </p:nvPr>
        </p:nvGraphicFramePr>
        <p:xfrm>
          <a:off x="614836" y="2816085"/>
          <a:ext cx="8136904" cy="2967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RNDr. Lenka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Hráčková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VY_32_INOVACE_06C_06_Substituční deriváty karboxylových kyselin,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rozdělení, </a:t>
                      </a:r>
                      <a:r>
                        <a:rPr lang="cs-CZ" sz="1800" b="1" kern="1200" baseline="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halogenkyseliny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VY_32_INOVACE_06C_Organická chemie a biochemie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7. 4. 2013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latin typeface="Calibri" pitchFamily="34" charset="0"/>
              </a:rPr>
              <a:t>Výklad  s odvozováním vlastností derivátů kyselin na základě předchozích vědomostí žáků (polarita vazby, efekty substituentů), procvičování názvosloví.</a:t>
            </a:r>
          </a:p>
          <a:p>
            <a:pPr marL="0" indent="0">
              <a:buNone/>
            </a:pPr>
            <a:r>
              <a:rPr lang="cs-CZ" sz="2000" dirty="0" smtClean="0">
                <a:latin typeface="Calibri" pitchFamily="34" charset="0"/>
              </a:rPr>
              <a:t>Zopakování významu disociační konstanty kyselin.</a:t>
            </a:r>
          </a:p>
          <a:p>
            <a:pPr marL="0" indent="0">
              <a:buNone/>
            </a:pPr>
            <a:r>
              <a:rPr lang="cs-CZ" sz="2000" dirty="0" smtClean="0">
                <a:latin typeface="Calibri" pitchFamily="34" charset="0"/>
              </a:rPr>
              <a:t>Procvičování názvosloví lze vytisknout a použít jako pracovní </a:t>
            </a:r>
            <a:r>
              <a:rPr lang="cs-CZ" sz="2000" dirty="0" smtClean="0">
                <a:latin typeface="Calibri" pitchFamily="34" charset="0"/>
              </a:rPr>
              <a:t>list</a:t>
            </a:r>
            <a:r>
              <a:rPr lang="cs-CZ" sz="2000" dirty="0" smtClean="0">
                <a:latin typeface="Calibri" pitchFamily="34" charset="0"/>
              </a:rPr>
              <a:t>. </a:t>
            </a:r>
            <a:r>
              <a:rPr lang="cs-CZ" sz="2000" dirty="0">
                <a:latin typeface="Calibri" pitchFamily="34" charset="0"/>
              </a:rPr>
              <a:t>N</a:t>
            </a:r>
            <a:r>
              <a:rPr lang="cs-CZ" sz="2000" dirty="0" smtClean="0">
                <a:latin typeface="Calibri" pitchFamily="34" charset="0"/>
              </a:rPr>
              <a:t>ebo žáci doplňují vzorce/názvy na interaktivní tabuli. S následnou kontrolou správného řešení.</a:t>
            </a:r>
            <a:endParaRPr lang="cs-CZ" sz="2000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Calibri" pitchFamily="34" charset="0"/>
              </a:rPr>
              <a:t> Určeno pro žáky 3. ročníku G4 a 5. ročníku G6</a:t>
            </a:r>
          </a:p>
          <a:p>
            <a:pPr marL="0" indent="0">
              <a:buNone/>
            </a:pPr>
            <a:r>
              <a:rPr lang="cs-CZ" sz="2000" dirty="0" smtClean="0">
                <a:latin typeface="Calibri" pitchFamily="34" charset="0"/>
              </a:rPr>
              <a:t>Materiál je určen k interaktivní výuce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SUBSTITUČNÍ DERIVÁTY KARBOXYLOVÝCH KYSELIN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Rozdělení derivátů, </a:t>
            </a:r>
            <a:r>
              <a:rPr lang="cs-CZ" dirty="0" err="1" smtClean="0">
                <a:solidFill>
                  <a:schemeClr val="tx1"/>
                </a:solidFill>
              </a:rPr>
              <a:t>halogenkarboxylové</a:t>
            </a:r>
            <a:r>
              <a:rPr lang="cs-CZ" dirty="0" smtClean="0">
                <a:solidFill>
                  <a:schemeClr val="tx1"/>
                </a:solidFill>
              </a:rPr>
              <a:t> kyseliny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Vznik substitučních derivátů, klasifikace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substitucí jednoho nebo více atomů vodíku na R- kyseliny další funkční skupinou =</a:t>
            </a:r>
          </a:p>
          <a:p>
            <a:r>
              <a:rPr lang="cs-CZ" dirty="0" smtClean="0"/>
              <a:t>= SUBSTITUENTEM X: </a:t>
            </a:r>
          </a:p>
          <a:p>
            <a:r>
              <a:rPr lang="cs-CZ" dirty="0" smtClean="0"/>
              <a:t>Obecný vzorec</a:t>
            </a:r>
          </a:p>
          <a:p>
            <a:pPr>
              <a:buNone/>
            </a:pPr>
            <a:r>
              <a:rPr lang="cs-CZ" dirty="0" smtClean="0"/>
              <a:t>				</a:t>
            </a:r>
          </a:p>
          <a:p>
            <a:pPr>
              <a:buNone/>
            </a:pPr>
            <a:r>
              <a:rPr lang="cs-CZ" dirty="0" smtClean="0"/>
              <a:t>				</a:t>
            </a:r>
            <a:r>
              <a:rPr lang="cs-CZ" b="1" dirty="0" smtClean="0"/>
              <a:t>R – CH – COOH</a:t>
            </a:r>
          </a:p>
          <a:p>
            <a:pPr>
              <a:buNone/>
            </a:pPr>
            <a:r>
              <a:rPr lang="cs-CZ" b="1" dirty="0" smtClean="0"/>
              <a:t>				       </a:t>
            </a:r>
            <a:r>
              <a:rPr lang="cs-CZ" b="1" dirty="0" smtClean="0">
                <a:solidFill>
                  <a:srgbClr val="FF0000"/>
                </a:solidFill>
              </a:rPr>
              <a:t>X</a:t>
            </a:r>
            <a:endParaRPr lang="cs-CZ" b="1" dirty="0" smtClean="0"/>
          </a:p>
          <a:p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995936" y="4941168"/>
            <a:ext cx="0" cy="21602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derivátů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2062336"/>
          <a:ext cx="8229600" cy="259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- x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Derivát - kyselina  </a:t>
                      </a:r>
                      <a:endParaRPr lang="cs-CZ" sz="2800" dirty="0"/>
                    </a:p>
                  </a:txBody>
                  <a:tcPr/>
                </a:tc>
              </a:tr>
              <a:tr h="147464"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-</a:t>
                      </a:r>
                      <a:r>
                        <a:rPr lang="cs-CZ" sz="2800" b="0" baseline="0" dirty="0" smtClean="0"/>
                        <a:t> OH</a:t>
                      </a:r>
                      <a:endParaRPr lang="cs-CZ" sz="28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Hydroxykarboxylová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- halogen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Halogenkarboxylová</a:t>
                      </a:r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- NH</a:t>
                      </a:r>
                      <a:r>
                        <a:rPr lang="cs-CZ" sz="2000" dirty="0" smtClean="0"/>
                        <a:t>2</a:t>
                      </a:r>
                      <a:r>
                        <a:rPr lang="cs-CZ" sz="2000" baseline="0" dirty="0" smtClean="0"/>
                        <a:t>   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Aminokarboxylová</a:t>
                      </a:r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- CO -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Ketokarboxylová</a:t>
                      </a:r>
                      <a:r>
                        <a:rPr lang="cs-CZ" sz="2800" dirty="0" smtClean="0"/>
                        <a:t> (</a:t>
                      </a:r>
                      <a:r>
                        <a:rPr lang="cs-CZ" sz="2800" dirty="0" err="1" smtClean="0"/>
                        <a:t>oxo</a:t>
                      </a:r>
                      <a:r>
                        <a:rPr lang="cs-CZ" sz="2800" dirty="0" smtClean="0"/>
                        <a:t>-)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Názvosloví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Základ názvu: nesubstituovaná kyselina </a:t>
            </a:r>
          </a:p>
          <a:p>
            <a:r>
              <a:rPr lang="cs-CZ" dirty="0" smtClean="0"/>
              <a:t>Předpona: </a:t>
            </a:r>
            <a:r>
              <a:rPr lang="cs-CZ" dirty="0" err="1" smtClean="0"/>
              <a:t>lokant</a:t>
            </a:r>
            <a:r>
              <a:rPr lang="cs-CZ" dirty="0" smtClean="0"/>
              <a:t> (poloha), číslovková předpona (počet), typ substituentu</a:t>
            </a:r>
          </a:p>
          <a:p>
            <a:endParaRPr lang="cs-CZ" dirty="0" smtClean="0"/>
          </a:p>
          <a:p>
            <a:r>
              <a:rPr lang="cs-CZ" dirty="0" smtClean="0"/>
              <a:t>Označení polohy: </a:t>
            </a:r>
          </a:p>
          <a:p>
            <a:r>
              <a:rPr lang="cs-CZ" dirty="0" smtClean="0"/>
              <a:t>TRIVIÁLNÍ NÁZEV	CH</a:t>
            </a:r>
            <a:r>
              <a:rPr lang="cs-CZ" sz="2400" dirty="0" smtClean="0"/>
              <a:t>3</a:t>
            </a:r>
            <a:r>
              <a:rPr lang="cs-CZ" dirty="0" smtClean="0"/>
              <a:t>CH</a:t>
            </a:r>
            <a:r>
              <a:rPr lang="cs-CZ" sz="2400" dirty="0" smtClean="0"/>
              <a:t>2</a:t>
            </a:r>
            <a:r>
              <a:rPr lang="cs-CZ" dirty="0" smtClean="0"/>
              <a:t>CH</a:t>
            </a:r>
            <a:r>
              <a:rPr lang="cs-CZ" dirty="0" smtClean="0">
                <a:solidFill>
                  <a:srgbClr val="FF0000"/>
                </a:solidFill>
              </a:rPr>
              <a:t>C</a:t>
            </a:r>
            <a:r>
              <a:rPr lang="cs-CZ" dirty="0" smtClean="0"/>
              <a:t>OOH</a:t>
            </a:r>
          </a:p>
          <a:p>
            <a:pPr>
              <a:buNone/>
            </a:pPr>
            <a:r>
              <a:rPr lang="cs-CZ" dirty="0" smtClean="0"/>
              <a:t>						     NH</a:t>
            </a:r>
            <a:r>
              <a:rPr lang="cs-CZ" sz="2400" dirty="0" smtClean="0"/>
              <a:t>2</a:t>
            </a:r>
          </a:p>
          <a:p>
            <a:pPr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? </a:t>
            </a:r>
            <a:r>
              <a:rPr lang="cs-CZ" dirty="0" smtClean="0">
                <a:solidFill>
                  <a:srgbClr val="FF0000"/>
                </a:solidFill>
              </a:rPr>
              <a:t>Kyselina      - aminomáselná  </a:t>
            </a:r>
            <a:endParaRPr lang="cs-CZ" sz="4400" dirty="0">
              <a:solidFill>
                <a:srgbClr val="FF0000"/>
              </a:solidFill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5652120" y="4581128"/>
            <a:ext cx="0" cy="21602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4211960" y="3861048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rgbClr val="FF0000"/>
                </a:solidFill>
              </a:rPr>
              <a:t>γ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64088" y="3861048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α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88024" y="3861048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rgbClr val="FF0000"/>
                </a:solidFill>
              </a:rPr>
              <a:t>β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1760" y="544522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α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/>
              <a:t>SYSTEMATICKÝ NÁZEV:</a:t>
            </a:r>
          </a:p>
          <a:p>
            <a:endParaRPr lang="cs-CZ" dirty="0" smtClean="0"/>
          </a:p>
          <a:p>
            <a:r>
              <a:rPr lang="cs-CZ" dirty="0" smtClean="0"/>
              <a:t>CH</a:t>
            </a:r>
            <a:r>
              <a:rPr lang="cs-CZ" sz="2400" dirty="0" smtClean="0"/>
              <a:t>3</a:t>
            </a:r>
            <a:r>
              <a:rPr lang="cs-CZ" dirty="0" smtClean="0"/>
              <a:t>CH</a:t>
            </a:r>
            <a:r>
              <a:rPr lang="cs-CZ" sz="2400" dirty="0" smtClean="0"/>
              <a:t>2</a:t>
            </a:r>
            <a:r>
              <a:rPr lang="cs-CZ" dirty="0" smtClean="0"/>
              <a:t>CH</a:t>
            </a:r>
            <a:r>
              <a:rPr lang="cs-CZ" dirty="0" smtClean="0">
                <a:solidFill>
                  <a:srgbClr val="FF0000"/>
                </a:solidFill>
              </a:rPr>
              <a:t>C</a:t>
            </a:r>
            <a:r>
              <a:rPr lang="cs-CZ" dirty="0" smtClean="0"/>
              <a:t>OOH</a:t>
            </a:r>
          </a:p>
          <a:p>
            <a:pPr>
              <a:buNone/>
            </a:pPr>
            <a:r>
              <a:rPr lang="cs-CZ" dirty="0" smtClean="0"/>
              <a:t>		        NH</a:t>
            </a:r>
            <a:r>
              <a:rPr lang="cs-CZ" sz="2400" dirty="0" smtClean="0"/>
              <a:t>2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? – </a:t>
            </a:r>
            <a:r>
              <a:rPr lang="cs-CZ" b="1" dirty="0" smtClean="0">
                <a:solidFill>
                  <a:srgbClr val="FF0000"/>
                </a:solidFill>
              </a:rPr>
              <a:t>kyselina 2 - </a:t>
            </a:r>
            <a:r>
              <a:rPr lang="cs-CZ" b="1" dirty="0" err="1" smtClean="0">
                <a:solidFill>
                  <a:srgbClr val="FF0000"/>
                </a:solidFill>
              </a:rPr>
              <a:t>aminobutanová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2339752" y="2204864"/>
            <a:ext cx="0" cy="21602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827584" y="1455167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55776" y="1455167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75656" y="1455167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51720" y="1455167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Substituční deriváty se chovají jako kyseliny</a:t>
            </a:r>
          </a:p>
          <a:p>
            <a:endParaRPr lang="cs-CZ" b="1" dirty="0" smtClean="0"/>
          </a:p>
          <a:p>
            <a:r>
              <a:rPr lang="cs-CZ" b="1" dirty="0" smtClean="0"/>
              <a:t>Vlastnosti ovlivňuje substituent – 	</a:t>
            </a:r>
          </a:p>
          <a:p>
            <a:r>
              <a:rPr lang="cs-CZ" b="1" dirty="0" smtClean="0"/>
              <a:t>nejvýrazněji na druhém uhlíku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HALOGENKYSELINY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VLASTNOSTI - ODVOĎTE</a:t>
            </a:r>
          </a:p>
          <a:p>
            <a:r>
              <a:rPr lang="cs-CZ" dirty="0" smtClean="0"/>
              <a:t>Napište strukturní vzorec kyseliny </a:t>
            </a:r>
            <a:r>
              <a:rPr lang="cs-CZ" dirty="0" err="1" smtClean="0"/>
              <a:t>chloroctové</a:t>
            </a:r>
            <a:r>
              <a:rPr lang="cs-CZ" dirty="0" smtClean="0"/>
              <a:t>. Vysvětlete, proč je silnější kyselinou než octová: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sz="3600" b="1" dirty="0" smtClean="0"/>
              <a:t>        H	 O</a:t>
            </a:r>
          </a:p>
          <a:p>
            <a:pPr>
              <a:buNone/>
            </a:pPr>
            <a:r>
              <a:rPr lang="cs-CZ" sz="3600" b="1" dirty="0" smtClean="0"/>
              <a:t>			Cl – C – </a:t>
            </a:r>
            <a:r>
              <a:rPr lang="cs-CZ" sz="3600" b="1" dirty="0" err="1" smtClean="0"/>
              <a:t>C</a:t>
            </a:r>
            <a:endParaRPr lang="cs-CZ" sz="3600" b="1" dirty="0" smtClean="0"/>
          </a:p>
          <a:p>
            <a:pPr>
              <a:buNone/>
            </a:pPr>
            <a:r>
              <a:rPr lang="cs-CZ" sz="3600" b="1" dirty="0" smtClean="0"/>
              <a:t>			        H	 O – H  	</a:t>
            </a:r>
            <a:endParaRPr lang="cs-CZ" sz="3600" b="1" dirty="0"/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4283968" y="6669360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Skupina 3"/>
          <p:cNvGrpSpPr/>
          <p:nvPr/>
        </p:nvGrpSpPr>
        <p:grpSpPr>
          <a:xfrm>
            <a:off x="2267744" y="3789040"/>
            <a:ext cx="2376264" cy="1872208"/>
            <a:chOff x="2267744" y="3789040"/>
            <a:chExt cx="2376264" cy="1872208"/>
          </a:xfrm>
        </p:grpSpPr>
        <p:grpSp>
          <p:nvGrpSpPr>
            <p:cNvPr id="15" name="Skupina 14"/>
            <p:cNvGrpSpPr/>
            <p:nvPr/>
          </p:nvGrpSpPr>
          <p:grpSpPr>
            <a:xfrm>
              <a:off x="3995936" y="4221088"/>
              <a:ext cx="360040" cy="864096"/>
              <a:chOff x="3995936" y="4221088"/>
              <a:chExt cx="360040" cy="864096"/>
            </a:xfrm>
          </p:grpSpPr>
          <p:cxnSp>
            <p:nvCxnSpPr>
              <p:cNvPr id="5" name="Přímá spojovací čára 4"/>
              <p:cNvCxnSpPr/>
              <p:nvPr/>
            </p:nvCxnSpPr>
            <p:spPr>
              <a:xfrm flipV="1">
                <a:off x="3995936" y="4221088"/>
                <a:ext cx="288032" cy="288032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ovací čára 5"/>
              <p:cNvCxnSpPr/>
              <p:nvPr/>
            </p:nvCxnSpPr>
            <p:spPr>
              <a:xfrm flipV="1">
                <a:off x="4067944" y="4293096"/>
                <a:ext cx="288032" cy="288032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ovací čára 6"/>
              <p:cNvCxnSpPr/>
              <p:nvPr/>
            </p:nvCxnSpPr>
            <p:spPr>
              <a:xfrm>
                <a:off x="3995936" y="4869160"/>
                <a:ext cx="216024" cy="216024"/>
              </a:xfrm>
              <a:prstGeom prst="line">
                <a:avLst/>
              </a:prstGeom>
              <a:ln w="317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8" name="Přímá spojovací čára 17"/>
            <p:cNvCxnSpPr/>
            <p:nvPr/>
          </p:nvCxnSpPr>
          <p:spPr>
            <a:xfrm>
              <a:off x="3275856" y="4293096"/>
              <a:ext cx="0" cy="216024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Přímá spojovací čára 18"/>
            <p:cNvCxnSpPr/>
            <p:nvPr/>
          </p:nvCxnSpPr>
          <p:spPr>
            <a:xfrm>
              <a:off x="3275856" y="4941168"/>
              <a:ext cx="0" cy="216024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ovací čára 21"/>
            <p:cNvCxnSpPr/>
            <p:nvPr/>
          </p:nvCxnSpPr>
          <p:spPr>
            <a:xfrm>
              <a:off x="4283968" y="5157192"/>
              <a:ext cx="288032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>
              <a:off x="2411760" y="5013176"/>
              <a:ext cx="216024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>
              <a:off x="4644008" y="3861048"/>
              <a:ext cx="0" cy="36004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ovací čára 24"/>
            <p:cNvCxnSpPr/>
            <p:nvPr/>
          </p:nvCxnSpPr>
          <p:spPr>
            <a:xfrm flipV="1">
              <a:off x="4211960" y="3789040"/>
              <a:ext cx="288032" cy="144016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ovací čára 35"/>
            <p:cNvCxnSpPr/>
            <p:nvPr/>
          </p:nvCxnSpPr>
          <p:spPr>
            <a:xfrm>
              <a:off x="4283968" y="5661248"/>
              <a:ext cx="288032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ovací čára 36"/>
            <p:cNvCxnSpPr/>
            <p:nvPr/>
          </p:nvCxnSpPr>
          <p:spPr>
            <a:xfrm>
              <a:off x="2411760" y="4437112"/>
              <a:ext cx="216024" cy="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ovací čára 37"/>
            <p:cNvCxnSpPr/>
            <p:nvPr/>
          </p:nvCxnSpPr>
          <p:spPr>
            <a:xfrm>
              <a:off x="2267744" y="4509120"/>
              <a:ext cx="0" cy="36004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TextovéPole 42"/>
          <p:cNvSpPr txBox="1"/>
          <p:nvPr/>
        </p:nvSpPr>
        <p:spPr>
          <a:xfrm>
            <a:off x="7308304" y="66693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6" name="Rovnoramenný trojúhelník 45"/>
          <p:cNvSpPr/>
          <p:nvPr/>
        </p:nvSpPr>
        <p:spPr>
          <a:xfrm rot="5595310">
            <a:off x="3464018" y="4588281"/>
            <a:ext cx="360000" cy="396000"/>
          </a:xfrm>
          <a:prstGeom prst="triangle">
            <a:avLst>
              <a:gd name="adj" fmla="val 50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7" name="Rovnoramenný trojúhelník 46"/>
          <p:cNvSpPr/>
          <p:nvPr/>
        </p:nvSpPr>
        <p:spPr>
          <a:xfrm rot="8451960">
            <a:off x="3932469" y="4877701"/>
            <a:ext cx="396000" cy="396000"/>
          </a:xfrm>
          <a:prstGeom prst="triangle">
            <a:avLst>
              <a:gd name="adj" fmla="val 50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8" name="Rovnoramenný trojúhelník 47"/>
          <p:cNvSpPr/>
          <p:nvPr/>
        </p:nvSpPr>
        <p:spPr>
          <a:xfrm rot="5400000">
            <a:off x="4608048" y="5193240"/>
            <a:ext cx="396000" cy="396000"/>
          </a:xfrm>
          <a:prstGeom prst="triangle">
            <a:avLst>
              <a:gd name="adj" fmla="val 50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9" name="Rovnoramenný trojúhelník 48"/>
          <p:cNvSpPr/>
          <p:nvPr/>
        </p:nvSpPr>
        <p:spPr>
          <a:xfrm rot="5400000">
            <a:off x="2789800" y="4563120"/>
            <a:ext cx="360000" cy="396000"/>
          </a:xfrm>
          <a:prstGeom prst="triangle">
            <a:avLst>
              <a:gd name="adj" fmla="val 50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cxnSp>
        <p:nvCxnSpPr>
          <p:cNvPr id="52" name="Přímá spojovací šipka 51"/>
          <p:cNvCxnSpPr/>
          <p:nvPr/>
        </p:nvCxnSpPr>
        <p:spPr>
          <a:xfrm>
            <a:off x="5364088" y="5445224"/>
            <a:ext cx="1656184" cy="64807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ovéPole 54"/>
          <p:cNvSpPr txBox="1"/>
          <p:nvPr/>
        </p:nvSpPr>
        <p:spPr>
          <a:xfrm>
            <a:off x="1187624" y="6165304"/>
            <a:ext cx="280831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I- efekt chlóru				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7164288" y="5661248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H+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5" grpId="0"/>
      <p:bldP spid="5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http://canov.jergym.cz/kyseliny/sila/chlor2o1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124744"/>
            <a:ext cx="5464988" cy="439524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020272" y="5085184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Atom chlóru působí záporným indukčním efektem. </a:t>
            </a:r>
          </a:p>
          <a:p>
            <a:r>
              <a:rPr lang="cs-CZ" dirty="0" smtClean="0"/>
              <a:t>Elektrony vazeb </a:t>
            </a:r>
            <a:r>
              <a:rPr lang="el-GR" dirty="0" smtClean="0"/>
              <a:t>σ</a:t>
            </a:r>
            <a:r>
              <a:rPr lang="cs-CZ" dirty="0" smtClean="0"/>
              <a:t> se posunují směrem k chlóru a vazba mezi vodíkem a kyslíkem v hydroxylu je polárnější než v nesubstituované kyselině. </a:t>
            </a:r>
          </a:p>
          <a:p>
            <a:r>
              <a:rPr lang="cs-CZ" dirty="0" smtClean="0"/>
              <a:t>Proto se proton odštěpuje snadněji než v kyselině octové.</a:t>
            </a:r>
          </a:p>
          <a:p>
            <a:endParaRPr lang="cs-CZ" dirty="0" smtClean="0"/>
          </a:p>
          <a:p>
            <a:r>
              <a:rPr lang="cs-CZ" b="1" dirty="0" smtClean="0"/>
              <a:t>Čím více atomů halogenu je vázáno na druhém uhlíku, tím je kyselina silnější. 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Fyzikální vlastnosti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Dobře rozpustné ve vodě, v organických rozpouštědlech</a:t>
            </a:r>
          </a:p>
          <a:p>
            <a:endParaRPr lang="cs-CZ" dirty="0" smtClean="0"/>
          </a:p>
          <a:p>
            <a:r>
              <a:rPr lang="cs-CZ" dirty="0" smtClean="0"/>
              <a:t>Kapalné, krystalické</a:t>
            </a:r>
          </a:p>
          <a:p>
            <a:r>
              <a:rPr lang="cs-CZ" dirty="0" smtClean="0"/>
              <a:t>Toxické, leptavé účinky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</a:t>
            </a:r>
            <a:r>
              <a:rPr lang="cs-CZ" dirty="0" err="1" smtClean="0"/>
              <a:t>halogenkyselin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K. </a:t>
            </a:r>
            <a:r>
              <a:rPr lang="cs-CZ" dirty="0" err="1" smtClean="0">
                <a:solidFill>
                  <a:srgbClr val="FF0000"/>
                </a:solidFill>
              </a:rPr>
              <a:t>chloroctová</a:t>
            </a:r>
            <a:r>
              <a:rPr lang="cs-CZ" dirty="0" smtClean="0">
                <a:solidFill>
                  <a:srgbClr val="FF0000"/>
                </a:solidFill>
              </a:rPr>
              <a:t> - ?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				ClCH</a:t>
            </a:r>
            <a:r>
              <a:rPr lang="cs-CZ" sz="24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COOH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Krystalická látka, leptavé účinky</a:t>
            </a:r>
          </a:p>
          <a:p>
            <a:pPr>
              <a:buNone/>
            </a:pPr>
            <a:r>
              <a:rPr lang="cs-CZ" dirty="0" smtClean="0"/>
              <a:t>Využití v organické syntéze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86800" cy="4857403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K. trichloroctová  ?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					CCl</a:t>
            </a:r>
            <a:r>
              <a:rPr lang="cs-CZ" sz="2400" dirty="0" smtClean="0">
                <a:solidFill>
                  <a:srgbClr val="FF0000"/>
                </a:solidFill>
              </a:rPr>
              <a:t>3</a:t>
            </a:r>
            <a:r>
              <a:rPr lang="cs-CZ" dirty="0" smtClean="0">
                <a:solidFill>
                  <a:srgbClr val="FF0000"/>
                </a:solidFill>
              </a:rPr>
              <a:t>COOH</a:t>
            </a:r>
          </a:p>
          <a:p>
            <a:pPr>
              <a:buNone/>
            </a:pPr>
            <a:r>
              <a:rPr lang="cs-CZ" dirty="0" smtClean="0"/>
              <a:t>Krystalická, bezbarvá, leptavé účinky</a:t>
            </a:r>
          </a:p>
          <a:p>
            <a:pPr>
              <a:buNone/>
            </a:pPr>
            <a:r>
              <a:rPr lang="cs-CZ" dirty="0" smtClean="0"/>
              <a:t>Jedna z nejsilnějších organických kyselin: K</a:t>
            </a:r>
            <a:r>
              <a:rPr lang="cs-CZ" sz="2000" dirty="0" smtClean="0"/>
              <a:t>A</a:t>
            </a:r>
            <a:r>
              <a:rPr lang="cs-CZ" dirty="0" smtClean="0"/>
              <a:t>= 2.10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Leptání bradavic, afty</a:t>
            </a:r>
          </a:p>
          <a:p>
            <a:pPr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44408" y="2884874"/>
            <a:ext cx="4320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-1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K. </a:t>
            </a:r>
            <a:r>
              <a:rPr lang="cs-CZ" dirty="0" err="1" smtClean="0">
                <a:solidFill>
                  <a:srgbClr val="FF0000"/>
                </a:solidFill>
              </a:rPr>
              <a:t>trifluoroctová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31746" name="Picture 2" descr="File:Gifblaa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3699030"/>
            <a:ext cx="4211960" cy="315897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043608" y="6372036"/>
            <a:ext cx="33123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/>
              <a:t>Dichapetalum</a:t>
            </a:r>
            <a:r>
              <a:rPr lang="cs-CZ" dirty="0" smtClean="0"/>
              <a:t> </a:t>
            </a:r>
            <a:r>
              <a:rPr lang="cs-CZ" dirty="0" err="1" smtClean="0"/>
              <a:t>cymosum</a:t>
            </a:r>
            <a:r>
              <a:rPr lang="cs-CZ" dirty="0" smtClean="0"/>
              <a:t> obr. 2</a:t>
            </a:r>
            <a:endParaRPr lang="cs-CZ" dirty="0"/>
          </a:p>
        </p:txBody>
      </p:sp>
      <p:pic>
        <p:nvPicPr>
          <p:cNvPr id="31748" name="Picture 4" descr="[gidgee1.JPG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052736"/>
            <a:ext cx="5688632" cy="3327994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395536" y="4365104"/>
            <a:ext cx="23457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Acacia</a:t>
            </a:r>
            <a:r>
              <a:rPr lang="cs-CZ" dirty="0" smtClean="0"/>
              <a:t> </a:t>
            </a:r>
            <a:r>
              <a:rPr lang="cs-CZ" dirty="0" err="1" smtClean="0"/>
              <a:t>georgina</a:t>
            </a:r>
            <a:r>
              <a:rPr lang="cs-CZ" dirty="0" smtClean="0"/>
              <a:t> , 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Krystalická</a:t>
            </a:r>
          </a:p>
          <a:p>
            <a:r>
              <a:rPr lang="cs-CZ" dirty="0" smtClean="0"/>
              <a:t>Prudce jedovatá </a:t>
            </a:r>
          </a:p>
          <a:p>
            <a:r>
              <a:rPr lang="cs-CZ" dirty="0" smtClean="0"/>
              <a:t>V některých tropických rostlinách</a:t>
            </a:r>
          </a:p>
          <a:p>
            <a:r>
              <a:rPr lang="cs-CZ" dirty="0" smtClean="0"/>
              <a:t>(</a:t>
            </a:r>
            <a:r>
              <a:rPr lang="cs-CZ" dirty="0" err="1" smtClean="0"/>
              <a:t>Acacia</a:t>
            </a:r>
            <a:r>
              <a:rPr lang="cs-CZ" dirty="0" smtClean="0"/>
              <a:t> </a:t>
            </a:r>
            <a:r>
              <a:rPr lang="cs-CZ" dirty="0" err="1" smtClean="0"/>
              <a:t>georgina</a:t>
            </a:r>
            <a:r>
              <a:rPr lang="cs-CZ" dirty="0" smtClean="0"/>
              <a:t>, </a:t>
            </a:r>
            <a:r>
              <a:rPr lang="cs-CZ" dirty="0" err="1" smtClean="0"/>
              <a:t>Dichapetalum</a:t>
            </a:r>
            <a:r>
              <a:rPr lang="cs-CZ" dirty="0" smtClean="0"/>
              <a:t> </a:t>
            </a:r>
            <a:r>
              <a:rPr lang="cs-CZ" dirty="0" err="1" smtClean="0"/>
              <a:t>cymosum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r>
              <a:rPr lang="cs-CZ" dirty="0" smtClean="0"/>
              <a:t>PROCVIČOVÁNÍ</a:t>
            </a:r>
          </a:p>
          <a:p>
            <a:endParaRPr lang="cs-CZ" dirty="0" smtClean="0"/>
          </a:p>
          <a:p>
            <a:r>
              <a:rPr lang="cs-CZ" sz="2400" dirty="0" smtClean="0"/>
              <a:t>1. Rozhodněte, které z následujících vzorců přísluší substitučním derivátům karboxylových kyselin. Látky pojmenujte: </a:t>
            </a:r>
          </a:p>
          <a:p>
            <a:r>
              <a:rPr lang="cs-CZ" sz="2400" b="1" dirty="0" smtClean="0"/>
              <a:t>a) CH</a:t>
            </a:r>
            <a:r>
              <a:rPr lang="cs-CZ" sz="2000" b="1" dirty="0" smtClean="0"/>
              <a:t>3 </a:t>
            </a:r>
            <a:r>
              <a:rPr lang="cs-CZ" sz="2400" b="1" dirty="0" smtClean="0"/>
              <a:t>– CHO</a:t>
            </a:r>
          </a:p>
          <a:p>
            <a:r>
              <a:rPr lang="cs-CZ" sz="2400" b="1" dirty="0" smtClean="0"/>
              <a:t>b) HOOC – (CH</a:t>
            </a:r>
            <a:r>
              <a:rPr lang="cs-CZ" sz="2000" b="1" dirty="0" smtClean="0"/>
              <a:t>2</a:t>
            </a:r>
            <a:r>
              <a:rPr lang="cs-CZ" sz="2400" b="1" dirty="0" smtClean="0"/>
              <a:t>)</a:t>
            </a:r>
            <a:r>
              <a:rPr lang="cs-CZ" sz="2000" b="1" dirty="0" smtClean="0"/>
              <a:t>2</a:t>
            </a:r>
            <a:r>
              <a:rPr lang="cs-CZ" sz="2400" b="1" dirty="0" smtClean="0"/>
              <a:t> – COOH</a:t>
            </a:r>
          </a:p>
          <a:p>
            <a:r>
              <a:rPr lang="cs-CZ" sz="2400" b="1" dirty="0" smtClean="0"/>
              <a:t>c) CH</a:t>
            </a:r>
            <a:r>
              <a:rPr lang="cs-CZ" sz="2000" b="1" dirty="0" smtClean="0"/>
              <a:t>3</a:t>
            </a:r>
            <a:r>
              <a:rPr lang="cs-CZ" sz="2400" b="1" dirty="0" smtClean="0"/>
              <a:t> – CO – CH</a:t>
            </a:r>
            <a:r>
              <a:rPr lang="cs-CZ" sz="2000" b="1" dirty="0" smtClean="0"/>
              <a:t>2</a:t>
            </a:r>
            <a:r>
              <a:rPr lang="cs-CZ" sz="2400" b="1" dirty="0" smtClean="0"/>
              <a:t> – </a:t>
            </a:r>
            <a:r>
              <a:rPr lang="cs-CZ" sz="2400" b="1" dirty="0" err="1" smtClean="0"/>
              <a:t>CH</a:t>
            </a:r>
            <a:r>
              <a:rPr lang="cs-CZ" sz="2000" b="1" dirty="0" err="1" smtClean="0"/>
              <a:t>2</a:t>
            </a:r>
            <a:r>
              <a:rPr lang="cs-CZ" sz="2400" b="1" dirty="0" smtClean="0"/>
              <a:t> - COOH</a:t>
            </a:r>
          </a:p>
          <a:p>
            <a:pPr>
              <a:buNone/>
            </a:pPr>
            <a:r>
              <a:rPr lang="cs-CZ" sz="2400" b="1" dirty="0" smtClean="0"/>
              <a:t>	d) CH</a:t>
            </a:r>
            <a:r>
              <a:rPr lang="cs-CZ" sz="2000" b="1" dirty="0" smtClean="0"/>
              <a:t>3</a:t>
            </a:r>
            <a:r>
              <a:rPr lang="cs-CZ" sz="2400" b="1" dirty="0" smtClean="0"/>
              <a:t> – COOCH</a:t>
            </a:r>
            <a:r>
              <a:rPr lang="cs-CZ" sz="2000" b="1" dirty="0" smtClean="0"/>
              <a:t>2</a:t>
            </a:r>
            <a:r>
              <a:rPr lang="cs-CZ" sz="2400" b="1" dirty="0" smtClean="0"/>
              <a:t> – CH</a:t>
            </a:r>
            <a:r>
              <a:rPr lang="cs-CZ" sz="2000" b="1" dirty="0" smtClean="0"/>
              <a:t>3</a:t>
            </a:r>
          </a:p>
          <a:p>
            <a:pPr>
              <a:buNone/>
            </a:pPr>
            <a:r>
              <a:rPr lang="cs-CZ" sz="2400" b="1" dirty="0" smtClean="0"/>
              <a:t>	e) </a:t>
            </a:r>
          </a:p>
          <a:p>
            <a:pPr>
              <a:buNone/>
            </a:pPr>
            <a:endParaRPr lang="cs-CZ" sz="2400" dirty="0"/>
          </a:p>
        </p:txBody>
      </p:sp>
      <p:pic>
        <p:nvPicPr>
          <p:cNvPr id="34820" name="Picture 4" descr="Strukturní vzorec kyseliny 4-aminobenzoové">
            <a:hlinkClick r:id="rId2" tooltip="Strukturní vzorec kyseliny 4-aminobenzoové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4581128"/>
            <a:ext cx="1152128" cy="20853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r>
              <a:rPr lang="cs-CZ" sz="2400" dirty="0" smtClean="0"/>
              <a:t>2.</a:t>
            </a:r>
            <a:r>
              <a:rPr lang="cs-CZ" dirty="0" smtClean="0"/>
              <a:t> </a:t>
            </a:r>
            <a:r>
              <a:rPr lang="cs-CZ" sz="2400" dirty="0" smtClean="0"/>
              <a:t>Odvoďte vzorce (názvy) substitučních derivátů karboxylových kyselin:</a:t>
            </a:r>
          </a:p>
          <a:p>
            <a:r>
              <a:rPr lang="cs-CZ" sz="2400" b="1" dirty="0" smtClean="0"/>
              <a:t>a) kyselina </a:t>
            </a:r>
            <a:r>
              <a:rPr lang="cs-CZ" sz="2400" b="1" i="1" dirty="0" smtClean="0"/>
              <a:t>o</a:t>
            </a:r>
            <a:r>
              <a:rPr lang="cs-CZ" sz="2400" b="1" dirty="0" smtClean="0"/>
              <a:t>-</a:t>
            </a:r>
            <a:r>
              <a:rPr lang="cs-CZ" sz="2400" b="1" dirty="0" err="1" smtClean="0"/>
              <a:t>chlorbenzoová</a:t>
            </a:r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b) 2-fenyl-3-</a:t>
            </a:r>
            <a:r>
              <a:rPr lang="cs-CZ" sz="2400" b="1" dirty="0" err="1" smtClean="0"/>
              <a:t>hydroxypropanová</a:t>
            </a:r>
            <a:r>
              <a:rPr lang="cs-CZ" sz="2400" b="1" dirty="0" smtClean="0"/>
              <a:t> kyselina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c) 2-</a:t>
            </a:r>
            <a:r>
              <a:rPr lang="cs-CZ" sz="2400" b="1" dirty="0" err="1" smtClean="0"/>
              <a:t>oxocyklohexankarboxylová</a:t>
            </a:r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d) HOOC – CH</a:t>
            </a:r>
            <a:r>
              <a:rPr lang="cs-CZ" sz="2000" b="1" dirty="0" smtClean="0"/>
              <a:t>2</a:t>
            </a:r>
            <a:r>
              <a:rPr lang="cs-CZ" sz="2400" b="1" dirty="0" smtClean="0"/>
              <a:t> – CHNH</a:t>
            </a:r>
            <a:r>
              <a:rPr lang="cs-CZ" sz="2000" b="1" dirty="0" smtClean="0"/>
              <a:t>2</a:t>
            </a:r>
            <a:r>
              <a:rPr lang="cs-CZ" sz="2400" b="1" dirty="0" smtClean="0"/>
              <a:t> – COOH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e) </a:t>
            </a:r>
            <a:endParaRPr lang="cs-CZ" b="1" dirty="0"/>
          </a:p>
        </p:txBody>
      </p:sp>
      <p:pic>
        <p:nvPicPr>
          <p:cNvPr id="33794" name="Picture 2" descr="Kyselina 3,4-dihydroxybenzoová, molecular structur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4782750"/>
            <a:ext cx="2664296" cy="15985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r>
              <a:rPr lang="cs-CZ" dirty="0" smtClean="0"/>
              <a:t>ŘEŠENÍ</a:t>
            </a:r>
          </a:p>
          <a:p>
            <a:endParaRPr lang="cs-CZ" dirty="0" smtClean="0"/>
          </a:p>
          <a:p>
            <a:r>
              <a:rPr lang="cs-CZ" sz="2400" dirty="0" smtClean="0"/>
              <a:t>1. Rozhodněte, které z následujících vzorců přísluší substitučním derivátům karboxylových kyselin. Látky pojmenujte: </a:t>
            </a:r>
          </a:p>
          <a:p>
            <a:r>
              <a:rPr lang="cs-CZ" sz="2400" b="1" dirty="0" smtClean="0"/>
              <a:t>a) CH</a:t>
            </a:r>
            <a:r>
              <a:rPr lang="cs-CZ" sz="2000" b="1" dirty="0" smtClean="0"/>
              <a:t>3 </a:t>
            </a:r>
            <a:r>
              <a:rPr lang="cs-CZ" sz="2400" b="1" dirty="0" smtClean="0"/>
              <a:t>– CHO			</a:t>
            </a:r>
            <a:r>
              <a:rPr lang="cs-CZ" sz="2400" b="1" dirty="0" err="1" smtClean="0">
                <a:solidFill>
                  <a:srgbClr val="FF0000"/>
                </a:solidFill>
              </a:rPr>
              <a:t>ethanal</a:t>
            </a:r>
            <a:r>
              <a:rPr lang="cs-CZ" sz="2400" b="1" dirty="0" smtClean="0">
                <a:solidFill>
                  <a:srgbClr val="FF0000"/>
                </a:solidFill>
              </a:rPr>
              <a:t>, acetaldehyd</a:t>
            </a:r>
            <a:endParaRPr lang="cs-CZ" sz="2400" b="1" dirty="0" smtClean="0"/>
          </a:p>
          <a:p>
            <a:r>
              <a:rPr lang="cs-CZ" sz="2400" b="1" dirty="0" smtClean="0"/>
              <a:t>b) HOOC – (CH</a:t>
            </a:r>
            <a:r>
              <a:rPr lang="cs-CZ" sz="2000" b="1" dirty="0" smtClean="0"/>
              <a:t>2</a:t>
            </a:r>
            <a:r>
              <a:rPr lang="cs-CZ" sz="2400" b="1" dirty="0" smtClean="0"/>
              <a:t>)</a:t>
            </a:r>
            <a:r>
              <a:rPr lang="cs-CZ" sz="2000" b="1" dirty="0" smtClean="0"/>
              <a:t>2</a:t>
            </a:r>
            <a:r>
              <a:rPr lang="cs-CZ" sz="2400" b="1" dirty="0" smtClean="0"/>
              <a:t> – COOH 	 	</a:t>
            </a:r>
            <a:r>
              <a:rPr lang="cs-CZ" sz="2400" b="1" dirty="0" err="1" smtClean="0">
                <a:solidFill>
                  <a:srgbClr val="FF0000"/>
                </a:solidFill>
              </a:rPr>
              <a:t>kys</a:t>
            </a:r>
            <a:r>
              <a:rPr lang="cs-CZ" sz="2400" b="1" dirty="0" smtClean="0">
                <a:solidFill>
                  <a:srgbClr val="FF0000"/>
                </a:solidFill>
              </a:rPr>
              <a:t>. </a:t>
            </a:r>
            <a:r>
              <a:rPr lang="cs-CZ" sz="2400" b="1" dirty="0" err="1" smtClean="0">
                <a:solidFill>
                  <a:srgbClr val="FF0000"/>
                </a:solidFill>
              </a:rPr>
              <a:t>butandiová</a:t>
            </a:r>
            <a:r>
              <a:rPr lang="cs-CZ" sz="2400" b="1" dirty="0" smtClean="0">
                <a:solidFill>
                  <a:srgbClr val="FF0000"/>
                </a:solidFill>
              </a:rPr>
              <a:t>, jantarová</a:t>
            </a:r>
            <a:endParaRPr lang="cs-CZ" sz="2400" b="1" dirty="0" smtClean="0"/>
          </a:p>
          <a:p>
            <a:r>
              <a:rPr lang="cs-CZ" sz="2400" b="1" dirty="0" smtClean="0"/>
              <a:t>c)</a:t>
            </a:r>
            <a:r>
              <a:rPr lang="cs-CZ" sz="2400" b="1" dirty="0" smtClean="0">
                <a:solidFill>
                  <a:srgbClr val="FF0000"/>
                </a:solidFill>
              </a:rPr>
              <a:t> CH</a:t>
            </a:r>
            <a:r>
              <a:rPr lang="cs-CZ" sz="2000" b="1" dirty="0" smtClean="0">
                <a:solidFill>
                  <a:srgbClr val="FF0000"/>
                </a:solidFill>
              </a:rPr>
              <a:t>3</a:t>
            </a:r>
            <a:r>
              <a:rPr lang="cs-CZ" sz="2400" b="1" dirty="0" smtClean="0">
                <a:solidFill>
                  <a:srgbClr val="FF0000"/>
                </a:solidFill>
              </a:rPr>
              <a:t> – CO – CH</a:t>
            </a:r>
            <a:r>
              <a:rPr lang="cs-CZ" sz="2000" b="1" dirty="0" smtClean="0">
                <a:solidFill>
                  <a:srgbClr val="FF0000"/>
                </a:solidFill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</a:rPr>
              <a:t> – </a:t>
            </a:r>
            <a:r>
              <a:rPr lang="cs-CZ" sz="2400" b="1" dirty="0" err="1" smtClean="0">
                <a:solidFill>
                  <a:srgbClr val="FF0000"/>
                </a:solidFill>
              </a:rPr>
              <a:t>CH</a:t>
            </a:r>
            <a:r>
              <a:rPr lang="cs-CZ" sz="2000" b="1" dirty="0" err="1" smtClean="0">
                <a:solidFill>
                  <a:srgbClr val="FF0000"/>
                </a:solidFill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</a:rPr>
              <a:t> – COOH    </a:t>
            </a:r>
            <a:r>
              <a:rPr lang="cs-CZ" sz="2400" b="1" dirty="0" err="1" smtClean="0">
                <a:solidFill>
                  <a:srgbClr val="FF0000"/>
                </a:solidFill>
              </a:rPr>
              <a:t>kys</a:t>
            </a:r>
            <a:r>
              <a:rPr lang="cs-CZ" sz="2400" b="1" dirty="0" smtClean="0">
                <a:solidFill>
                  <a:srgbClr val="FF0000"/>
                </a:solidFill>
              </a:rPr>
              <a:t>. 4-</a:t>
            </a:r>
            <a:r>
              <a:rPr lang="cs-CZ" sz="2400" b="1" dirty="0" err="1" smtClean="0">
                <a:solidFill>
                  <a:srgbClr val="FF0000"/>
                </a:solidFill>
              </a:rPr>
              <a:t>oxopentanová</a:t>
            </a:r>
            <a:r>
              <a:rPr lang="cs-CZ" sz="2400" b="1" dirty="0" smtClean="0">
                <a:solidFill>
                  <a:srgbClr val="FF0000"/>
                </a:solidFill>
              </a:rPr>
              <a:t> </a:t>
            </a:r>
          </a:p>
          <a:p>
            <a:pPr>
              <a:buNone/>
            </a:pPr>
            <a:r>
              <a:rPr lang="cs-CZ" sz="2400" b="1" dirty="0" smtClean="0"/>
              <a:t>	d) CH</a:t>
            </a:r>
            <a:r>
              <a:rPr lang="cs-CZ" sz="2000" b="1" dirty="0" smtClean="0"/>
              <a:t>3</a:t>
            </a:r>
            <a:r>
              <a:rPr lang="cs-CZ" sz="2400" b="1" dirty="0" smtClean="0"/>
              <a:t> – COOCH</a:t>
            </a:r>
            <a:r>
              <a:rPr lang="cs-CZ" sz="2000" b="1" dirty="0" smtClean="0"/>
              <a:t>2</a:t>
            </a:r>
            <a:r>
              <a:rPr lang="cs-CZ" sz="2400" b="1" dirty="0" smtClean="0"/>
              <a:t> – CH</a:t>
            </a:r>
            <a:r>
              <a:rPr lang="cs-CZ" sz="2000" b="1" dirty="0" smtClean="0"/>
              <a:t>3		</a:t>
            </a:r>
            <a:r>
              <a:rPr lang="cs-CZ" sz="2400" b="1" dirty="0" smtClean="0">
                <a:solidFill>
                  <a:srgbClr val="FF0000"/>
                </a:solidFill>
              </a:rPr>
              <a:t>(</a:t>
            </a:r>
            <a:r>
              <a:rPr lang="cs-CZ" sz="2400" b="1" dirty="0" err="1" smtClean="0">
                <a:solidFill>
                  <a:srgbClr val="FF0000"/>
                </a:solidFill>
              </a:rPr>
              <a:t>ethylethanoát</a:t>
            </a:r>
            <a:r>
              <a:rPr lang="cs-CZ" sz="2400" b="1" dirty="0" smtClean="0">
                <a:solidFill>
                  <a:srgbClr val="FF0000"/>
                </a:solidFill>
              </a:rPr>
              <a:t>)</a:t>
            </a: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	e) 					</a:t>
            </a:r>
            <a:r>
              <a:rPr lang="cs-CZ" sz="2400" b="1" dirty="0" err="1" smtClean="0">
                <a:solidFill>
                  <a:srgbClr val="FF0000"/>
                </a:solidFill>
              </a:rPr>
              <a:t>kys</a:t>
            </a:r>
            <a:r>
              <a:rPr lang="cs-CZ" sz="2400" b="1" dirty="0" smtClean="0">
                <a:solidFill>
                  <a:srgbClr val="FF0000"/>
                </a:solidFill>
              </a:rPr>
              <a:t>. </a:t>
            </a:r>
            <a:r>
              <a:rPr lang="cs-CZ" sz="2400" b="1" i="1" dirty="0" smtClean="0">
                <a:solidFill>
                  <a:srgbClr val="FF0000"/>
                </a:solidFill>
              </a:rPr>
              <a:t>p</a:t>
            </a:r>
            <a:r>
              <a:rPr lang="cs-CZ" sz="2400" b="1" dirty="0" smtClean="0">
                <a:solidFill>
                  <a:srgbClr val="FF0000"/>
                </a:solidFill>
              </a:rPr>
              <a:t>-aminobenzoová</a:t>
            </a:r>
            <a:endParaRPr lang="cs-CZ" sz="2400" b="1" dirty="0" smtClean="0"/>
          </a:p>
          <a:p>
            <a:pPr>
              <a:buNone/>
            </a:pPr>
            <a:endParaRPr lang="cs-CZ" sz="2400" dirty="0"/>
          </a:p>
        </p:txBody>
      </p:sp>
      <p:pic>
        <p:nvPicPr>
          <p:cNvPr id="34820" name="Picture 4" descr="Strukturní vzorec kyseliny 4-aminobenzoové">
            <a:hlinkClick r:id="rId2" tooltip="Strukturní vzorec kyseliny 4-aminobenzoové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4581128"/>
            <a:ext cx="1152128" cy="20853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6" name="Picture 2" descr="http://vydavatelstvi.vscht.cz/echo/organika/trivial-benzoova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052736"/>
            <a:ext cx="1212134" cy="1584176"/>
          </a:xfrm>
          <a:prstGeom prst="rect">
            <a:avLst/>
          </a:prstGeom>
          <a:noFill/>
        </p:spPr>
      </p:pic>
      <p:pic>
        <p:nvPicPr>
          <p:cNvPr id="36872" name="Picture 8" descr="http://vydavatelstvi.vscht.cz/echo/organika/trivial-benzen1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2243379"/>
            <a:ext cx="1008112" cy="111361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6856" y="692696"/>
            <a:ext cx="8229600" cy="543346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2.</a:t>
            </a:r>
            <a:r>
              <a:rPr lang="cs-CZ" dirty="0" smtClean="0"/>
              <a:t> </a:t>
            </a:r>
            <a:r>
              <a:rPr lang="cs-CZ" sz="2400" dirty="0" smtClean="0"/>
              <a:t>Odvoďte vzorce (názvy) substitučních derivátů karboxylových kyselin:</a:t>
            </a:r>
          </a:p>
          <a:p>
            <a:r>
              <a:rPr lang="cs-CZ" sz="2400" b="1" dirty="0" smtClean="0"/>
              <a:t>a) kyselina </a:t>
            </a:r>
            <a:r>
              <a:rPr lang="cs-CZ" sz="2400" b="1" i="1" dirty="0" smtClean="0"/>
              <a:t>o</a:t>
            </a:r>
            <a:r>
              <a:rPr lang="cs-CZ" sz="2400" b="1" dirty="0" smtClean="0"/>
              <a:t>-</a:t>
            </a:r>
            <a:r>
              <a:rPr lang="cs-CZ" sz="2400" b="1" dirty="0" err="1" smtClean="0"/>
              <a:t>chlorbenzoová</a:t>
            </a:r>
            <a:r>
              <a:rPr lang="cs-CZ" sz="2400" b="1" dirty="0" smtClean="0"/>
              <a:t>		      </a:t>
            </a:r>
            <a:r>
              <a:rPr lang="cs-CZ" sz="2400" dirty="0" smtClean="0"/>
              <a:t>Cl</a:t>
            </a:r>
            <a:r>
              <a:rPr lang="cs-CZ" sz="2400" b="1" dirty="0" smtClean="0"/>
              <a:t>	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b) 2-fenyl-3-</a:t>
            </a:r>
            <a:r>
              <a:rPr lang="cs-CZ" sz="2400" b="1" dirty="0" err="1" smtClean="0"/>
              <a:t>hydroxypropanová</a:t>
            </a:r>
            <a:r>
              <a:rPr lang="cs-CZ" sz="2400" b="1" dirty="0" smtClean="0"/>
              <a:t> kyselina                     </a:t>
            </a:r>
          </a:p>
          <a:p>
            <a:pPr>
              <a:buNone/>
            </a:pPr>
            <a:r>
              <a:rPr lang="cs-CZ" sz="2400" b="1" dirty="0" smtClean="0"/>
              <a:t>						</a:t>
            </a:r>
          </a:p>
          <a:p>
            <a:pPr>
              <a:buNone/>
            </a:pPr>
            <a:r>
              <a:rPr lang="cs-CZ" sz="2400" b="1" dirty="0" smtClean="0"/>
              <a:t>						HO – CH</a:t>
            </a:r>
            <a:r>
              <a:rPr lang="cs-CZ" sz="2000" b="1" dirty="0" smtClean="0"/>
              <a:t>2</a:t>
            </a:r>
            <a:r>
              <a:rPr lang="cs-CZ" sz="2400" b="1" dirty="0" smtClean="0"/>
              <a:t> – CH - COOH</a:t>
            </a:r>
          </a:p>
          <a:p>
            <a:r>
              <a:rPr lang="cs-CZ" sz="2400" b="1" dirty="0" smtClean="0"/>
              <a:t>c) 2-oxocyklohexankarboxylová		          O</a:t>
            </a:r>
          </a:p>
          <a:p>
            <a:pPr>
              <a:buNone/>
            </a:pPr>
            <a:r>
              <a:rPr lang="cs-CZ" sz="2400" b="1" dirty="0" smtClean="0"/>
              <a:t>							            COOH</a:t>
            </a:r>
          </a:p>
          <a:p>
            <a:pPr>
              <a:buNone/>
            </a:pPr>
            <a:r>
              <a:rPr lang="cs-CZ" sz="2400" b="1" dirty="0" smtClean="0"/>
              <a:t>    d) HOOC – CH</a:t>
            </a:r>
            <a:r>
              <a:rPr lang="cs-CZ" sz="2000" b="1" dirty="0" smtClean="0"/>
              <a:t>2</a:t>
            </a:r>
            <a:r>
              <a:rPr lang="cs-CZ" sz="2400" b="1" dirty="0" smtClean="0"/>
              <a:t> – CHNH</a:t>
            </a:r>
            <a:r>
              <a:rPr lang="cs-CZ" sz="2000" b="1" dirty="0" smtClean="0"/>
              <a:t>2</a:t>
            </a:r>
            <a:r>
              <a:rPr lang="cs-CZ" sz="2400" b="1" dirty="0" smtClean="0"/>
              <a:t> – COOH </a:t>
            </a:r>
          </a:p>
          <a:p>
            <a:pPr>
              <a:buNone/>
            </a:pPr>
            <a:r>
              <a:rPr lang="cs-CZ" sz="2400" b="1" dirty="0" smtClean="0"/>
              <a:t>			</a:t>
            </a:r>
            <a:r>
              <a:rPr lang="cs-CZ" sz="2400" b="1" dirty="0" err="1" smtClean="0"/>
              <a:t>kys</a:t>
            </a:r>
            <a:r>
              <a:rPr lang="cs-CZ" sz="2400" b="1" dirty="0" smtClean="0"/>
              <a:t>. 2-</a:t>
            </a:r>
            <a:r>
              <a:rPr lang="cs-CZ" sz="2400" b="1" dirty="0" err="1" smtClean="0"/>
              <a:t>aminobutandiová</a:t>
            </a:r>
            <a:endParaRPr lang="cs-CZ" sz="2400" b="1" dirty="0" smtClean="0"/>
          </a:p>
          <a:p>
            <a:r>
              <a:rPr lang="cs-CZ" sz="2400" b="1" dirty="0" smtClean="0"/>
              <a:t>e)				</a:t>
            </a:r>
            <a:r>
              <a:rPr lang="cs-CZ" sz="2400" b="1" dirty="0" err="1" smtClean="0"/>
              <a:t>kys</a:t>
            </a:r>
            <a:r>
              <a:rPr lang="cs-CZ" sz="2400" b="1" dirty="0" smtClean="0"/>
              <a:t>. 3, 4-</a:t>
            </a:r>
            <a:r>
              <a:rPr lang="cs-CZ" sz="2400" b="1" dirty="0" err="1" smtClean="0"/>
              <a:t>dihydroxybenzoová</a:t>
            </a:r>
            <a:r>
              <a:rPr lang="cs-CZ" sz="2400" b="1" dirty="0" smtClean="0"/>
              <a:t> </a:t>
            </a:r>
            <a:endParaRPr lang="cs-CZ" b="1" dirty="0"/>
          </a:p>
        </p:txBody>
      </p:sp>
      <p:pic>
        <p:nvPicPr>
          <p:cNvPr id="33794" name="Picture 2" descr="Kyselina 3,4-dihydroxybenzoová, molecular structure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87624" y="5502830"/>
            <a:ext cx="2184243" cy="1310546"/>
          </a:xfrm>
          <a:prstGeom prst="rect">
            <a:avLst/>
          </a:prstGeom>
          <a:noFill/>
        </p:spPr>
      </p:pic>
      <p:cxnSp>
        <p:nvCxnSpPr>
          <p:cNvPr id="9" name="Přímá spojovací čára 8"/>
          <p:cNvCxnSpPr>
            <a:endCxn id="36866" idx="3"/>
          </p:cNvCxnSpPr>
          <p:nvPr/>
        </p:nvCxnSpPr>
        <p:spPr>
          <a:xfrm flipV="1">
            <a:off x="6156176" y="1844824"/>
            <a:ext cx="276030" cy="7200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V="1">
            <a:off x="6660232" y="3212976"/>
            <a:ext cx="0" cy="288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Šestiúhelník 22"/>
          <p:cNvSpPr/>
          <p:nvPr/>
        </p:nvSpPr>
        <p:spPr>
          <a:xfrm>
            <a:off x="5652120" y="4149080"/>
            <a:ext cx="864096" cy="720080"/>
          </a:xfrm>
          <a:prstGeom prst="hexag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6516216" y="4509120"/>
            <a:ext cx="288032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6372200" y="4077072"/>
            <a:ext cx="276030" cy="7200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24"/>
          <p:cNvCxnSpPr/>
          <p:nvPr/>
        </p:nvCxnSpPr>
        <p:spPr>
          <a:xfrm flipV="1">
            <a:off x="6444208" y="4149080"/>
            <a:ext cx="276030" cy="7200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Literatura</a:t>
            </a:r>
          </a:p>
          <a:p>
            <a:r>
              <a:rPr lang="cs-CZ" sz="2400" dirty="0" smtClean="0"/>
              <a:t>M. </a:t>
            </a:r>
            <a:r>
              <a:rPr lang="cs-CZ" sz="2400" dirty="0" err="1" smtClean="0"/>
              <a:t>Kodíček</a:t>
            </a:r>
            <a:r>
              <a:rPr lang="cs-CZ" sz="2400" dirty="0" smtClean="0"/>
              <a:t>: Chemie pro gymnázia v testových otázkách, SPN a.s., Praha 1998. </a:t>
            </a:r>
          </a:p>
          <a:p>
            <a:r>
              <a:rPr lang="cs-CZ" sz="2400" dirty="0" smtClean="0"/>
              <a:t>J. Pacák, J. Čipera, J. </a:t>
            </a:r>
            <a:r>
              <a:rPr lang="cs-CZ" sz="2400" dirty="0" err="1" smtClean="0"/>
              <a:t>Halbych</a:t>
            </a:r>
            <a:r>
              <a:rPr lang="cs-CZ" sz="2400" dirty="0" smtClean="0"/>
              <a:t>, P. </a:t>
            </a:r>
            <a:r>
              <a:rPr lang="cs-CZ" sz="2400" dirty="0" err="1" smtClean="0"/>
              <a:t>Hrnčiar</a:t>
            </a:r>
            <a:r>
              <a:rPr lang="cs-CZ" sz="2400" dirty="0" smtClean="0"/>
              <a:t>, J. Kopřiva: Chemie pro II. Ročník gymnázií, SPN, Praha 1985</a:t>
            </a:r>
          </a:p>
          <a:p>
            <a:r>
              <a:rPr lang="cs-CZ" sz="2400" dirty="0" smtClean="0"/>
              <a:t>J. Blažek, V. </a:t>
            </a:r>
            <a:r>
              <a:rPr lang="cs-CZ" sz="2400" dirty="0" err="1" smtClean="0"/>
              <a:t>Flemr</a:t>
            </a:r>
            <a:r>
              <a:rPr lang="cs-CZ" sz="2400" dirty="0" smtClean="0"/>
              <a:t>, K. Kolář, F. Liška, F. Zemánek: Přehled chemického názvosloví, SPN, a. s., Praha 2004</a:t>
            </a:r>
          </a:p>
          <a:p>
            <a:endParaRPr lang="cs-CZ" sz="2000" dirty="0" smtClean="0"/>
          </a:p>
          <a:p>
            <a:r>
              <a:rPr lang="cs-CZ" dirty="0" smtClean="0"/>
              <a:t>Zdroje obrázků </a:t>
            </a:r>
          </a:p>
          <a:p>
            <a:r>
              <a:rPr lang="cs-CZ" sz="2200" dirty="0" smtClean="0"/>
              <a:t>Obr. 1: NEZNÁMÝ. </a:t>
            </a:r>
            <a:r>
              <a:rPr lang="cs-CZ" sz="2200" i="1" dirty="0" smtClean="0"/>
              <a:t>http://canov.jergym.cz/kyseliny/sila/substitu.htm</a:t>
            </a:r>
            <a:r>
              <a:rPr lang="cs-CZ" sz="2200" dirty="0" smtClean="0"/>
              <a:t> [online]. [cit. 7.4.2013]. Dostupný na WWW: </a:t>
            </a:r>
            <a:r>
              <a:rPr lang="cs-CZ" sz="2200" dirty="0" smtClean="0">
                <a:hlinkClick r:id="rId2"/>
              </a:rPr>
              <a:t>http://canov.jergym.cz/kyseliny/sila/chlor2o1.gif</a:t>
            </a:r>
            <a:endParaRPr lang="cs-CZ" sz="2200" dirty="0" smtClean="0"/>
          </a:p>
          <a:p>
            <a:r>
              <a:rPr lang="cs-CZ" sz="2200" dirty="0" smtClean="0"/>
              <a:t>Obr. 2:  </a:t>
            </a:r>
            <a:r>
              <a:rPr lang="cs-CZ" sz="2400" dirty="0" smtClean="0"/>
              <a:t>PROF CHRISTO BOTHA. </a:t>
            </a:r>
            <a:r>
              <a:rPr lang="cs-CZ" sz="2400" i="1" dirty="0" smtClean="0"/>
              <a:t>http://commons.wikimedia.org/wiki/File:Gifblaar.jpg</a:t>
            </a:r>
            <a:r>
              <a:rPr lang="cs-CZ" sz="2400" dirty="0" smtClean="0"/>
              <a:t> [online]. [cit. 7.4.2013]. Dostupný na WWW: </a:t>
            </a:r>
            <a:r>
              <a:rPr lang="cs-CZ" sz="2400" dirty="0" smtClean="0">
                <a:hlinkClick r:id="rId3"/>
              </a:rPr>
              <a:t>http://upload.wikimedia.org/wikipedia/commons/7/76/Gifblaar.jpg</a:t>
            </a:r>
            <a:endParaRPr lang="cs-CZ" sz="2400" dirty="0" smtClean="0"/>
          </a:p>
          <a:p>
            <a:endParaRPr lang="cs-CZ" sz="2200" dirty="0" smtClean="0"/>
          </a:p>
          <a:p>
            <a:endParaRPr lang="cs-CZ" sz="2200" dirty="0" smtClean="0"/>
          </a:p>
          <a:p>
            <a:endParaRPr lang="cs-CZ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Obr. 3: NEZNÁMÝ. </a:t>
            </a:r>
            <a:r>
              <a:rPr lang="cs-CZ" sz="2000" i="1" dirty="0" smtClean="0"/>
              <a:t>http://1.bp.blogspot.com/_</a:t>
            </a:r>
            <a:r>
              <a:rPr lang="cs-CZ" sz="2000" i="1" dirty="0" err="1" smtClean="0"/>
              <a:t>rurzs</a:t>
            </a:r>
            <a:r>
              <a:rPr lang="cs-CZ" sz="2000" i="1" dirty="0" smtClean="0"/>
              <a:t>_qDtU4/</a:t>
            </a:r>
            <a:r>
              <a:rPr lang="cs-CZ" sz="2000" i="1" dirty="0" err="1" smtClean="0"/>
              <a:t>RqZxnp</a:t>
            </a:r>
            <a:r>
              <a:rPr lang="cs-CZ" sz="2000" i="1" dirty="0" smtClean="0"/>
              <a:t>_</a:t>
            </a:r>
            <a:r>
              <a:rPr lang="cs-CZ" sz="2000" i="1" dirty="0" err="1" smtClean="0"/>
              <a:t>aZcI</a:t>
            </a:r>
            <a:r>
              <a:rPr lang="cs-CZ" sz="2000" i="1" dirty="0" smtClean="0"/>
              <a:t>/</a:t>
            </a:r>
            <a:r>
              <a:rPr lang="cs-CZ" sz="2000" i="1" dirty="0" err="1" smtClean="0"/>
              <a:t>AAAAAAAAAIc</a:t>
            </a:r>
            <a:r>
              <a:rPr lang="cs-CZ" sz="2000" i="1" dirty="0" smtClean="0"/>
              <a:t>/uEU90E-s_EU/s1600-h/gidgee1.JPG</a:t>
            </a:r>
            <a:r>
              <a:rPr lang="cs-CZ" sz="2000" dirty="0" smtClean="0"/>
              <a:t> [online]. [cit. 7.4.2013]. Dostupný na WWW: </a:t>
            </a:r>
            <a:r>
              <a:rPr lang="cs-CZ" sz="2000" dirty="0" smtClean="0">
                <a:hlinkClick r:id="rId2"/>
              </a:rPr>
              <a:t>http://lablemminglounge.blogspot.cz/2007/07/acacia-georgina.html</a:t>
            </a: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345</TotalTime>
  <Words>637</Words>
  <Application>Microsoft Office PowerPoint</Application>
  <PresentationFormat>Předvádění na obrazovce (4:3)</PresentationFormat>
  <Paragraphs>157</Paragraphs>
  <Slides>22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Prezentace aplikace PowerPoint</vt:lpstr>
      <vt:lpstr>ANOTACE</vt:lpstr>
      <vt:lpstr>SUBSTITUČNÍ DERIVÁTY KARBOXYLOVÝCH KYSELIN</vt:lpstr>
      <vt:lpstr>Vznik substitučních derivátů, klasifikace</vt:lpstr>
      <vt:lpstr>Přehled derivátů</vt:lpstr>
      <vt:lpstr>Názvosloví </vt:lpstr>
      <vt:lpstr>Prezentace aplikace PowerPoint</vt:lpstr>
      <vt:lpstr>Prezentace aplikace PowerPoint</vt:lpstr>
      <vt:lpstr>HALOGENKYSELINY</vt:lpstr>
      <vt:lpstr>Prezentace aplikace PowerPoint</vt:lpstr>
      <vt:lpstr>Prezentace aplikace PowerPoint</vt:lpstr>
      <vt:lpstr>Fyzikální vlastnosti</vt:lpstr>
      <vt:lpstr>Příklady halogenkyselin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Lenka Hráčková</cp:lastModifiedBy>
  <cp:revision>38</cp:revision>
  <dcterms:created xsi:type="dcterms:W3CDTF">2013-03-05T18:43:25Z</dcterms:created>
  <dcterms:modified xsi:type="dcterms:W3CDTF">2013-05-14T08:41:31Z</dcterms:modified>
</cp:coreProperties>
</file>