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73" r:id="rId3"/>
    <p:sldId id="267" r:id="rId4"/>
    <p:sldId id="268" r:id="rId5"/>
    <p:sldId id="269" r:id="rId6"/>
    <p:sldId id="270" r:id="rId7"/>
    <p:sldId id="271" r:id="rId8"/>
    <p:sldId id="272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75F6A2-D124-4A76-89E2-D0B1B498E045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75AD11-9FE0-4B8C-AD7B-15827AF18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803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2013591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VY_32_INOVACE_04_A_20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Mluvnice a gramatika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Přídavná jména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811008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404663"/>
            <a:ext cx="8229600" cy="61206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2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3200" dirty="0"/>
              <a:t>Materiál je určen pro </a:t>
            </a:r>
            <a:r>
              <a:rPr lang="cs-CZ" sz="3200" dirty="0" smtClean="0"/>
              <a:t>studijní obory k výuce  </a:t>
            </a:r>
            <a:r>
              <a:rPr lang="cs-CZ" sz="3200" dirty="0"/>
              <a:t>předmětu </a:t>
            </a:r>
            <a:r>
              <a:rPr lang="cs-CZ" sz="3200" dirty="0" smtClean="0"/>
              <a:t>německý jazyk, </a:t>
            </a:r>
            <a:r>
              <a:rPr lang="cs-CZ" sz="3200" dirty="0"/>
              <a:t>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200" dirty="0"/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2612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Utvořte vhodná spojení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4056175"/>
              </p:ext>
            </p:extLst>
          </p:nvPr>
        </p:nvGraphicFramePr>
        <p:xfrm>
          <a:off x="457200" y="1600200"/>
          <a:ext cx="2386608" cy="29667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3866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Schwarz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Weiss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Blau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Gross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Klein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Alt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Jung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reich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47045061"/>
              </p:ext>
            </p:extLst>
          </p:nvPr>
        </p:nvGraphicFramePr>
        <p:xfrm>
          <a:off x="5868144" y="1556792"/>
          <a:ext cx="2386608" cy="29667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3866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der Mann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die</a:t>
                      </a:r>
                      <a:r>
                        <a:rPr lang="cs-CZ" dirty="0" smtClean="0"/>
                        <a:t> Rose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das</a:t>
                      </a:r>
                      <a:r>
                        <a:rPr lang="cs-CZ" dirty="0" smtClean="0"/>
                        <a:t> Auto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die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Frau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das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Papier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das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Haus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das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Kind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der </a:t>
                      </a:r>
                      <a:r>
                        <a:rPr lang="cs-CZ" dirty="0" err="1" smtClean="0"/>
                        <a:t>Kaffe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27584" y="5301208"/>
            <a:ext cx="6120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/>
              <a:t>d</a:t>
            </a:r>
            <a:r>
              <a:rPr lang="cs-CZ" dirty="0" err="1" smtClean="0"/>
              <a:t>as</a:t>
            </a:r>
            <a:r>
              <a:rPr lang="cs-CZ" dirty="0" smtClean="0"/>
              <a:t> Auto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blau</a:t>
            </a:r>
            <a:r>
              <a:rPr lang="cs-CZ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/>
              <a:t>d</a:t>
            </a:r>
            <a:r>
              <a:rPr lang="cs-CZ" dirty="0" err="1" smtClean="0"/>
              <a:t>as</a:t>
            </a:r>
            <a:r>
              <a:rPr lang="cs-CZ" dirty="0" smtClean="0"/>
              <a:t> </a:t>
            </a:r>
            <a:r>
              <a:rPr lang="cs-CZ" dirty="0" err="1" smtClean="0"/>
              <a:t>blaue</a:t>
            </a:r>
            <a:r>
              <a:rPr lang="cs-CZ" dirty="0" smtClean="0"/>
              <a:t> Auto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/>
              <a:t>e</a:t>
            </a:r>
            <a:r>
              <a:rPr lang="cs-CZ" dirty="0" err="1" smtClean="0"/>
              <a:t>in</a:t>
            </a:r>
            <a:r>
              <a:rPr lang="cs-CZ" dirty="0" smtClean="0"/>
              <a:t> </a:t>
            </a:r>
            <a:r>
              <a:rPr lang="cs-CZ" dirty="0" err="1" smtClean="0"/>
              <a:t>altes</a:t>
            </a:r>
            <a:r>
              <a:rPr lang="cs-CZ" dirty="0" smtClean="0"/>
              <a:t> Auto</a:t>
            </a:r>
            <a:endParaRPr lang="cs-CZ" dirty="0"/>
          </a:p>
        </p:txBody>
      </p:sp>
      <p:pic>
        <p:nvPicPr>
          <p:cNvPr id="2050" name="Picture 2" descr="C:\Users\zpolakova00\AppData\Local\Microsoft\Windows\Temporary Internet Files\Content.IE5\EUZ7C3HW\MC9004403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163719"/>
            <a:ext cx="2475832" cy="1337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3548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tabulku</a:t>
            </a:r>
            <a:endParaRPr lang="cs-CZ" dirty="0"/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38209783"/>
              </p:ext>
            </p:extLst>
          </p:nvPr>
        </p:nvGraphicFramePr>
        <p:xfrm>
          <a:off x="0" y="1772816"/>
          <a:ext cx="9143999" cy="1854200"/>
        </p:xfrm>
        <a:graphic>
          <a:graphicData uri="http://schemas.openxmlformats.org/drawingml/2006/table">
            <a:tbl>
              <a:tblPr firstRow="1" firstCol="1">
                <a:tableStyleId>{6E25E649-3F16-4E02-A733-19D2CDBF48F0}</a:tableStyleId>
              </a:tblPr>
              <a:tblGrid>
                <a:gridCol w="960106"/>
                <a:gridCol w="2099726"/>
                <a:gridCol w="1800200"/>
                <a:gridCol w="2016224"/>
                <a:gridCol w="2267743"/>
              </a:tblGrid>
              <a:tr h="370840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1. pád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der gut_  Mann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die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baseline="0" dirty="0" smtClean="0"/>
                        <a:t>gut_  </a:t>
                      </a:r>
                      <a:r>
                        <a:rPr lang="cs-CZ" sz="1600" dirty="0" err="1" smtClean="0"/>
                        <a:t>Frau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das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baseline="0" dirty="0" smtClean="0"/>
                        <a:t>gut_  </a:t>
                      </a:r>
                      <a:r>
                        <a:rPr lang="cs-CZ" sz="1600" dirty="0" err="1" smtClean="0"/>
                        <a:t>Kind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die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baseline="0" dirty="0" smtClean="0"/>
                        <a:t>gut_  </a:t>
                      </a:r>
                      <a:r>
                        <a:rPr lang="cs-CZ" sz="1600" dirty="0" err="1" smtClean="0"/>
                        <a:t>Kinder</a:t>
                      </a:r>
                      <a:endParaRPr lang="cs-CZ" sz="16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2. pád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des</a:t>
                      </a:r>
                      <a:r>
                        <a:rPr lang="cs-CZ" sz="1600" baseline="0" dirty="0" smtClean="0"/>
                        <a:t> gut_ 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Mannes</a:t>
                      </a:r>
                      <a:endParaRPr lang="cs-CZ" sz="1600" b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der </a:t>
                      </a:r>
                      <a:r>
                        <a:rPr lang="cs-CZ" sz="1600" baseline="0" dirty="0" smtClean="0"/>
                        <a:t>gut_  </a:t>
                      </a:r>
                      <a:r>
                        <a:rPr lang="cs-CZ" sz="1600" dirty="0" err="1" smtClean="0"/>
                        <a:t>Frau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des </a:t>
                      </a:r>
                      <a:r>
                        <a:rPr lang="cs-CZ" sz="1600" baseline="0" dirty="0" smtClean="0"/>
                        <a:t>gut_  </a:t>
                      </a:r>
                      <a:r>
                        <a:rPr lang="cs-CZ" sz="1600" dirty="0" err="1" smtClean="0"/>
                        <a:t>Kindes</a:t>
                      </a:r>
                      <a:endParaRPr lang="cs-CZ" sz="1600" b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der</a:t>
                      </a:r>
                      <a:r>
                        <a:rPr lang="cs-CZ" sz="1600" baseline="0" dirty="0" smtClean="0"/>
                        <a:t> gut_  </a:t>
                      </a:r>
                      <a:r>
                        <a:rPr lang="cs-CZ" sz="1600" dirty="0" err="1" smtClean="0"/>
                        <a:t>Kinder</a:t>
                      </a:r>
                      <a:endParaRPr lang="cs-CZ" sz="16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3. pád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dem</a:t>
                      </a:r>
                      <a:r>
                        <a:rPr lang="cs-CZ" sz="1600" baseline="0" dirty="0" smtClean="0"/>
                        <a:t> gut_  </a:t>
                      </a:r>
                      <a:r>
                        <a:rPr lang="cs-CZ" sz="1600" dirty="0" smtClean="0"/>
                        <a:t>Mann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der </a:t>
                      </a:r>
                      <a:r>
                        <a:rPr lang="cs-CZ" sz="1600" baseline="0" dirty="0" smtClean="0"/>
                        <a:t>gut_  </a:t>
                      </a:r>
                      <a:r>
                        <a:rPr lang="cs-CZ" sz="1600" dirty="0" err="1" smtClean="0"/>
                        <a:t>Frau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dem </a:t>
                      </a:r>
                      <a:r>
                        <a:rPr lang="cs-CZ" sz="1600" baseline="0" dirty="0" smtClean="0"/>
                        <a:t>gut_  </a:t>
                      </a:r>
                      <a:r>
                        <a:rPr lang="cs-CZ" sz="1600" dirty="0" err="1" smtClean="0"/>
                        <a:t>Kind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den </a:t>
                      </a:r>
                      <a:r>
                        <a:rPr lang="cs-CZ" sz="1600" baseline="0" dirty="0" smtClean="0"/>
                        <a:t>gut_  </a:t>
                      </a:r>
                      <a:r>
                        <a:rPr lang="cs-CZ" sz="1600" dirty="0" err="1" smtClean="0"/>
                        <a:t>Kindern</a:t>
                      </a:r>
                      <a:endParaRPr lang="cs-CZ" sz="1600" b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4. pád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den </a:t>
                      </a:r>
                      <a:r>
                        <a:rPr lang="cs-CZ" sz="1600" baseline="0" dirty="0" smtClean="0"/>
                        <a:t>gut_  </a:t>
                      </a:r>
                      <a:r>
                        <a:rPr lang="cs-CZ" sz="1600" dirty="0" smtClean="0"/>
                        <a:t>Mann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die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baseline="0" dirty="0" smtClean="0"/>
                        <a:t>gut_  </a:t>
                      </a:r>
                      <a:r>
                        <a:rPr lang="cs-CZ" sz="1600" dirty="0" err="1" smtClean="0"/>
                        <a:t>Frau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das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baseline="0" dirty="0" smtClean="0"/>
                        <a:t>gut_  </a:t>
                      </a:r>
                      <a:r>
                        <a:rPr lang="cs-CZ" sz="1600" dirty="0" err="1" smtClean="0"/>
                        <a:t>Kind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die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baseline="0" dirty="0" smtClean="0"/>
                        <a:t>gut_  </a:t>
                      </a:r>
                      <a:r>
                        <a:rPr lang="cs-CZ" sz="1600" dirty="0" err="1" smtClean="0"/>
                        <a:t>Kinder</a:t>
                      </a:r>
                      <a:endParaRPr lang="cs-CZ" sz="1600" b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471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Bilden</a:t>
            </a:r>
            <a:r>
              <a:rPr lang="cs-CZ" dirty="0"/>
              <a:t> </a:t>
            </a:r>
            <a:r>
              <a:rPr lang="cs-CZ" dirty="0" err="1"/>
              <a:t>Sie</a:t>
            </a:r>
            <a:r>
              <a:rPr lang="cs-CZ" dirty="0"/>
              <a:t> </a:t>
            </a:r>
            <a:r>
              <a:rPr lang="cs-CZ" dirty="0" err="1"/>
              <a:t>Verbindungen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praktisch</a:t>
            </a:r>
            <a:endParaRPr lang="cs-CZ" dirty="0" smtClean="0"/>
          </a:p>
          <a:p>
            <a:pPr marL="0" indent="0">
              <a:buNone/>
            </a:pPr>
            <a:r>
              <a:rPr lang="cs-CZ" sz="2600" dirty="0" err="1" smtClean="0">
                <a:solidFill>
                  <a:srgbClr val="0070C0"/>
                </a:solidFill>
                <a:latin typeface="Comic Sans MS" pitchFamily="66" charset="0"/>
              </a:rPr>
              <a:t>Eine</a:t>
            </a:r>
            <a:r>
              <a:rPr lang="cs-CZ" sz="26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2600" dirty="0" err="1" smtClean="0">
                <a:solidFill>
                  <a:srgbClr val="0070C0"/>
                </a:solidFill>
                <a:latin typeface="Comic Sans MS" pitchFamily="66" charset="0"/>
              </a:rPr>
              <a:t>moderne</a:t>
            </a:r>
            <a:r>
              <a:rPr lang="cs-CZ" sz="26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2600" dirty="0" err="1" smtClean="0">
                <a:solidFill>
                  <a:srgbClr val="0070C0"/>
                </a:solidFill>
                <a:latin typeface="Comic Sans MS" pitchFamily="66" charset="0"/>
              </a:rPr>
              <a:t>Lampe</a:t>
            </a:r>
            <a:r>
              <a:rPr lang="cs-CZ" sz="2600" dirty="0" smtClean="0">
                <a:solidFill>
                  <a:srgbClr val="0070C0"/>
                </a:solidFill>
                <a:latin typeface="Comic Sans MS" pitchFamily="66" charset="0"/>
              </a:rPr>
              <a:t>, </a:t>
            </a:r>
            <a:r>
              <a:rPr lang="cs-CZ" sz="2600" dirty="0" err="1" smtClean="0">
                <a:solidFill>
                  <a:srgbClr val="0070C0"/>
                </a:solidFill>
                <a:latin typeface="Comic Sans MS" pitchFamily="66" charset="0"/>
              </a:rPr>
              <a:t>ein</a:t>
            </a:r>
            <a:r>
              <a:rPr lang="cs-CZ" sz="26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2600" dirty="0" err="1" smtClean="0">
                <a:solidFill>
                  <a:srgbClr val="0070C0"/>
                </a:solidFill>
                <a:latin typeface="Comic Sans MS" pitchFamily="66" charset="0"/>
              </a:rPr>
              <a:t>schneller</a:t>
            </a:r>
            <a:r>
              <a:rPr lang="cs-CZ" sz="26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2600" dirty="0" err="1" smtClean="0">
                <a:solidFill>
                  <a:srgbClr val="0070C0"/>
                </a:solidFill>
                <a:latin typeface="Comic Sans MS" pitchFamily="66" charset="0"/>
              </a:rPr>
              <a:t>Wagen</a:t>
            </a:r>
            <a:r>
              <a:rPr lang="cs-CZ" sz="2600" dirty="0" smtClean="0">
                <a:solidFill>
                  <a:srgbClr val="0070C0"/>
                </a:solidFill>
                <a:latin typeface="Comic Sans MS" pitchFamily="66" charset="0"/>
              </a:rPr>
              <a:t>,</a:t>
            </a:r>
            <a:r>
              <a:rPr lang="cs-CZ" dirty="0" smtClean="0"/>
              <a:t> …….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teuer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.......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 in der </a:t>
            </a:r>
            <a:r>
              <a:rPr lang="cs-CZ" dirty="0" err="1" smtClean="0"/>
              <a:t>Schule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dirty="0" err="1" smtClean="0"/>
              <a:t>Das</a:t>
            </a:r>
            <a:r>
              <a:rPr lang="cs-CZ" dirty="0" smtClean="0"/>
              <a:t> kann man </a:t>
            </a:r>
            <a:r>
              <a:rPr lang="cs-CZ" dirty="0" err="1" smtClean="0"/>
              <a:t>essen</a:t>
            </a:r>
            <a:endParaRPr lang="cs-CZ" dirty="0" smtClean="0"/>
          </a:p>
          <a:p>
            <a:pPr marL="0" indent="0">
              <a:buNone/>
            </a:pPr>
            <a:r>
              <a:rPr lang="cs-CZ" sz="2600" dirty="0" err="1">
                <a:solidFill>
                  <a:srgbClr val="0070C0"/>
                </a:solidFill>
                <a:latin typeface="Comic Sans MS" pitchFamily="66" charset="0"/>
              </a:rPr>
              <a:t>Frisches</a:t>
            </a:r>
            <a:r>
              <a:rPr lang="cs-CZ" sz="2600" dirty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2600" dirty="0" err="1">
                <a:solidFill>
                  <a:srgbClr val="0070C0"/>
                </a:solidFill>
                <a:latin typeface="Comic Sans MS" pitchFamily="66" charset="0"/>
              </a:rPr>
              <a:t>Gemüse</a:t>
            </a:r>
            <a:r>
              <a:rPr lang="cs-CZ" sz="2600" dirty="0">
                <a:solidFill>
                  <a:srgbClr val="0070C0"/>
                </a:solidFill>
                <a:latin typeface="Comic Sans MS" pitchFamily="66" charset="0"/>
              </a:rPr>
              <a:t>, </a:t>
            </a:r>
            <a:r>
              <a:rPr lang="cs-CZ" dirty="0" smtClean="0"/>
              <a:t>….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6704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de-AT" b="1" dirty="0"/>
              <a:t>Ergänze die fehlenden Adjektivendungen: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22960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>
                <a:latin typeface="Calibri" pitchFamily="34" charset="0"/>
              </a:rPr>
              <a:t>Paula </a:t>
            </a:r>
            <a:r>
              <a:rPr lang="de-AT" dirty="0" smtClean="0">
                <a:latin typeface="Calibri" pitchFamily="34" charset="0"/>
              </a:rPr>
              <a:t>hat </a:t>
            </a:r>
            <a:r>
              <a:rPr lang="de-AT" dirty="0">
                <a:latin typeface="Calibri" pitchFamily="34" charset="0"/>
              </a:rPr>
              <a:t>einen </a:t>
            </a:r>
            <a:r>
              <a:rPr lang="cs-CZ" dirty="0" err="1" smtClean="0">
                <a:latin typeface="Calibri" pitchFamily="34" charset="0"/>
              </a:rPr>
              <a:t>lecker</a:t>
            </a:r>
            <a:r>
              <a:rPr lang="de-AT" dirty="0" smtClean="0">
                <a:latin typeface="Calibri" pitchFamily="34" charset="0"/>
              </a:rPr>
              <a:t>__ </a:t>
            </a:r>
            <a:r>
              <a:rPr lang="cs-CZ" dirty="0" err="1" smtClean="0">
                <a:latin typeface="Calibri" pitchFamily="34" charset="0"/>
              </a:rPr>
              <a:t>Kuchen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backen</a:t>
            </a:r>
            <a:r>
              <a:rPr lang="cs-CZ" dirty="0" smtClean="0">
                <a:latin typeface="Calibri" pitchFamily="34" charset="0"/>
              </a:rPr>
              <a:t>.</a:t>
            </a:r>
            <a:endParaRPr lang="cs-CZ" dirty="0">
              <a:latin typeface="Calibri" pitchFamily="34" charset="0"/>
            </a:endParaRPr>
          </a:p>
          <a:p>
            <a:pPr marL="0" lvl="0" indent="0">
              <a:buNone/>
            </a:pPr>
            <a:r>
              <a:rPr lang="de-AT" dirty="0">
                <a:latin typeface="Calibri" pitchFamily="34" charset="0"/>
              </a:rPr>
              <a:t>Viele Leute reisen </a:t>
            </a:r>
            <a:r>
              <a:rPr lang="de-AT" dirty="0" smtClean="0">
                <a:latin typeface="Calibri" pitchFamily="34" charset="0"/>
              </a:rPr>
              <a:t>in </a:t>
            </a:r>
            <a:r>
              <a:rPr lang="de-AT" dirty="0">
                <a:latin typeface="Calibri" pitchFamily="34" charset="0"/>
              </a:rPr>
              <a:t>ein fremd__ Land.</a:t>
            </a:r>
            <a:endParaRPr lang="cs-CZ" dirty="0">
              <a:latin typeface="Calibri" pitchFamily="34" charset="0"/>
            </a:endParaRPr>
          </a:p>
          <a:p>
            <a:pPr marL="0" lvl="0" indent="0">
              <a:buNone/>
            </a:pPr>
            <a:r>
              <a:rPr lang="de-AT" dirty="0">
                <a:latin typeface="Calibri" pitchFamily="34" charset="0"/>
              </a:rPr>
              <a:t>Paula geht mit ihrem klein__ Hund </a:t>
            </a:r>
            <a:r>
              <a:rPr lang="cs-CZ" dirty="0" err="1" smtClean="0">
                <a:latin typeface="Calibri" pitchFamily="34" charset="0"/>
              </a:rPr>
              <a:t>spazieren</a:t>
            </a:r>
            <a:r>
              <a:rPr lang="de-AT" dirty="0" smtClean="0">
                <a:latin typeface="Calibri" pitchFamily="34" charset="0"/>
              </a:rPr>
              <a:t>.</a:t>
            </a:r>
            <a:endParaRPr lang="cs-CZ" dirty="0">
              <a:latin typeface="Calibri" pitchFamily="34" charset="0"/>
            </a:endParaRPr>
          </a:p>
          <a:p>
            <a:pPr marL="0" lvl="0" indent="0">
              <a:buNone/>
            </a:pPr>
            <a:r>
              <a:rPr lang="cs-CZ" dirty="0" smtClean="0">
                <a:latin typeface="Calibri" pitchFamily="34" charset="0"/>
              </a:rPr>
              <a:t>Josef </a:t>
            </a:r>
            <a:r>
              <a:rPr lang="de-AT" dirty="0" smtClean="0">
                <a:latin typeface="Calibri" pitchFamily="34" charset="0"/>
              </a:rPr>
              <a:t>kauft </a:t>
            </a:r>
            <a:r>
              <a:rPr lang="de-AT" dirty="0">
                <a:latin typeface="Calibri" pitchFamily="34" charset="0"/>
              </a:rPr>
              <a:t>eine neu__ Sonnenbrille.</a:t>
            </a:r>
            <a:endParaRPr lang="cs-CZ" dirty="0">
              <a:latin typeface="Calibri" pitchFamily="34" charset="0"/>
            </a:endParaRPr>
          </a:p>
          <a:p>
            <a:pPr marL="0" lvl="0" indent="0">
              <a:buNone/>
            </a:pPr>
            <a:r>
              <a:rPr lang="de-AT" dirty="0">
                <a:latin typeface="Calibri" pitchFamily="34" charset="0"/>
              </a:rPr>
              <a:t>Wegen des schlecht__ Wetters blieben </a:t>
            </a:r>
            <a:r>
              <a:rPr lang="cs-CZ" dirty="0" err="1" smtClean="0">
                <a:latin typeface="Calibri" pitchFamily="34" charset="0"/>
              </a:rPr>
              <a:t>wir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hier</a:t>
            </a:r>
            <a:r>
              <a:rPr lang="de-AT" dirty="0" smtClean="0">
                <a:latin typeface="Calibri" pitchFamily="34" charset="0"/>
              </a:rPr>
              <a:t>.</a:t>
            </a:r>
            <a:endParaRPr lang="cs-CZ" dirty="0">
              <a:latin typeface="Calibri" pitchFamily="34" charset="0"/>
            </a:endParaRPr>
          </a:p>
          <a:p>
            <a:pPr marL="0" lvl="0" indent="0">
              <a:buNone/>
            </a:pPr>
            <a:r>
              <a:rPr lang="de-AT" dirty="0">
                <a:latin typeface="Calibri" pitchFamily="34" charset="0"/>
              </a:rPr>
              <a:t>Das </a:t>
            </a:r>
            <a:r>
              <a:rPr lang="cs-CZ" dirty="0" err="1" smtClean="0">
                <a:latin typeface="Calibri" pitchFamily="34" charset="0"/>
              </a:rPr>
              <a:t>klein</a:t>
            </a:r>
            <a:r>
              <a:rPr lang="de-AT" dirty="0" smtClean="0">
                <a:latin typeface="Calibri" pitchFamily="34" charset="0"/>
              </a:rPr>
              <a:t>__ </a:t>
            </a:r>
            <a:r>
              <a:rPr lang="de-AT" dirty="0">
                <a:latin typeface="Calibri" pitchFamily="34" charset="0"/>
              </a:rPr>
              <a:t>Kind </a:t>
            </a:r>
            <a:r>
              <a:rPr lang="cs-CZ" dirty="0" err="1" smtClean="0">
                <a:latin typeface="Calibri" pitchFamily="34" charset="0"/>
              </a:rPr>
              <a:t>besucht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noch</a:t>
            </a:r>
            <a:r>
              <a:rPr lang="cs-CZ" dirty="0" smtClean="0">
                <a:latin typeface="Calibri" pitchFamily="34" charset="0"/>
              </a:rPr>
              <a:t> den </a:t>
            </a:r>
            <a:r>
              <a:rPr lang="cs-CZ" dirty="0" err="1" smtClean="0">
                <a:latin typeface="Calibri" pitchFamily="34" charset="0"/>
              </a:rPr>
              <a:t>Kindergarten</a:t>
            </a:r>
            <a:r>
              <a:rPr lang="de-AT" dirty="0" smtClean="0">
                <a:latin typeface="Calibri" pitchFamily="34" charset="0"/>
              </a:rPr>
              <a:t>.</a:t>
            </a:r>
            <a:endParaRPr lang="cs-CZ" dirty="0">
              <a:latin typeface="Calibri" pitchFamily="34" charset="0"/>
            </a:endParaRPr>
          </a:p>
          <a:p>
            <a:pPr marL="0" lvl="0" indent="0">
              <a:buNone/>
            </a:pPr>
            <a:r>
              <a:rPr lang="de-AT" dirty="0">
                <a:latin typeface="Calibri" pitchFamily="34" charset="0"/>
              </a:rPr>
              <a:t>Familie Maier </a:t>
            </a:r>
            <a:r>
              <a:rPr lang="cs-CZ" dirty="0" err="1" smtClean="0">
                <a:latin typeface="Calibri" pitchFamily="34" charset="0"/>
              </a:rPr>
              <a:t>kauft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de-AT" dirty="0" smtClean="0">
                <a:latin typeface="Calibri" pitchFamily="34" charset="0"/>
              </a:rPr>
              <a:t>ein </a:t>
            </a:r>
            <a:r>
              <a:rPr lang="de-AT" dirty="0">
                <a:latin typeface="Calibri" pitchFamily="34" charset="0"/>
              </a:rPr>
              <a:t>hübsch__ </a:t>
            </a:r>
            <a:r>
              <a:rPr lang="cs-CZ" dirty="0" smtClean="0">
                <a:latin typeface="Calibri" pitchFamily="34" charset="0"/>
              </a:rPr>
              <a:t>H</a:t>
            </a:r>
            <a:r>
              <a:rPr lang="de-AT" dirty="0" smtClean="0">
                <a:latin typeface="Calibri" pitchFamily="34" charset="0"/>
              </a:rPr>
              <a:t>aus</a:t>
            </a:r>
            <a:r>
              <a:rPr lang="de-AT" dirty="0">
                <a:latin typeface="Calibri" pitchFamily="34" charset="0"/>
              </a:rPr>
              <a:t>.</a:t>
            </a:r>
            <a:endParaRPr lang="cs-CZ" dirty="0">
              <a:latin typeface="Calibri" pitchFamily="34" charset="0"/>
            </a:endParaRPr>
          </a:p>
          <a:p>
            <a:pPr marL="0" lvl="0" indent="0">
              <a:buNone/>
            </a:pPr>
            <a:r>
              <a:rPr lang="de-AT" dirty="0">
                <a:latin typeface="Calibri" pitchFamily="34" charset="0"/>
              </a:rPr>
              <a:t>Der </a:t>
            </a:r>
            <a:r>
              <a:rPr lang="cs-CZ" dirty="0" smtClean="0">
                <a:latin typeface="Calibri" pitchFamily="34" charset="0"/>
              </a:rPr>
              <a:t>Direktor </a:t>
            </a:r>
            <a:r>
              <a:rPr lang="de-AT" dirty="0" smtClean="0">
                <a:latin typeface="Calibri" pitchFamily="34" charset="0"/>
              </a:rPr>
              <a:t>ist </a:t>
            </a:r>
            <a:r>
              <a:rPr lang="de-AT" dirty="0">
                <a:latin typeface="Calibri" pitchFamily="34" charset="0"/>
              </a:rPr>
              <a:t>schon ein sehr alt__ Mann.</a:t>
            </a:r>
            <a:endParaRPr lang="cs-CZ" dirty="0">
              <a:latin typeface="Calibri" pitchFamily="34" charset="0"/>
            </a:endParaRPr>
          </a:p>
          <a:p>
            <a:pPr marL="0" indent="0">
              <a:buNone/>
            </a:pP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279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Wer</a:t>
            </a:r>
            <a:r>
              <a:rPr lang="cs-CZ" dirty="0" smtClean="0"/>
              <a:t> bin </a:t>
            </a:r>
            <a:r>
              <a:rPr lang="cs-CZ" dirty="0" err="1" smtClean="0"/>
              <a:t>ich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4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de-AT" dirty="0"/>
              <a:t>Ich bin </a:t>
            </a:r>
            <a:r>
              <a:rPr lang="de-AT" dirty="0" smtClean="0"/>
              <a:t>groß </a:t>
            </a:r>
            <a:r>
              <a:rPr lang="de-AT" dirty="0"/>
              <a:t>und schlank. Ich habe </a:t>
            </a:r>
            <a:r>
              <a:rPr lang="cs-CZ" dirty="0" smtClean="0"/>
              <a:t>kurze </a:t>
            </a:r>
            <a:r>
              <a:rPr lang="de-AT" dirty="0" smtClean="0"/>
              <a:t>weißblonde </a:t>
            </a:r>
            <a:r>
              <a:rPr lang="de-AT" dirty="0"/>
              <a:t>Haare und braune Augen</a:t>
            </a:r>
            <a:r>
              <a:rPr lang="de-AT" dirty="0" smtClean="0"/>
              <a:t>.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trage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blaues</a:t>
            </a:r>
            <a:r>
              <a:rPr lang="cs-CZ" dirty="0" smtClean="0"/>
              <a:t> </a:t>
            </a:r>
            <a:r>
              <a:rPr lang="cs-CZ" dirty="0" err="1" smtClean="0"/>
              <a:t>Hemd</a:t>
            </a:r>
            <a:r>
              <a:rPr lang="de-AT" dirty="0" smtClean="0"/>
              <a:t>. </a:t>
            </a:r>
            <a:r>
              <a:rPr lang="de-AT" dirty="0"/>
              <a:t>Ich habe ein weißes Shirt, eine blaue </a:t>
            </a:r>
            <a:r>
              <a:rPr lang="cs-CZ" dirty="0" err="1" smtClean="0"/>
              <a:t>Jeans</a:t>
            </a:r>
            <a:r>
              <a:rPr lang="cs-CZ" dirty="0" smtClean="0"/>
              <a:t> </a:t>
            </a:r>
            <a:r>
              <a:rPr lang="de-AT" dirty="0" smtClean="0"/>
              <a:t>und </a:t>
            </a:r>
            <a:r>
              <a:rPr lang="de-AT" dirty="0"/>
              <a:t>weiße </a:t>
            </a:r>
            <a:r>
              <a:rPr lang="cs-CZ" dirty="0" err="1" smtClean="0"/>
              <a:t>Schuhe</a:t>
            </a:r>
            <a:r>
              <a:rPr lang="de-AT" dirty="0" smtClean="0"/>
              <a:t>.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Bild 735" descr="candy12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627" y="3573017"/>
            <a:ext cx="1074737" cy="2705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Bild 92" descr="18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827463"/>
            <a:ext cx="788987" cy="245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Bild 31" descr="mo4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638327"/>
            <a:ext cx="857250" cy="257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67744" y="5909231"/>
            <a:ext cx="7649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Gerd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860032" y="5909231"/>
            <a:ext cx="593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Eva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301458" y="5843920"/>
            <a:ext cx="5389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Erik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820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AT" b="1" dirty="0"/>
              <a:t>Finde das Gegenteil</a:t>
            </a:r>
            <a:r>
              <a:rPr lang="de-AT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266928" cy="37730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de-AT" dirty="0" smtClean="0">
                <a:latin typeface="Comic Sans MS" pitchFamily="66" charset="0"/>
              </a:rPr>
              <a:t>dünn</a:t>
            </a:r>
            <a:r>
              <a:rPr lang="cs-CZ" dirty="0" smtClean="0">
                <a:latin typeface="Comic Sans MS" pitchFamily="66" charset="0"/>
              </a:rPr>
              <a:t>			</a:t>
            </a:r>
            <a:r>
              <a:rPr lang="de-AT" dirty="0" smtClean="0">
                <a:latin typeface="Comic Sans MS" pitchFamily="66" charset="0"/>
              </a:rPr>
              <a:t>leicht</a:t>
            </a:r>
            <a:r>
              <a:rPr lang="cs-CZ" dirty="0" smtClean="0">
                <a:latin typeface="Comic Sans MS" pitchFamily="66" charset="0"/>
              </a:rPr>
              <a:t>	</a:t>
            </a: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de-AT" dirty="0" smtClean="0">
                <a:latin typeface="Comic Sans MS" pitchFamily="66" charset="0"/>
              </a:rPr>
              <a:t>kurz </a:t>
            </a:r>
            <a:r>
              <a:rPr lang="cs-CZ" dirty="0" smtClean="0">
                <a:latin typeface="Comic Sans MS" pitchFamily="66" charset="0"/>
              </a:rPr>
              <a:t>	</a:t>
            </a:r>
            <a:r>
              <a:rPr lang="cs-CZ" dirty="0" smtClean="0">
                <a:latin typeface="Comic Sans MS" pitchFamily="66" charset="0"/>
                <a:sym typeface="Wingdings 2"/>
              </a:rPr>
              <a:t>	</a:t>
            </a:r>
            <a:r>
              <a:rPr lang="de-AT" dirty="0" smtClean="0">
                <a:latin typeface="Comic Sans MS" pitchFamily="66" charset="0"/>
              </a:rPr>
              <a:t>klein</a:t>
            </a: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de-AT" dirty="0" smtClean="0">
                <a:latin typeface="Comic Sans MS" pitchFamily="66" charset="0"/>
              </a:rPr>
              <a:t>groß</a:t>
            </a:r>
            <a:r>
              <a:rPr lang="cs-CZ" dirty="0" smtClean="0">
                <a:latin typeface="Comic Sans MS" pitchFamily="66" charset="0"/>
              </a:rPr>
              <a:t>			</a:t>
            </a:r>
            <a:r>
              <a:rPr lang="de-AT" dirty="0" smtClean="0">
                <a:latin typeface="Comic Sans MS" pitchFamily="66" charset="0"/>
              </a:rPr>
              <a:t>jung</a:t>
            </a: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de-AT" dirty="0" smtClean="0">
                <a:latin typeface="Comic Sans MS" pitchFamily="66" charset="0"/>
              </a:rPr>
              <a:t>alt</a:t>
            </a:r>
            <a:r>
              <a:rPr lang="cs-CZ" dirty="0" smtClean="0">
                <a:latin typeface="Comic Sans MS" pitchFamily="66" charset="0"/>
              </a:rPr>
              <a:t>			</a:t>
            </a:r>
            <a:r>
              <a:rPr lang="de-AT" dirty="0" smtClean="0">
                <a:latin typeface="Comic Sans MS" pitchFamily="66" charset="0"/>
              </a:rPr>
              <a:t>dumm</a:t>
            </a: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de-AT" dirty="0" smtClean="0">
                <a:latin typeface="Comic Sans MS" pitchFamily="66" charset="0"/>
              </a:rPr>
              <a:t>schwer</a:t>
            </a:r>
            <a:r>
              <a:rPr lang="cs-CZ" dirty="0" smtClean="0">
                <a:latin typeface="Comic Sans MS" pitchFamily="66" charset="0"/>
              </a:rPr>
              <a:t>		</a:t>
            </a:r>
            <a:r>
              <a:rPr lang="de-AT" dirty="0" smtClean="0">
                <a:latin typeface="Comic Sans MS" pitchFamily="66" charset="0"/>
              </a:rPr>
              <a:t>dick</a:t>
            </a: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de-AT" dirty="0" smtClean="0">
                <a:latin typeface="Comic Sans MS" pitchFamily="66" charset="0"/>
              </a:rPr>
              <a:t>klug</a:t>
            </a:r>
            <a:r>
              <a:rPr lang="cs-CZ" dirty="0" smtClean="0">
                <a:latin typeface="Comic Sans MS" pitchFamily="66" charset="0"/>
              </a:rPr>
              <a:t>			</a:t>
            </a:r>
            <a:r>
              <a:rPr lang="de-AT" dirty="0" smtClean="0">
                <a:latin typeface="Comic Sans MS" pitchFamily="66" charset="0"/>
              </a:rPr>
              <a:t>lang</a:t>
            </a: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1331640" y="2492896"/>
            <a:ext cx="1872208" cy="6120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100" name="Picture 4" descr="C:\Users\zpolakova00\AppData\Local\Microsoft\Windows\Temporary Internet Files\Content.IE5\E93304AY\MP9004316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348880"/>
            <a:ext cx="3851920" cy="2675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1506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404663"/>
            <a:ext cx="8229600" cy="612068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3200" dirty="0"/>
              <a:t>Materiál je určen pro </a:t>
            </a:r>
            <a:r>
              <a:rPr lang="cs-CZ" sz="3200" dirty="0" smtClean="0"/>
              <a:t>1.- 4.ročník studijních oborů, </a:t>
            </a:r>
            <a:r>
              <a:rPr lang="cs-CZ" sz="3200" dirty="0"/>
              <a:t>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200" dirty="0"/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865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Baumbach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Rudolf a </a:t>
            </a: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václavková</a:t>
            </a:r>
            <a:r>
              <a:rPr lang="cs-CZ" sz="2000" cap="all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Gertruda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Mluvnice němčiny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Olomouc: FIN PUBLISHING, 1997,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80-86002-27-6.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Obrázky </a:t>
            </a:r>
            <a:r>
              <a:rPr lang="cs-CZ" sz="2000" dirty="0">
                <a:latin typeface="Arial" charset="0"/>
                <a:cs typeface="Arial" charset="0"/>
              </a:rPr>
              <a:t>galerie Kliparty kvalitně [cit. </a:t>
            </a:r>
            <a:r>
              <a:rPr lang="cs-CZ" sz="2000" dirty="0" smtClean="0">
                <a:latin typeface="Arial" charset="0"/>
                <a:cs typeface="Arial" charset="0"/>
              </a:rPr>
              <a:t>11.8.2012]. </a:t>
            </a:r>
            <a:r>
              <a:rPr lang="cs-CZ" sz="2000" dirty="0">
                <a:latin typeface="Arial" charset="0"/>
                <a:cs typeface="Arial" charset="0"/>
              </a:rPr>
              <a:t>Dostupný pod licencí Microsoft Office 2010 WWW: &lt;http://office.microsoft.com/</a:t>
            </a:r>
            <a:r>
              <a:rPr lang="cs-CZ" sz="2000" dirty="0" err="1">
                <a:latin typeface="Arial" charset="0"/>
                <a:cs typeface="Arial" charset="0"/>
              </a:rPr>
              <a:t>cs-cz</a:t>
            </a:r>
            <a:r>
              <a:rPr lang="cs-CZ" sz="2000" dirty="0">
                <a:latin typeface="Arial" charset="0"/>
                <a:cs typeface="Arial" charset="0"/>
              </a:rPr>
              <a:t>/</a:t>
            </a:r>
            <a:r>
              <a:rPr lang="cs-CZ" sz="2000" dirty="0" err="1">
                <a:latin typeface="Arial" charset="0"/>
                <a:cs typeface="Arial" charset="0"/>
              </a:rPr>
              <a:t>images</a:t>
            </a:r>
            <a:r>
              <a:rPr lang="cs-CZ" sz="2000" dirty="0">
                <a:latin typeface="Arial" charset="0"/>
                <a:cs typeface="Arial" charset="0"/>
              </a:rPr>
              <a:t>/&gt;.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6725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481</Words>
  <Application>Microsoft Office PowerPoint</Application>
  <PresentationFormat>Předvádění na obrazovce (4:3)</PresentationFormat>
  <Paragraphs>112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Utvořte vhodná spojení</vt:lpstr>
      <vt:lpstr>Doplňte tabulku</vt:lpstr>
      <vt:lpstr>Bilden Sie Verbindungen:</vt:lpstr>
      <vt:lpstr>Ergänze die fehlenden Adjektivendungen: </vt:lpstr>
      <vt:lpstr>Wer bin ich?</vt:lpstr>
      <vt:lpstr>Finde das Gegenteil:</vt:lpstr>
      <vt:lpstr>Prezentace aplikace PowerPoint</vt:lpstr>
      <vt:lpstr>Prezentace aplikace PowerPoint</vt:lpstr>
    </vt:vector>
  </TitlesOfParts>
  <Company>vocelova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zpolakova00</dc:creator>
  <cp:lastModifiedBy>POLÁKOVÁ Dagmar</cp:lastModifiedBy>
  <cp:revision>29</cp:revision>
  <dcterms:created xsi:type="dcterms:W3CDTF">2013-06-04T06:00:25Z</dcterms:created>
  <dcterms:modified xsi:type="dcterms:W3CDTF">2013-06-04T11:22:49Z</dcterms:modified>
</cp:coreProperties>
</file>