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62" r:id="rId3"/>
    <p:sldId id="256" r:id="rId4"/>
    <p:sldId id="260" r:id="rId5"/>
    <p:sldId id="259" r:id="rId6"/>
    <p:sldId id="261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6987EC-33F3-443D-92FE-DCF530887B5A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55E9D1-89B9-42B4-A67C-7B64AF882D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36206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55E9D1-89B9-42B4-A67C-7B64AF882DCA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55E9D1-89B9-42B4-A67C-7B64AF882DCA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55E9D1-89B9-42B4-A67C-7B64AF882DC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55E9D1-89B9-42B4-A67C-7B64AF882DC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55E9D1-89B9-42B4-A67C-7B64AF882DCA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55E9D1-89B9-42B4-A67C-7B64AF882DCA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55E9D1-89B9-42B4-A67C-7B64AF882DCA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AF542E-CD68-4FBD-B74D-A853C10CCE98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E5D83-6A72-4965-BD7B-4E61BEE77E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703429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AF542E-CD68-4FBD-B74D-A853C10CCE98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E5D83-6A72-4965-BD7B-4E61BEE77E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801361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AF542E-CD68-4FBD-B74D-A853C10CCE98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E5D83-6A72-4965-BD7B-4E61BEE77E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93047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AF542E-CD68-4FBD-B74D-A853C10CCE98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E5D83-6A72-4965-BD7B-4E61BEE77E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70376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AF542E-CD68-4FBD-B74D-A853C10CCE98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E5D83-6A72-4965-BD7B-4E61BEE77E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479188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AF542E-CD68-4FBD-B74D-A853C10CCE98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E5D83-6A72-4965-BD7B-4E61BEE77E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99174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AF542E-CD68-4FBD-B74D-A853C10CCE98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E5D83-6A72-4965-BD7B-4E61BEE77E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483361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AF542E-CD68-4FBD-B74D-A853C10CCE98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E5D83-6A72-4965-BD7B-4E61BEE77E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334975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AF542E-CD68-4FBD-B74D-A853C10CCE98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E5D83-6A72-4965-BD7B-4E61BEE77E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16216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AF542E-CD68-4FBD-B74D-A853C10CCE98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E5D83-6A72-4965-BD7B-4E61BEE77E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13404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AF542E-CD68-4FBD-B74D-A853C10CCE98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E5D83-6A72-4965-BD7B-4E61BEE77E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368725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AF542E-CD68-4FBD-B74D-A853C10CCE98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DE5D83-6A72-4965-BD7B-4E61BEE77E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19989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Vltava" TargetMode="External"/><Relationship Id="rId7" Type="http://schemas.openxmlformats.org/officeDocument/2006/relationships/hyperlink" Target="http://cs.wikipedia.org/wiki/Morava_(%C5%99eka)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Lu%C5%BEnice" TargetMode="External"/><Relationship Id="rId5" Type="http://schemas.openxmlformats.org/officeDocument/2006/relationships/hyperlink" Target="http://cs.wikipedia.org/wiki/Odra" TargetMode="External"/><Relationship Id="rId4" Type="http://schemas.openxmlformats.org/officeDocument/2006/relationships/hyperlink" Target="http://cs.wikipedia.org/wiki/Lab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b="1" dirty="0" smtClean="0">
                <a:latin typeface="+mn-lt"/>
              </a:rPr>
              <a:t>Základní škola, Hořice, Husova 11</a:t>
            </a:r>
            <a:br>
              <a:rPr lang="cs-CZ" sz="3200" b="1" dirty="0" smtClean="0">
                <a:latin typeface="+mn-lt"/>
              </a:rPr>
            </a:br>
            <a:r>
              <a:rPr lang="cs-CZ" sz="3200" b="1" dirty="0" smtClean="0">
                <a:latin typeface="+mn-lt"/>
              </a:rPr>
              <a:t>VY_32_INOVACE 2_83 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2339975" y="1498600"/>
            <a:ext cx="4248150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Země II.</a:t>
            </a:r>
          </a:p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ZAOKROUHLOVÁNÍ - 6.-7. r. </a:t>
            </a:r>
            <a:r>
              <a:rPr lang="cs-CZ" smtClean="0">
                <a:latin typeface="+mn-lt"/>
              </a:rPr>
              <a:t>MATEMATIKA</a:t>
            </a:r>
            <a:endParaRPr lang="cs-CZ" dirty="0" smtClean="0">
              <a:latin typeface="+mn-lt"/>
            </a:endParaRPr>
          </a:p>
          <a:p>
            <a:pPr algn="ctr" eaLnBrk="1" hangingPunct="1">
              <a:defRPr/>
            </a:pPr>
            <a:endParaRPr lang="cs-CZ" dirty="0" smtClean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74559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600" dirty="0" smtClean="0"/>
              <a:t>NÁZEV DIGITÁLNÍHO UČEBNÍHO MATERIÁLU: </a:t>
            </a:r>
            <a:r>
              <a:rPr lang="cs-CZ" sz="1600" cap="all" dirty="0" smtClean="0"/>
              <a:t>Země II. - ZAOKROUHLOVÁNÍ - 6.-7. r. MATEMATIKA</a:t>
            </a: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 </a:t>
            </a:r>
          </a:p>
          <a:p>
            <a:pPr>
              <a:buNone/>
            </a:pPr>
            <a:r>
              <a:rPr lang="cs-CZ" sz="1600" dirty="0" smtClean="0"/>
              <a:t>AUTOR: Mgr. Jarmila Luštická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STRUČNÁ ANOTACE (OBSAH, DATUM PILOTÁŽE): 7.  3.  2011 Porovnávání délek řek, řazení podle délky toku, porovnání výšky hor, řazení podle výšky hor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VZDĚLÁVACÍ PŘEDMĚT (VE KTERÉM BYL MATERIÁL ODUČEN): Matematika 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KLÍČOVÉ KOMPETENCE: Klíčové kompetence k učení, kompetence komunikativní, kompetence občanské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MEZIPŘEDMĚTOVÉ VZTAHY: Vlastivěda, zeměpis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OČEKÁVANÝ VÝSTUP: Zaokrouhlování čísel na desítky a stovky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TYPICKÁ VĚKOVÁ SKUPINA: 5. -7. ročník, ZŠ praktická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116633"/>
            <a:ext cx="7772400" cy="1152128"/>
          </a:xfrm>
        </p:spPr>
        <p:txBody>
          <a:bodyPr/>
          <a:lstStyle/>
          <a:p>
            <a:r>
              <a:rPr lang="cs-CZ" dirty="0" smtClean="0"/>
              <a:t>Řeky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1124744"/>
            <a:ext cx="8568952" cy="5616624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tx1"/>
                </a:solidFill>
              </a:rPr>
              <a:t>Zaokrouhli délky řek na stovky a seřaď délky řek od nejdelší po nejkratší:</a:t>
            </a:r>
            <a:endParaRPr lang="cs-CZ" sz="2800" dirty="0">
              <a:solidFill>
                <a:schemeClr val="tx1"/>
              </a:solidFill>
            </a:endParaRPr>
          </a:p>
          <a:p>
            <a:pPr algn="l"/>
            <a:endParaRPr lang="cs-CZ" sz="2800" dirty="0" smtClean="0">
              <a:solidFill>
                <a:schemeClr val="tx1"/>
              </a:solidFill>
            </a:endParaRPr>
          </a:p>
          <a:p>
            <a:pPr algn="l"/>
            <a:endParaRPr lang="cs-CZ" sz="2800" dirty="0">
              <a:solidFill>
                <a:schemeClr val="tx1"/>
              </a:solidFill>
            </a:endParaRPr>
          </a:p>
          <a:p>
            <a:pPr algn="l"/>
            <a:endParaRPr lang="cs-CZ" sz="2800" dirty="0" smtClean="0">
              <a:solidFill>
                <a:schemeClr val="tx1"/>
              </a:solidFill>
            </a:endParaRPr>
          </a:p>
          <a:p>
            <a:pPr algn="l"/>
            <a:endParaRPr lang="cs-CZ" sz="2800" dirty="0">
              <a:solidFill>
                <a:schemeClr val="tx1"/>
              </a:solidFill>
            </a:endParaRPr>
          </a:p>
          <a:p>
            <a:pPr algn="l"/>
            <a:endParaRPr lang="cs-CZ" sz="2800" dirty="0" smtClean="0">
              <a:solidFill>
                <a:schemeClr val="tx1"/>
              </a:solidFill>
            </a:endParaRPr>
          </a:p>
          <a:p>
            <a:pPr algn="l"/>
            <a:endParaRPr lang="cs-CZ" sz="2800" dirty="0">
              <a:solidFill>
                <a:schemeClr val="tx1"/>
              </a:solidFill>
            </a:endParaRPr>
          </a:p>
          <a:p>
            <a:pPr algn="l"/>
            <a:endParaRPr lang="cs-CZ" sz="2800" dirty="0">
              <a:solidFill>
                <a:schemeClr val="tx1"/>
              </a:solidFill>
            </a:endParaRPr>
          </a:p>
          <a:p>
            <a:pPr algn="l"/>
            <a:r>
              <a:rPr lang="cs-CZ" sz="2800" dirty="0" smtClean="0">
                <a:solidFill>
                  <a:schemeClr val="tx1"/>
                </a:solidFill>
              </a:rPr>
              <a:t>O kolik kilometrů je Labe delší než Vltava?</a:t>
            </a:r>
            <a:endParaRPr lang="cs-CZ" sz="2800" dirty="0">
              <a:solidFill>
                <a:schemeClr val="tx1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35176445"/>
              </p:ext>
            </p:extLst>
          </p:nvPr>
        </p:nvGraphicFramePr>
        <p:xfrm>
          <a:off x="179512" y="2348880"/>
          <a:ext cx="2111896" cy="2968104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055948"/>
                <a:gridCol w="1055948"/>
              </a:tblGrid>
              <a:tr h="494684">
                <a:tc>
                  <a:txBody>
                    <a:bodyPr/>
                    <a:lstStyle/>
                    <a:p>
                      <a:r>
                        <a:rPr lang="cs-CZ" dirty="0" smtClean="0"/>
                        <a:t>ŘEKA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DÉLKA</a:t>
                      </a:r>
                      <a:endParaRPr lang="cs-CZ" dirty="0"/>
                    </a:p>
                  </a:txBody>
                  <a:tcPr/>
                </a:tc>
              </a:tr>
              <a:tr h="494684">
                <a:tc>
                  <a:txBody>
                    <a:bodyPr/>
                    <a:lstStyle/>
                    <a:p>
                      <a:r>
                        <a:rPr lang="cs-CZ" dirty="0" smtClean="0"/>
                        <a:t>Vltava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430 km</a:t>
                      </a:r>
                      <a:endParaRPr lang="cs-CZ" dirty="0"/>
                    </a:p>
                  </a:txBody>
                  <a:tcPr/>
                </a:tc>
              </a:tr>
              <a:tr h="494684">
                <a:tc>
                  <a:txBody>
                    <a:bodyPr/>
                    <a:lstStyle/>
                    <a:p>
                      <a:r>
                        <a:rPr lang="cs-CZ" dirty="0" smtClean="0"/>
                        <a:t>Labe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1154 km</a:t>
                      </a:r>
                      <a:endParaRPr lang="cs-CZ" dirty="0"/>
                    </a:p>
                  </a:txBody>
                  <a:tcPr/>
                </a:tc>
              </a:tr>
              <a:tr h="494684">
                <a:tc>
                  <a:txBody>
                    <a:bodyPr/>
                    <a:lstStyle/>
                    <a:p>
                      <a:r>
                        <a:rPr lang="cs-CZ" dirty="0" smtClean="0"/>
                        <a:t>Morava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354 km</a:t>
                      </a:r>
                      <a:endParaRPr lang="cs-CZ" dirty="0"/>
                    </a:p>
                  </a:txBody>
                  <a:tcPr/>
                </a:tc>
              </a:tr>
              <a:tr h="494684">
                <a:tc>
                  <a:txBody>
                    <a:bodyPr/>
                    <a:lstStyle/>
                    <a:p>
                      <a:r>
                        <a:rPr lang="cs-CZ" dirty="0" smtClean="0"/>
                        <a:t>Odra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854 km</a:t>
                      </a:r>
                      <a:endParaRPr lang="cs-CZ" dirty="0"/>
                    </a:p>
                  </a:txBody>
                  <a:tcPr/>
                </a:tc>
              </a:tr>
              <a:tr h="494684">
                <a:tc>
                  <a:txBody>
                    <a:bodyPr/>
                    <a:lstStyle/>
                    <a:p>
                      <a:r>
                        <a:rPr lang="cs-CZ" dirty="0" smtClean="0"/>
                        <a:t>Lužnice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208 km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60147689"/>
              </p:ext>
            </p:extLst>
          </p:nvPr>
        </p:nvGraphicFramePr>
        <p:xfrm>
          <a:off x="2267744" y="2348880"/>
          <a:ext cx="3096344" cy="2968104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800200"/>
                <a:gridCol w="1296144"/>
              </a:tblGrid>
              <a:tr h="494684">
                <a:tc>
                  <a:txBody>
                    <a:bodyPr/>
                    <a:lstStyle/>
                    <a:p>
                      <a:r>
                        <a:rPr lang="cs-CZ" dirty="0" smtClean="0"/>
                        <a:t>ZAOKROUHLENÍ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POŘADÍ</a:t>
                      </a:r>
                      <a:endParaRPr lang="cs-CZ" dirty="0"/>
                    </a:p>
                  </a:txBody>
                  <a:tcPr/>
                </a:tc>
              </a:tr>
              <a:tr h="4946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46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46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468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468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9" name="Picture 5" descr="C:\Documents and Settings\Správce\Local Settings\Temporary Internet Files\Content.IE5\E7G8WE8Y\MP90043336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780928"/>
            <a:ext cx="2819090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70597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Řeky- kontrola</a:t>
            </a:r>
            <a:br>
              <a:rPr lang="cs-CZ" dirty="0" smtClean="0"/>
            </a:b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822687265"/>
              </p:ext>
            </p:extLst>
          </p:nvPr>
        </p:nvGraphicFramePr>
        <p:xfrm>
          <a:off x="395537" y="1772816"/>
          <a:ext cx="6192688" cy="324838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512167"/>
                <a:gridCol w="1224136"/>
                <a:gridCol w="1728192"/>
                <a:gridCol w="1728193"/>
              </a:tblGrid>
              <a:tr h="492055">
                <a:tc>
                  <a:txBody>
                    <a:bodyPr/>
                    <a:lstStyle/>
                    <a:p>
                      <a:r>
                        <a:rPr lang="cs-CZ" dirty="0" smtClean="0"/>
                        <a:t>ŘEKA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DÉLKA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ZAOKROUHLENÍ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POŘADÍ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r>
                        <a:rPr lang="cs-CZ" dirty="0" smtClean="0"/>
                        <a:t>Vltava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 430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400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r>
                        <a:rPr lang="cs-CZ" dirty="0" smtClean="0"/>
                        <a:t>Labe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1154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r>
                        <a:rPr lang="cs-CZ" dirty="0" smtClean="0"/>
                        <a:t>Morava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354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360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r>
                        <a:rPr lang="cs-CZ" dirty="0" smtClean="0"/>
                        <a:t>Odra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854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900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2.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r>
                        <a:rPr lang="cs-CZ" dirty="0" smtClean="0"/>
                        <a:t>Lužnice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208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200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5.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67544" y="5445224"/>
            <a:ext cx="6264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Labe je o 724 m delší než Vltava.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938587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008112"/>
          </a:xfrm>
        </p:spPr>
        <p:txBody>
          <a:bodyPr/>
          <a:lstStyle/>
          <a:p>
            <a:r>
              <a:rPr lang="cs-CZ" dirty="0" smtClean="0"/>
              <a:t>Hory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80728"/>
            <a:ext cx="8784976" cy="55446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Zaokrouhli výšky hor na desítky a seřaď výšky hor od nejvyšší po nejnižší: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400" dirty="0" smtClean="0"/>
              <a:t>O kolik metrů nad mořem je Sněžka vyšší než Ještěd?</a:t>
            </a:r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31878491"/>
              </p:ext>
            </p:extLst>
          </p:nvPr>
        </p:nvGraphicFramePr>
        <p:xfrm>
          <a:off x="251520" y="2420889"/>
          <a:ext cx="6192688" cy="2952325"/>
        </p:xfrm>
        <a:graphic>
          <a:graphicData uri="http://schemas.openxmlformats.org/drawingml/2006/table">
            <a:tbl>
              <a:tblPr firstRow="1" bandRow="1">
                <a:tableStyleId>{10A1B5D5-9B99-4C35-A422-299274C87663}</a:tableStyleId>
              </a:tblPr>
              <a:tblGrid>
                <a:gridCol w="1548172"/>
                <a:gridCol w="1548172"/>
                <a:gridCol w="1728192"/>
                <a:gridCol w="1368152"/>
              </a:tblGrid>
              <a:tr h="497190">
                <a:tc>
                  <a:txBody>
                    <a:bodyPr/>
                    <a:lstStyle/>
                    <a:p>
                      <a:r>
                        <a:rPr lang="cs-CZ" dirty="0" smtClean="0"/>
                        <a:t>HORA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VÝŠKA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ZAOKROUHLENÍ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POŘADÍ</a:t>
                      </a:r>
                      <a:endParaRPr lang="cs-CZ" dirty="0"/>
                    </a:p>
                  </a:txBody>
                  <a:tcPr/>
                </a:tc>
              </a:tr>
              <a:tr h="497190">
                <a:tc>
                  <a:txBody>
                    <a:bodyPr/>
                    <a:lstStyle/>
                    <a:p>
                      <a:r>
                        <a:rPr lang="cs-CZ" dirty="0" smtClean="0"/>
                        <a:t>Sněžka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1602 m.n.m.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7190">
                <a:tc>
                  <a:txBody>
                    <a:bodyPr/>
                    <a:lstStyle/>
                    <a:p>
                      <a:r>
                        <a:rPr lang="cs-CZ" dirty="0" smtClean="0"/>
                        <a:t>Klínovec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1244 m.n.m.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6375">
                <a:tc>
                  <a:txBody>
                    <a:bodyPr/>
                    <a:lstStyle/>
                    <a:p>
                      <a:r>
                        <a:rPr lang="cs-CZ" dirty="0" smtClean="0"/>
                        <a:t>Praděd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1491</a:t>
                      </a:r>
                      <a:r>
                        <a:rPr lang="cs-CZ" baseline="0" dirty="0" smtClean="0"/>
                        <a:t> m.n.m.</a:t>
                      </a:r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7190">
                <a:tc>
                  <a:txBody>
                    <a:bodyPr/>
                    <a:lstStyle/>
                    <a:p>
                      <a:r>
                        <a:rPr lang="cs-CZ" dirty="0" smtClean="0"/>
                        <a:t>Ještěd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1012 m.n.m.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7190">
                <a:tc>
                  <a:txBody>
                    <a:bodyPr/>
                    <a:lstStyle/>
                    <a:p>
                      <a:r>
                        <a:rPr lang="cs-CZ" dirty="0" smtClean="0"/>
                        <a:t>Lysá hora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1324 m.n.m.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74" name="Picture 2" descr="C:\Documents and Settings\Správce\Local Settings\Temporary Internet Files\Content.IE5\5KZ72WSH\MC90041499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607304"/>
            <a:ext cx="2413653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38620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Hory-kontrola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85737708"/>
              </p:ext>
            </p:extLst>
          </p:nvPr>
        </p:nvGraphicFramePr>
        <p:xfrm>
          <a:off x="467544" y="1772816"/>
          <a:ext cx="6552728" cy="2592288"/>
        </p:xfrm>
        <a:graphic>
          <a:graphicData uri="http://schemas.openxmlformats.org/drawingml/2006/table">
            <a:tbl>
              <a:tblPr firstRow="1" bandRow="1">
                <a:tableStyleId>{10A1B5D5-9B99-4C35-A422-299274C87663}</a:tableStyleId>
              </a:tblPr>
              <a:tblGrid>
                <a:gridCol w="1638182"/>
                <a:gridCol w="1638182"/>
                <a:gridCol w="1908212"/>
                <a:gridCol w="1368152"/>
              </a:tblGrid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HORA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VÝŠKA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ZAOKROUHLENÍ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POŘADÍ</a:t>
                      </a:r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Sněžka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1602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Klínovec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1244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Praděd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1491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Ještěd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Lysá hora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1324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95536" y="4653136"/>
            <a:ext cx="66967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Sněžka je o 590 m.n.m. vyšší než Ještěd.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401717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 a 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sz="1000" i="1" dirty="0"/>
              <a:t>Školní atlas světa</a:t>
            </a:r>
            <a:r>
              <a:rPr lang="cs-CZ" sz="1000" dirty="0"/>
              <a:t>. Praha : Kartografie Praha a.s., 2007. 175</a:t>
            </a:r>
            <a:r>
              <a:rPr lang="cs-CZ" sz="1000" dirty="0" smtClean="0"/>
              <a:t>.</a:t>
            </a:r>
          </a:p>
          <a:p>
            <a:pPr marL="0" indent="0">
              <a:buNone/>
            </a:pPr>
            <a:r>
              <a:rPr lang="it-IT" sz="1000" i="1" dirty="0"/>
              <a:t>Wikipedie</a:t>
            </a:r>
            <a:r>
              <a:rPr lang="it-IT" sz="1000" dirty="0"/>
              <a:t> [online]. 2005 [cit. 2011-04-17]. Vltava. Dostupné z WWW: </a:t>
            </a:r>
            <a:r>
              <a:rPr lang="it-IT" sz="1000" dirty="0" smtClean="0">
                <a:hlinkClick r:id="rId3"/>
              </a:rPr>
              <a:t>http</a:t>
            </a:r>
            <a:r>
              <a:rPr lang="it-IT" sz="1000" dirty="0">
                <a:hlinkClick r:id="rId3"/>
              </a:rPr>
              <a:t>://</a:t>
            </a:r>
            <a:r>
              <a:rPr lang="it-IT" sz="1000" dirty="0" smtClean="0">
                <a:hlinkClick r:id="rId3"/>
              </a:rPr>
              <a:t>cs.wikipedia.org/wiki/Vltava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i="1" dirty="0" smtClean="0"/>
              <a:t>Wikipedie</a:t>
            </a:r>
            <a:r>
              <a:rPr lang="cs-CZ" sz="1000" dirty="0" smtClean="0"/>
              <a:t> </a:t>
            </a:r>
            <a:r>
              <a:rPr lang="cs-CZ" sz="1000" dirty="0"/>
              <a:t>[online]. 2005 [cit. 2011-04-17]. Labe. Dostupné z WWW: </a:t>
            </a:r>
            <a:r>
              <a:rPr lang="cs-CZ" sz="1000" dirty="0" smtClean="0">
                <a:hlinkClick r:id="rId4"/>
              </a:rPr>
              <a:t>http</a:t>
            </a:r>
            <a:r>
              <a:rPr lang="cs-CZ" sz="1000" dirty="0">
                <a:hlinkClick r:id="rId4"/>
              </a:rPr>
              <a:t>://</a:t>
            </a:r>
            <a:r>
              <a:rPr lang="cs-CZ" sz="1000" dirty="0" smtClean="0">
                <a:hlinkClick r:id="rId4"/>
              </a:rPr>
              <a:t>cs.wikipedia.org/wiki/Labe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i="1" dirty="0" smtClean="0"/>
              <a:t>Wikipedie</a:t>
            </a:r>
            <a:r>
              <a:rPr lang="cs-CZ" sz="1000" dirty="0" smtClean="0"/>
              <a:t> </a:t>
            </a:r>
            <a:r>
              <a:rPr lang="cs-CZ" sz="1000" dirty="0"/>
              <a:t>[online]. 2005 [cit. 2011-04-17]. Odra. Dostupné z WWW: </a:t>
            </a:r>
            <a:r>
              <a:rPr lang="cs-CZ" sz="1000" dirty="0" smtClean="0">
                <a:hlinkClick r:id="rId5"/>
              </a:rPr>
              <a:t>http</a:t>
            </a:r>
            <a:r>
              <a:rPr lang="cs-CZ" sz="1000" dirty="0">
                <a:hlinkClick r:id="rId5"/>
              </a:rPr>
              <a:t>://</a:t>
            </a:r>
            <a:r>
              <a:rPr lang="cs-CZ" sz="1000" dirty="0" smtClean="0">
                <a:hlinkClick r:id="rId5"/>
              </a:rPr>
              <a:t>cs.wikipedia.org/wiki/Odra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i="1" dirty="0" smtClean="0"/>
              <a:t>Wikipedie</a:t>
            </a:r>
            <a:r>
              <a:rPr lang="cs-CZ" sz="1000" dirty="0" smtClean="0"/>
              <a:t> </a:t>
            </a:r>
            <a:r>
              <a:rPr lang="cs-CZ" sz="1000" dirty="0"/>
              <a:t>[online]. 2005 [cit. 2011-04-17]. Lužnice. Dostupné z WWW: </a:t>
            </a:r>
            <a:r>
              <a:rPr lang="cs-CZ" sz="1000" dirty="0" smtClean="0">
                <a:hlinkClick r:id="rId6"/>
              </a:rPr>
              <a:t>http</a:t>
            </a:r>
            <a:r>
              <a:rPr lang="cs-CZ" sz="1000" dirty="0">
                <a:hlinkClick r:id="rId6"/>
              </a:rPr>
              <a:t>://</a:t>
            </a:r>
            <a:r>
              <a:rPr lang="cs-CZ" sz="1000" dirty="0" smtClean="0">
                <a:hlinkClick r:id="rId6"/>
              </a:rPr>
              <a:t>cs.wikipedia.org/wiki/Lu%C5%BEnice</a:t>
            </a:r>
            <a:endParaRPr lang="cs-CZ" sz="1000" dirty="0" smtClean="0"/>
          </a:p>
          <a:p>
            <a:pPr marL="0" indent="0">
              <a:buNone/>
            </a:pPr>
            <a:r>
              <a:rPr lang="it-IT" sz="1000" i="1" dirty="0"/>
              <a:t>Wikipedie</a:t>
            </a:r>
            <a:r>
              <a:rPr lang="it-IT" sz="1000" dirty="0"/>
              <a:t> [online]. 2005 [cit. 2011-04-22]. Morava. Dostupné z WWW: </a:t>
            </a:r>
            <a:r>
              <a:rPr lang="it-IT" sz="1000" dirty="0" smtClean="0">
                <a:hlinkClick r:id="rId7"/>
              </a:rPr>
              <a:t>http</a:t>
            </a:r>
            <a:r>
              <a:rPr lang="it-IT" sz="1000" dirty="0">
                <a:hlinkClick r:id="rId7"/>
              </a:rPr>
              <a:t>://cs.wikipedia.org/wiki/Morava_%</a:t>
            </a:r>
            <a:r>
              <a:rPr lang="it-IT" sz="1000" dirty="0" smtClean="0">
                <a:hlinkClick r:id="rId7"/>
              </a:rPr>
              <a:t>28%C5%99eka%29</a:t>
            </a:r>
            <a:endParaRPr lang="cs-CZ" sz="1000" dirty="0" smtClean="0"/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endParaRPr lang="cs-CZ" sz="1000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31840" y="6165304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93466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244</Words>
  <Application>Microsoft Office PowerPoint</Application>
  <PresentationFormat>Předvádění na obrazovce (4:3)</PresentationFormat>
  <Paragraphs>131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Základní škola, Hořice, Husova 11 VY_32_INOVACE 2_83 </vt:lpstr>
      <vt:lpstr>Snímek 2</vt:lpstr>
      <vt:lpstr>Řeky</vt:lpstr>
      <vt:lpstr>Řeky- kontrola </vt:lpstr>
      <vt:lpstr>Hory</vt:lpstr>
      <vt:lpstr>Hory-kontrola</vt:lpstr>
      <vt:lpstr>Odkazy a citace</vt:lpstr>
    </vt:vector>
  </TitlesOfParts>
  <Company>yyy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škola, Hořice, Husova 11 VY_32_sada 1_01</dc:title>
  <dc:creator>xxx</dc:creator>
  <cp:lastModifiedBy>šárka</cp:lastModifiedBy>
  <cp:revision>20</cp:revision>
  <dcterms:created xsi:type="dcterms:W3CDTF">2011-04-16T15:12:26Z</dcterms:created>
  <dcterms:modified xsi:type="dcterms:W3CDTF">2013-06-05T10:04:21Z</dcterms:modified>
</cp:coreProperties>
</file>