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305" r:id="rId2"/>
    <p:sldId id="256" r:id="rId3"/>
    <p:sldId id="299" r:id="rId4"/>
    <p:sldId id="297" r:id="rId5"/>
    <p:sldId id="300" r:id="rId6"/>
    <p:sldId id="301" r:id="rId7"/>
    <p:sldId id="302" r:id="rId8"/>
    <p:sldId id="295" r:id="rId9"/>
    <p:sldId id="296" r:id="rId10"/>
    <p:sldId id="304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3399"/>
    <a:srgbClr val="FF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4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70E6B-2455-4439-A9DD-66D193A4E397}" type="datetimeFigureOut">
              <a:rPr lang="cs-CZ" smtClean="0"/>
              <a:pPr/>
              <a:t>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DF615E-2DC0-4B64-A586-70F609F5A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EA39C-D5E5-4025-A1DF-12D6F3D2A1D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B877E-0926-493E-9C57-E9F0380C0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9AB7D-69E4-4D53-B36F-A0040E7FCFB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7E8FB-CE92-4304-8883-4769599F1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639AA-9E5A-4D35-90D9-07CC69D382C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E7E77-3E13-48F9-B45A-57FEE47A6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256C0-037A-4F4F-B09F-8C31362D05D5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E2D22-A8AF-4D22-810C-D915E12DF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23A52-53E8-4F60-A350-3964F6A3F25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E6D48-EE82-4A86-A1DF-6A5803AA0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2A68C-6E28-48DA-ABB7-B07CB767F17D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6EB11-7587-4A70-A01E-9789F1200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65FA4-4F54-4904-A602-5F3A4F3A0AB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68A3E-C198-4D13-B179-6AD31685A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DF124-68D5-4741-8819-F5527D0FCC4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E411-1B5E-4ECB-859F-F721725E9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EFDEE-C2FB-4A9F-9506-E6AB71A25202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09349-2E2E-4CEB-8888-061FDADB4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1A04C-3C31-455C-ADB4-9ABEB703C94F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B55AD-A2E4-45BC-8161-DB2F46891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04FEE-12D0-4D94-A356-08E39FA7891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8E01A-6FB9-4A9B-94E3-E14758E18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EFF1828-66D9-41A5-A05D-8DB2E1998D36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964EE2-2C38-4B27-9C4B-98D1C58D4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c/c9/Tachometer_service_oil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2530732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VY_32_INOVACE_10B_05_Průměrná rychlost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19.11.2012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je určen 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výkladu, pochopení a procvičení učiva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8" name="Picture 4" descr="http://upload.wikimedia.org/wikipedia/commons/9/95/Wrightflye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500042"/>
            <a:ext cx="9144000" cy="5453291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785786" y="1000108"/>
            <a:ext cx="7560840" cy="144655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POHYB  TĚLESA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0034" y="3214686"/>
            <a:ext cx="8358246" cy="11079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CC3399"/>
                </a:solidFill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latin typeface="+mn-lt"/>
              </a:rPr>
              <a:t>Průměrná rychlost</a:t>
            </a:r>
            <a:endParaRPr lang="cs-CZ" sz="66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CC3399"/>
              </a:solidFill>
              <a:effectLst>
                <a:innerShdw blurRad="63500" dist="50800" dir="18900000">
                  <a:prstClr val="black">
                    <a:alpha val="50000"/>
                  </a:prstClr>
                </a:innerShdw>
              </a:effectLst>
              <a:latin typeface="+mn-lt"/>
            </a:endParaRPr>
          </a:p>
        </p:txBody>
      </p:sp>
      <p:sp>
        <p:nvSpPr>
          <p:cNvPr id="32774" name="AutoShape 6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776" name="AutoShape 8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778" name="AutoShape 10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2714612" y="6000768"/>
            <a:ext cx="373281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Wright</a:t>
            </a:r>
            <a:r>
              <a:rPr lang="cs-CZ" dirty="0" smtClean="0"/>
              <a:t> </a:t>
            </a:r>
            <a:r>
              <a:rPr lang="cs-CZ" dirty="0" err="1" smtClean="0"/>
              <a:t>Flyer</a:t>
            </a:r>
            <a:r>
              <a:rPr lang="cs-CZ" dirty="0" smtClean="0"/>
              <a:t>, první letadlo na světě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1214422"/>
            <a:ext cx="821537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Diskuze: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	nad rychlostí aut, …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Cíl: </a:t>
            </a:r>
          </a:p>
          <a:p>
            <a:pPr>
              <a:buFont typeface="Wingdings" pitchFamily="2" charset="2"/>
              <a:buChar char="ü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dojít k rozdílu mezi okamžitou a průměrnou rychlostí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Okamžitá rychlost – údaj na tachometru.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Průměrná rychlost je rychlost, kterou by muselo auto jet, aby urazilo danou dráhu v daném čase.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	</a:t>
            </a:r>
          </a:p>
          <a:p>
            <a:pPr>
              <a:buFont typeface="Wingdings" pitchFamily="2" charset="2"/>
              <a:buChar char="ü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odvodit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vztah pro výpočet průměrné rychlosti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285728"/>
            <a:ext cx="72769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„Osnova k následujícímu úloze“ – pouze pro vyučujícího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grpSp>
        <p:nvGrpSpPr>
          <p:cNvPr id="8" name="Skupina 7"/>
          <p:cNvGrpSpPr/>
          <p:nvPr/>
        </p:nvGrpSpPr>
        <p:grpSpPr>
          <a:xfrm>
            <a:off x="500034" y="1285860"/>
            <a:ext cx="8143932" cy="4500594"/>
            <a:chOff x="428596" y="1285860"/>
            <a:chExt cx="8143932" cy="4500594"/>
          </a:xfrm>
        </p:grpSpPr>
        <p:sp>
          <p:nvSpPr>
            <p:cNvPr id="6" name="Obdélník 5"/>
            <p:cNvSpPr/>
            <p:nvPr/>
          </p:nvSpPr>
          <p:spPr>
            <a:xfrm>
              <a:off x="428596" y="1285860"/>
              <a:ext cx="8143932" cy="4500594"/>
            </a:xfrm>
            <a:prstGeom prst="rect">
              <a:avLst/>
            </a:prstGeom>
            <a:solidFill>
              <a:schemeClr val="accent3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Šipka dolů 6"/>
            <p:cNvSpPr/>
            <p:nvPr/>
          </p:nvSpPr>
          <p:spPr>
            <a:xfrm>
              <a:off x="4143372" y="3786190"/>
              <a:ext cx="484632" cy="978408"/>
            </a:xfrm>
            <a:prstGeom prst="downArrow">
              <a:avLst>
                <a:gd name="adj1" fmla="val 55315"/>
                <a:gd name="adj2" fmla="val 50000"/>
              </a:avLst>
            </a:prstGeom>
            <a:solidFill>
              <a:srgbClr val="C00000"/>
            </a:solidFill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282" y="3429000"/>
            <a:ext cx="85725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Monika Poslušná vyrazila se syny na víkend do Špindlerova mlýna. Na Černém mostě ji ve svém novém Ferrari předjel Leoš Mareš, který do 138km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vzdáleného Špindlerova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mlýna  vyrazil také. Leoš si zpestřil cestu zastávkou v Nové Pace, kde v jedné z nejlepších restaurací poobědval.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Moniku podruhé předjel až u značky ŠPINDLERŮV MLÝN. Od prvního setkání do druhého uběhla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1h54min. 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9217" name="Picture 1" descr="C:\Documents and Settings\rachotova\Local Settings\Temporary Internet Files\Content.IE5\RWF5BG08\MC90031015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14810" y="0"/>
            <a:ext cx="4286280" cy="3127826"/>
          </a:xfrm>
          <a:prstGeom prst="rect">
            <a:avLst/>
          </a:prstGeom>
          <a:noFill/>
        </p:spPr>
      </p:pic>
      <p:pic>
        <p:nvPicPr>
          <p:cNvPr id="9218" name="Picture 2" descr="C:\Documents and Settings\rachotova\Local Settings\Temporary Internet Files\Content.IE5\61WXIA5M\MC90040436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71472" y="0"/>
            <a:ext cx="3143240" cy="3092903"/>
          </a:xfrm>
          <a:prstGeom prst="rect">
            <a:avLst/>
          </a:prstGeom>
          <a:noFill/>
        </p:spPr>
      </p:pic>
      <p:pic>
        <p:nvPicPr>
          <p:cNvPr id="9220" name="Picture 4" descr="C:\Documents and Settings\rachotova\Local Settings\Temporary Internet Files\Content.IE5\RWF5BG08\MP90044242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44" y="2143116"/>
            <a:ext cx="1571604" cy="11244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ývojový diagram: postup 4"/>
          <p:cNvSpPr/>
          <p:nvPr/>
        </p:nvSpPr>
        <p:spPr>
          <a:xfrm>
            <a:off x="1142976" y="357166"/>
            <a:ext cx="6858048" cy="5857916"/>
          </a:xfrm>
          <a:prstGeom prst="flowChartProcess">
            <a:avLst/>
          </a:prstGeom>
          <a:solidFill>
            <a:schemeClr val="tx2">
              <a:lumMod val="75000"/>
            </a:schemeClr>
          </a:solidFill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Průměrná rychlost pohybu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 zavádíme ji pro  nerovnoměrný pohyb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 značíme ji </a:t>
            </a:r>
            <a:r>
              <a:rPr lang="cs-CZ" sz="2400" b="1" dirty="0" err="1" smtClean="0">
                <a:solidFill>
                  <a:schemeClr val="bg1"/>
                </a:solidFill>
              </a:rPr>
              <a:t>v</a:t>
            </a:r>
            <a:r>
              <a:rPr lang="cs-CZ" b="1" dirty="0" err="1" smtClean="0">
                <a:solidFill>
                  <a:schemeClr val="bg1"/>
                </a:solidFill>
              </a:rPr>
              <a:t>p</a:t>
            </a:r>
            <a:endParaRPr lang="cs-CZ" sz="24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                                            celková dráha pohybu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  Průměrná rychlost     =        </a:t>
            </a:r>
          </a:p>
          <a:p>
            <a:r>
              <a:rPr lang="cs-CZ" sz="2400" b="1" dirty="0" smtClean="0">
                <a:solidFill>
                  <a:schemeClr val="bg1"/>
                </a:solidFill>
              </a:rPr>
              <a:t>                                                  celková doba pohybu</a:t>
            </a:r>
          </a:p>
          <a:p>
            <a:endParaRPr lang="cs-CZ" sz="2400" b="1" dirty="0" smtClean="0">
              <a:solidFill>
                <a:schemeClr val="bg1"/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bg1"/>
                </a:solidFill>
              </a:rPr>
              <a:t>   Stručný zápis:  </a:t>
            </a:r>
            <a:r>
              <a:rPr lang="cs-CZ" sz="2400" b="1" dirty="0" err="1" smtClean="0">
                <a:solidFill>
                  <a:schemeClr val="bg1"/>
                </a:solidFill>
              </a:rPr>
              <a:t>v</a:t>
            </a:r>
            <a:r>
              <a:rPr lang="cs-CZ" b="1" dirty="0" err="1" smtClean="0">
                <a:solidFill>
                  <a:schemeClr val="bg1"/>
                </a:solidFill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</a:rPr>
              <a:t> = s : t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chemeClr val="bg1"/>
                </a:solidFill>
              </a:rPr>
              <a:t>Tachometr měří </a:t>
            </a:r>
            <a:r>
              <a:rPr lang="cs-CZ" sz="2400" b="1" i="1" dirty="0" smtClean="0">
                <a:solidFill>
                  <a:schemeClr val="bg1"/>
                </a:solidFill>
              </a:rPr>
              <a:t>okamžitou rychlost </a:t>
            </a:r>
            <a:r>
              <a:rPr lang="cs-CZ" sz="2400" b="1" dirty="0" smtClean="0">
                <a:solidFill>
                  <a:schemeClr val="bg1"/>
                </a:solidFill>
              </a:rPr>
              <a:t>vozidla, </a:t>
            </a:r>
            <a:r>
              <a:rPr lang="cs-CZ" sz="2400" b="1" dirty="0" smtClean="0">
                <a:solidFill>
                  <a:schemeClr val="bg1"/>
                </a:solidFill>
              </a:rPr>
              <a:t>                       ta se v </a:t>
            </a:r>
            <a:r>
              <a:rPr lang="cs-CZ" sz="2400" b="1" dirty="0" smtClean="0">
                <a:solidFill>
                  <a:schemeClr val="bg1"/>
                </a:solidFill>
              </a:rPr>
              <a:t>průběhu času může velmi často měnit.</a:t>
            </a:r>
            <a:endParaRPr lang="cs-CZ" sz="2400" b="1" dirty="0">
              <a:solidFill>
                <a:schemeClr val="bg1"/>
              </a:solidFill>
            </a:endParaRP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4572000" y="3500438"/>
            <a:ext cx="2928958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2" descr="Soubor:Tachometer service oil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05666" y="5125704"/>
            <a:ext cx="2038334" cy="1732296"/>
          </a:xfrm>
          <a:prstGeom prst="rect">
            <a:avLst/>
          </a:prstGeom>
          <a:noFill/>
        </p:spPr>
      </p:pic>
      <p:pic>
        <p:nvPicPr>
          <p:cNvPr id="8193" name="Picture 1" descr="C:\Documents and Settings\rachotova\Local Settings\Temporary Internet Files\Content.IE5\DGC6USFP\MP90040898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0"/>
            <a:ext cx="1357298" cy="135729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728" y="428604"/>
            <a:ext cx="64294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Vypočítej průměrnou rychlost Moniky Poslušné. Je průměrná rychlost Leoše větší?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1285860"/>
            <a:ext cx="2553904" cy="184665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t = 1h54min = 1,9h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+mn-lt"/>
              </a:rPr>
              <a:t>s = 138km</a:t>
            </a:r>
          </a:p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v</a:t>
            </a:r>
            <a:r>
              <a:rPr lang="cs-CZ" b="1" dirty="0" err="1" smtClean="0">
                <a:solidFill>
                  <a:schemeClr val="bg1"/>
                </a:solidFill>
                <a:latin typeface="+mn-lt"/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= x km/h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000232" y="1643050"/>
            <a:ext cx="928694" cy="428628"/>
          </a:xfrm>
          <a:prstGeom prst="rect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 flipH="1">
            <a:off x="3571868" y="1643050"/>
            <a:ext cx="26905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v</a:t>
            </a:r>
            <a:r>
              <a:rPr lang="cs-CZ" b="1" dirty="0" err="1" smtClean="0">
                <a:solidFill>
                  <a:schemeClr val="bg1"/>
                </a:solidFill>
                <a:latin typeface="+mn-lt"/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= s : t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x = 138 : 1,9 = 72,6</a:t>
            </a:r>
          </a:p>
          <a:p>
            <a:r>
              <a:rPr lang="cs-CZ" sz="2400" b="1" u="sng" dirty="0" err="1" smtClean="0">
                <a:latin typeface="+mn-lt"/>
              </a:rPr>
              <a:t>v</a:t>
            </a:r>
            <a:r>
              <a:rPr lang="cs-CZ" b="1" u="sng" dirty="0" err="1" smtClean="0">
                <a:latin typeface="+mn-lt"/>
              </a:rPr>
              <a:t>p</a:t>
            </a:r>
            <a:r>
              <a:rPr lang="cs-CZ" sz="2400" b="1" u="sng" dirty="0" smtClean="0">
                <a:latin typeface="+mn-lt"/>
              </a:rPr>
              <a:t> = 73km/h</a:t>
            </a:r>
            <a:endParaRPr lang="cs-CZ" sz="2400" b="1" u="sng" dirty="0"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1538" y="3500438"/>
            <a:ext cx="62796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Průměrná rychlost Moniky je přibližně 73km/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 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1538" y="4214818"/>
            <a:ext cx="45636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Průměrná rychlost Leoše je stejná.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7158" y="357166"/>
            <a:ext cx="73581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Motorista jel obcí po dráze 1 200m. První úsek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dráhy 300m ujel za 20s a zbývající úsek za 1min15s.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a) Urči jeho průměrnou rychlost v prvním úseku dráhy.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b) Urči jeho průměrnou rychlost v druhém úseku dráhy.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c) Vypočítej průměrnou rychlost pro celou dráhu.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14282" y="3071810"/>
            <a:ext cx="278606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a)</a:t>
            </a:r>
          </a:p>
          <a:p>
            <a:endParaRPr lang="cs-CZ" sz="8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t = 20s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+mn-lt"/>
              </a:rPr>
              <a:t>s = 300m</a:t>
            </a:r>
          </a:p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v</a:t>
            </a:r>
            <a:r>
              <a:rPr lang="cs-CZ" b="1" dirty="0" err="1" smtClean="0">
                <a:solidFill>
                  <a:schemeClr val="bg1"/>
                </a:solidFill>
                <a:latin typeface="+mn-lt"/>
              </a:rPr>
              <a:t>p</a:t>
            </a:r>
            <a:r>
              <a:rPr lang="cs-CZ" b="1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= x m/s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v</a:t>
            </a:r>
            <a:r>
              <a:rPr lang="cs-CZ" b="1" dirty="0" err="1" smtClean="0">
                <a:solidFill>
                  <a:schemeClr val="bg1"/>
                </a:solidFill>
                <a:latin typeface="+mn-lt"/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= s : t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x = 300 : 20 = 15</a:t>
            </a:r>
          </a:p>
          <a:p>
            <a:r>
              <a:rPr lang="cs-CZ" sz="2400" b="1" u="sng" dirty="0" err="1" smtClean="0">
                <a:latin typeface="+mn-lt"/>
              </a:rPr>
              <a:t>v</a:t>
            </a:r>
            <a:r>
              <a:rPr lang="cs-CZ" b="1" u="sng" dirty="0" err="1" smtClean="0">
                <a:latin typeface="+mn-lt"/>
              </a:rPr>
              <a:t>p</a:t>
            </a:r>
            <a:r>
              <a:rPr lang="cs-CZ" sz="2400" b="1" u="sng" dirty="0" smtClean="0">
                <a:latin typeface="+mn-lt"/>
              </a:rPr>
              <a:t> = 15m/s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00760" y="3071810"/>
            <a:ext cx="314324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c)</a:t>
            </a:r>
          </a:p>
          <a:p>
            <a:endParaRPr lang="cs-CZ" sz="8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t = 95s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+mn-lt"/>
              </a:rPr>
              <a:t>s = 1 200m</a:t>
            </a:r>
          </a:p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v</a:t>
            </a:r>
            <a:r>
              <a:rPr lang="cs-CZ" b="1" dirty="0" err="1" smtClean="0">
                <a:solidFill>
                  <a:schemeClr val="bg1"/>
                </a:solidFill>
                <a:latin typeface="+mn-lt"/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= x m/s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v</a:t>
            </a:r>
            <a:r>
              <a:rPr lang="cs-CZ" b="1" dirty="0" err="1" smtClean="0">
                <a:solidFill>
                  <a:schemeClr val="bg1"/>
                </a:solidFill>
                <a:latin typeface="+mn-lt"/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= s : t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x = 1 200 : 90 = 13,3</a:t>
            </a:r>
            <a:r>
              <a:rPr lang="cs-CZ" sz="2000" b="1" dirty="0" smtClean="0">
                <a:solidFill>
                  <a:schemeClr val="bg1"/>
                </a:solidFill>
                <a:latin typeface="+mn-lt"/>
              </a:rPr>
              <a:t>3</a:t>
            </a:r>
            <a:r>
              <a:rPr lang="cs-CZ" b="1" dirty="0" smtClean="0">
                <a:solidFill>
                  <a:schemeClr val="bg1"/>
                </a:solidFill>
                <a:latin typeface="+mn-lt"/>
              </a:rPr>
              <a:t>3</a:t>
            </a: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u="sng" dirty="0" err="1" smtClean="0">
                <a:latin typeface="+mn-lt"/>
              </a:rPr>
              <a:t>v</a:t>
            </a:r>
            <a:r>
              <a:rPr lang="cs-CZ" b="1" u="sng" dirty="0" err="1" smtClean="0">
                <a:latin typeface="+mn-lt"/>
              </a:rPr>
              <a:t>p</a:t>
            </a:r>
            <a:r>
              <a:rPr lang="cs-CZ" sz="2400" b="1" u="sng" dirty="0" smtClean="0">
                <a:latin typeface="+mn-lt"/>
              </a:rPr>
              <a:t> = 13m/s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071802" y="3071810"/>
            <a:ext cx="2786066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b)</a:t>
            </a:r>
          </a:p>
          <a:p>
            <a:endParaRPr lang="cs-CZ" sz="8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t = 1min15s=75s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+mn-lt"/>
              </a:rPr>
              <a:t>s = 900m</a:t>
            </a:r>
          </a:p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v</a:t>
            </a:r>
            <a:r>
              <a:rPr lang="cs-CZ" b="1" dirty="0" err="1" smtClean="0">
                <a:solidFill>
                  <a:schemeClr val="bg1"/>
                </a:solidFill>
                <a:latin typeface="+mn-lt"/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= x m/s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v</a:t>
            </a:r>
            <a:r>
              <a:rPr lang="cs-CZ" b="1" dirty="0" err="1" smtClean="0">
                <a:solidFill>
                  <a:schemeClr val="bg1"/>
                </a:solidFill>
                <a:latin typeface="+mn-lt"/>
              </a:rPr>
              <a:t>p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= s : t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x = 900 : 75 = 12</a:t>
            </a:r>
          </a:p>
          <a:p>
            <a:r>
              <a:rPr lang="cs-CZ" sz="2400" b="1" u="sng" dirty="0" err="1" smtClean="0">
                <a:latin typeface="+mn-lt"/>
              </a:rPr>
              <a:t>v</a:t>
            </a:r>
            <a:r>
              <a:rPr lang="cs-CZ" b="1" u="sng" dirty="0" err="1" smtClean="0">
                <a:latin typeface="+mn-lt"/>
              </a:rPr>
              <a:t>p</a:t>
            </a:r>
            <a:r>
              <a:rPr lang="cs-CZ" sz="2400" b="1" u="sng" dirty="0" smtClean="0">
                <a:latin typeface="+mn-lt"/>
              </a:rPr>
              <a:t> = 12 m/s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</p:txBody>
      </p:sp>
      <p:pic>
        <p:nvPicPr>
          <p:cNvPr id="6147" name="Picture 3" descr="C:\Documents and Settings\rachotova\Local Settings\Temporary Internet Files\Content.IE5\DGC6USFP\MP90044225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72330" y="0"/>
            <a:ext cx="2071670" cy="138111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Skupina 12"/>
          <p:cNvGrpSpPr/>
          <p:nvPr/>
        </p:nvGrpSpPr>
        <p:grpSpPr>
          <a:xfrm>
            <a:off x="1571604" y="357166"/>
            <a:ext cx="5981719" cy="6005429"/>
            <a:chOff x="1571604" y="357166"/>
            <a:chExt cx="5981719" cy="6005429"/>
          </a:xfrm>
        </p:grpSpPr>
        <p:grpSp>
          <p:nvGrpSpPr>
            <p:cNvPr id="12" name="Skupina 11"/>
            <p:cNvGrpSpPr/>
            <p:nvPr/>
          </p:nvGrpSpPr>
          <p:grpSpPr>
            <a:xfrm>
              <a:off x="1571604" y="357166"/>
              <a:ext cx="5981719" cy="6005429"/>
              <a:chOff x="1571604" y="357166"/>
              <a:chExt cx="5981719" cy="6005429"/>
            </a:xfrm>
          </p:grpSpPr>
          <p:pic>
            <p:nvPicPr>
              <p:cNvPr id="27650" name="Picture 2"/>
              <p:cNvPicPr>
                <a:picLocks noChangeAspect="1" noChangeArrowheads="1"/>
              </p:cNvPicPr>
              <p:nvPr/>
            </p:nvPicPr>
            <p:blipFill>
              <a:blip r:embed="rId2" cstate="print"/>
              <a:srcRect/>
              <a:stretch>
                <a:fillRect/>
              </a:stretch>
            </p:blipFill>
            <p:spPr bwMode="auto">
              <a:xfrm>
                <a:off x="1714480" y="357166"/>
                <a:ext cx="5838843" cy="6005429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  <a:effectLst/>
            </p:spPr>
          </p:pic>
          <p:sp>
            <p:nvSpPr>
              <p:cNvPr id="10" name="TextovéPole 9"/>
              <p:cNvSpPr txBox="1"/>
              <p:nvPr/>
            </p:nvSpPr>
            <p:spPr>
              <a:xfrm>
                <a:off x="1571604" y="928670"/>
                <a:ext cx="1279517" cy="461665"/>
              </a:xfrm>
              <a:prstGeom prst="rect">
                <a:avLst/>
              </a:prstGeom>
              <a:solidFill>
                <a:schemeClr val="bg1"/>
              </a:solidFill>
            </p:spPr>
            <p:txBody>
              <a:bodyPr wrap="none" rtlCol="0">
                <a:spAutoFit/>
              </a:bodyPr>
              <a:lstStyle/>
              <a:p>
                <a:r>
                  <a:rPr lang="cs-CZ" sz="2400" b="1" dirty="0" smtClean="0"/>
                  <a:t>s[km/h]</a:t>
                </a:r>
                <a:endParaRPr lang="cs-CZ" sz="2400" b="1" dirty="0"/>
              </a:p>
            </p:txBody>
          </p:sp>
        </p:grpSp>
        <p:sp>
          <p:nvSpPr>
            <p:cNvPr id="11" name="TextovéPole 10"/>
            <p:cNvSpPr txBox="1"/>
            <p:nvPr/>
          </p:nvSpPr>
          <p:spPr>
            <a:xfrm>
              <a:off x="6572264" y="5786454"/>
              <a:ext cx="679994" cy="461665"/>
            </a:xfrm>
            <a:prstGeom prst="rect">
              <a:avLst/>
            </a:prstGeom>
            <a:solidFill>
              <a:schemeClr val="bg1"/>
            </a:solidFill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t[h]</a:t>
              </a:r>
              <a:endParaRPr lang="cs-CZ" sz="2400" b="1" dirty="0"/>
            </a:p>
          </p:txBody>
        </p:sp>
      </p:grpSp>
      <p:sp>
        <p:nvSpPr>
          <p:cNvPr id="3" name="TextovéPole 2"/>
          <p:cNvSpPr txBox="1"/>
          <p:nvPr/>
        </p:nvSpPr>
        <p:spPr>
          <a:xfrm>
            <a:off x="3857588" y="357166"/>
            <a:ext cx="528641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b="1" dirty="0" smtClean="0"/>
              <a:t>Z grafu závislosti dráhy na čase urči, jak se </a:t>
            </a:r>
            <a:r>
              <a:rPr lang="cs-CZ" sz="2400" b="1" dirty="0" smtClean="0"/>
              <a:t>těleso pohybovalo.</a:t>
            </a:r>
            <a:endParaRPr lang="cs-CZ" sz="2400" b="1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3571868" y="285728"/>
            <a:ext cx="528641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b) Jak dlouho se skutečně </a:t>
            </a:r>
            <a:r>
              <a:rPr lang="cs-CZ" sz="2400" b="1" dirty="0" smtClean="0">
                <a:latin typeface="+mn-lt"/>
              </a:rPr>
              <a:t>těleso pohybovalo?</a:t>
            </a:r>
            <a:endParaRPr lang="cs-CZ" sz="2400" b="1" dirty="0" smtClean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8992" y="500042"/>
            <a:ext cx="528641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c) Urči celkovou dráhu a celkovou dobu pohybu.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500430" y="571480"/>
            <a:ext cx="5286412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d) Urči dobu zastávky.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571868" y="571480"/>
            <a:ext cx="528641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e) Urči průměrnou rychlost celého znázorněného pohybu.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500430" y="428604"/>
            <a:ext cx="5286412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f) Urči rychlost pohybu v jednotlivých časových úsecích dráhy?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643306" y="285728"/>
            <a:ext cx="5286412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342900" indent="-342900"/>
            <a:r>
              <a:rPr lang="cs-CZ" sz="2400" b="1" dirty="0" smtClean="0">
                <a:latin typeface="+mn-lt"/>
              </a:rPr>
              <a:t>g) Změní se průměrná rychlost, prodloužíme-li dobu zastávky dvakrát? Jak?</a:t>
            </a:r>
            <a:endParaRPr lang="cs-CZ" sz="2400" b="1" dirty="0"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" grpId="1" animBg="1"/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357166"/>
            <a:ext cx="7858180" cy="60016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Z grafu závislosti dráhy na čase urči,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jak se těleso pohybovalo.</a:t>
            </a: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Jak dlouho se skutečně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těleso pohybovalo?</a:t>
            </a: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Urči celkovou dráhu a celkovou dobu pohybu.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Urči dobu zastávky.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Urči průměrnou rychlost celého znázorněného pohybu.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Urči rychlost pohybu v jednotlivých časových úsecích dráhy?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Změní se průměrná rychlost, prodloužíme-li dobu zastávky dvakrát? Jak?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01168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SCHMIDT, </a:t>
                      </a:r>
                      <a:r>
                        <a:rPr lang="cs-CZ" sz="1200" dirty="0" err="1" smtClean="0"/>
                        <a:t>Andreas</a:t>
                      </a:r>
                      <a:r>
                        <a:rPr lang="cs-CZ" sz="1200" dirty="0" smtClean="0"/>
                        <a:t>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15.8.2012]. Dostupný na WWW: http://cs.wikipedia.org/wiki/Soubor:Tachometer_service_oil.jpg </a:t>
                      </a:r>
                    </a:p>
                    <a:p>
                      <a:r>
                        <a:rPr lang="cs-CZ" sz="1200" dirty="0" smtClean="0"/>
                        <a:t>AUTOR NEUVEDEN.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15.8.2012]. Dostupný na WWW: http://upload.wikimedia.org/wikipedia/commons/9/95/Wrightflyer.jpg/Soubor:Tachometer_service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Obrázky z vlastní tvorby.</a:t>
                      </a:r>
                      <a:endParaRPr lang="cs-CZ" sz="1200" dirty="0" smtClean="0"/>
                    </a:p>
                    <a:p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jsou použity i z galerie Microsoft office.</a:t>
                      </a:r>
                      <a:r>
                        <a:rPr lang="cs-CZ" sz="1200" dirty="0" smtClean="0"/>
                        <a:t> </a:t>
                      </a:r>
                    </a:p>
                    <a:p>
                      <a:endParaRPr lang="cs-CZ" sz="1200" dirty="0" smtClean="0"/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86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87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eaLnBrk="0" hangingPunct="0"/>
            <a:endParaRPr lang="cs-CZ"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088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1338</TotalTime>
  <Words>614</Words>
  <Application>Microsoft Office PowerPoint</Application>
  <PresentationFormat>Předvádění na obrazovce (4:3)</PresentationFormat>
  <Paragraphs>131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ZS UPRKOVA</dc:creator>
  <cp:lastModifiedBy>rachotova</cp:lastModifiedBy>
  <cp:revision>136</cp:revision>
  <dcterms:created xsi:type="dcterms:W3CDTF">2012-07-16T19:36:11Z</dcterms:created>
  <dcterms:modified xsi:type="dcterms:W3CDTF">2013-06-04T23:50:03Z</dcterms:modified>
</cp:coreProperties>
</file>