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58" r:id="rId5"/>
    <p:sldId id="267" r:id="rId6"/>
    <p:sldId id="261" r:id="rId7"/>
    <p:sldId id="263" r:id="rId8"/>
    <p:sldId id="268" r:id="rId9"/>
    <p:sldId id="259" r:id="rId10"/>
    <p:sldId id="260" r:id="rId11"/>
    <p:sldId id="269" r:id="rId12"/>
    <p:sldId id="270" r:id="rId13"/>
    <p:sldId id="271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1077" autoAdjust="0"/>
  </p:normalViewPr>
  <p:slideViewPr>
    <p:cSldViewPr>
      <p:cViewPr varScale="1">
        <p:scale>
          <a:sx n="71" d="100"/>
          <a:sy n="71" d="100"/>
        </p:scale>
        <p:origin x="-11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image" Target="../media/image1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hyperlink" Target="http://cs.wikipedia.org/wiki/Soubor:Water_level_1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cs.wikipedia.org/wiki/Soubor:Blaise_pascal.jp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2924175"/>
          <a:ext cx="6405563" cy="248113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Úprkova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VY_32_INOVACE_10B_16_Pascalův zákon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8.4.2013 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DUM je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určen k výkladu, zápisu a procvičení daného učiva. Možné využít i k aktivnímu opakování.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85720" y="214290"/>
            <a:ext cx="857256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PASCALŮV ZÁKON</a:t>
            </a:r>
            <a:endParaRPr lang="cs-CZ" sz="8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7410" name="Picture 2" descr="C:\Documents and Settings\rachotova\Local Settings\Temporary Internet Files\Content.IE5\ABZX8RPH\MP90040039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3857628"/>
            <a:ext cx="3859159" cy="2571768"/>
          </a:xfrm>
          <a:prstGeom prst="rect">
            <a:avLst/>
          </a:prstGeom>
          <a:noFill/>
        </p:spPr>
      </p:pic>
      <p:pic>
        <p:nvPicPr>
          <p:cNvPr id="17409" name="Picture 1" descr="C:\Documents and Settings\rachotova\Local Settings\Temporary Internet Files\Content.IE5\DGC6USFP\MP90040733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1714488"/>
            <a:ext cx="3859160" cy="2571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9058" y="0"/>
            <a:ext cx="5214942" cy="560406"/>
          </a:xfrm>
        </p:spPr>
        <p:txBody>
          <a:bodyPr>
            <a:normAutofit fontScale="90000"/>
          </a:bodyPr>
          <a:lstStyle/>
          <a:p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VLASTNOSTI KAPALNÝCH TĚLES - OPAKOVÁNÍ</a:t>
            </a:r>
            <a:endParaRPr lang="cs-CZ" sz="1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7143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44" y="642918"/>
            <a:ext cx="8643998" cy="120032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Řadu vlastností kapalných látek znáte již ze 6.ročníku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vlastních zkušeností. Vyjmenujte je a připomeňte i pokusy, jevy, které je charakterizují.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75" name="Picture 11" descr="http://upload.wikimedia.org/wikipedia/commons/thumb/4/41/Water_level_1.jpg/220px-Water_level_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2357430"/>
            <a:ext cx="2500330" cy="1875249"/>
          </a:xfrm>
          <a:prstGeom prst="rect">
            <a:avLst/>
          </a:prstGeom>
          <a:noFill/>
        </p:spPr>
      </p:pic>
      <p:pic>
        <p:nvPicPr>
          <p:cNvPr id="16386" name="Picture 2" descr="http://www.zslado.cz/vyuka_fyzika/e_kurz/6/stavbateles/stavbalatek_soubory/difuz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28662" y="2571744"/>
            <a:ext cx="1310408" cy="1791782"/>
          </a:xfrm>
          <a:prstGeom prst="rect">
            <a:avLst/>
          </a:prstGeom>
          <a:noFill/>
        </p:spPr>
      </p:pic>
      <p:pic>
        <p:nvPicPr>
          <p:cNvPr id="16385" name="Picture 1" descr="C:\Documents and Settings\rachotova\Local Settings\Temporary Internet Files\Content.IE5\DGC6USFP\MP90043874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00892" y="3929066"/>
            <a:ext cx="1768745" cy="2643206"/>
          </a:xfrm>
          <a:prstGeom prst="rect">
            <a:avLst/>
          </a:prstGeom>
          <a:noFill/>
        </p:spPr>
      </p:pic>
      <p:pic>
        <p:nvPicPr>
          <p:cNvPr id="16388" name="Picture 4" descr="C:\Documents and Settings\rachotova\Local Settings\Temporary Internet Files\Content.IE5\61WXIA5M\MC90001598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15074" y="2143116"/>
            <a:ext cx="1714512" cy="1441206"/>
          </a:xfrm>
          <a:prstGeom prst="rect">
            <a:avLst/>
          </a:prstGeom>
          <a:noFill/>
        </p:spPr>
      </p:pic>
      <p:pic>
        <p:nvPicPr>
          <p:cNvPr id="16390" name="Picture 6" descr="mmm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00430" y="4857760"/>
            <a:ext cx="2884226" cy="1143008"/>
          </a:xfrm>
          <a:prstGeom prst="rect">
            <a:avLst/>
          </a:prstGeom>
          <a:noFill/>
        </p:spPr>
      </p:pic>
      <p:pic>
        <p:nvPicPr>
          <p:cNvPr id="16389" name="Picture 5" descr="mm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85720" y="4786322"/>
            <a:ext cx="2737266" cy="1571636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0" y="1928802"/>
            <a:ext cx="9144000" cy="47863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0" y="1928802"/>
            <a:ext cx="1896362" cy="714380"/>
            <a:chOff x="0" y="2071678"/>
            <a:chExt cx="1896362" cy="714380"/>
          </a:xfrm>
        </p:grpSpPr>
        <p:cxnSp>
          <p:nvCxnSpPr>
            <p:cNvPr id="18" name="Přímá spojovací šipka 17"/>
            <p:cNvCxnSpPr/>
            <p:nvPr/>
          </p:nvCxnSpPr>
          <p:spPr>
            <a:xfrm rot="16200000" flipH="1">
              <a:off x="-16" y="2071694"/>
              <a:ext cx="714380" cy="714348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ovéPole 18"/>
            <p:cNvSpPr txBox="1"/>
            <p:nvPr/>
          </p:nvSpPr>
          <p:spPr>
            <a:xfrm>
              <a:off x="357158" y="2143116"/>
              <a:ext cx="153920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nápověda</a:t>
              </a:r>
              <a:endParaRPr lang="cs-CZ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4282" y="857232"/>
            <a:ext cx="8643998" cy="526297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Kapaliny tvoří malé částice (např. molekuly), které jsou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neustálém neuspořádaném pohybu. Působí mezi nimi přitažlivé i odpudivé síly.</a:t>
            </a: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gravitačním poli je volný povrch kapalných těles vodorovný. Horizontální směr volné hladiny kapalného tělesa určíme libelou.</a:t>
            </a:r>
          </a:p>
          <a:p>
            <a:pPr>
              <a:buFont typeface="Wingdings" pitchFamily="2" charset="2"/>
              <a:buChar char="ü"/>
            </a:pP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Kapalné těleso přijme tvar podle „nádoby“, v níž se nachází (volně rozlitá kapalina vytvoří na vodorovném povrchu tenkou vrstvu).</a:t>
            </a:r>
          </a:p>
          <a:p>
            <a:pPr>
              <a:buFont typeface="Wingdings" pitchFamily="2" charset="2"/>
              <a:buChar char="ü"/>
            </a:pP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Kapalná tělesa jsou snadno dělitelná a můžeme je přelévat. Kapaliny jsou prakticky nestlačitelné.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29058" y="0"/>
            <a:ext cx="5214942" cy="560406"/>
          </a:xfrm>
        </p:spPr>
        <p:txBody>
          <a:bodyPr>
            <a:normAutofit fontScale="90000"/>
          </a:bodyPr>
          <a:lstStyle/>
          <a:p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VLASTNOSTI KAPALNÝCH TĚLES - OPAKOVÁNÍ</a:t>
            </a:r>
            <a:endParaRPr lang="cs-CZ" sz="1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857232"/>
            <a:ext cx="3623667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29058" y="0"/>
            <a:ext cx="5214942" cy="560406"/>
          </a:xfrm>
        </p:spPr>
        <p:txBody>
          <a:bodyPr>
            <a:normAutofit fontScale="90000"/>
          </a:bodyPr>
          <a:lstStyle/>
          <a:p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TLAK KAPALIN V UZAVŘENÉM PROSTORU - POKUS</a:t>
            </a:r>
            <a:endParaRPr lang="cs-CZ" sz="1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71604" y="714356"/>
            <a:ext cx="2643206" cy="2714644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143108" y="714356"/>
            <a:ext cx="6357982" cy="271464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Použijeme PET lahev a v místě uzávěru uděláme několik otvorů. Lahev naplníme vodou až k otvorům a uzavřeme.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vhodném místě lahev otočíme a zmáčkneme. Pozoruj, jak voda vystřikuje.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Změní se výsledek pokusu, budeme-li lahev mačkat v jiném směru?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0" y="3714752"/>
            <a:ext cx="3766511" cy="2857520"/>
            <a:chOff x="0" y="3714752"/>
            <a:chExt cx="3766511" cy="2857520"/>
          </a:xfrm>
        </p:grpSpPr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42844" y="3857628"/>
              <a:ext cx="3623667" cy="2500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9" name="Obdélník 8"/>
            <p:cNvSpPr/>
            <p:nvPr/>
          </p:nvSpPr>
          <p:spPr>
            <a:xfrm>
              <a:off x="0" y="3714752"/>
              <a:ext cx="1285852" cy="285752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3929058" y="3857628"/>
            <a:ext cx="5072098" cy="230832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Voda vystřikuje všemi otvory přibližně stejně prudce a vždy kolmo na stěny nádoby.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Výsledek pokusu nezáleží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tom, v jakém směru působí tlaková síla našich rukou na lahev.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3929058" y="0"/>
            <a:ext cx="5214942" cy="560406"/>
          </a:xfrm>
        </p:spPr>
        <p:txBody>
          <a:bodyPr>
            <a:normAutofit fontScale="90000"/>
          </a:bodyPr>
          <a:lstStyle/>
          <a:p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TLAK KAPALIN V UZAVŘENÉM PROSTORU-POKUS</a:t>
            </a:r>
            <a:endParaRPr lang="cs-CZ" sz="1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 descr="pascalův zákon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581678" y="775588"/>
            <a:ext cx="1836977" cy="257176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000364" y="1214422"/>
            <a:ext cx="5929354" cy="156966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Vezmeme si skleněnou baňku, ve které jsou malé otvory. Pístem budeme tlačit  tlakovou silou F na vodu ve vodorovném směru. Co pozorujeme?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86182" y="4143380"/>
            <a:ext cx="4786346" cy="120032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Voda vystřikuje nejen ve směru působící síly, ale všemi směry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vždy kolmo ke stěně nádoby.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0" name="Picture 2" descr="15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928662" y="3286124"/>
            <a:ext cx="1905000" cy="309562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071802" y="4929198"/>
            <a:ext cx="325730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3929058" y="0"/>
            <a:ext cx="5214942" cy="560406"/>
          </a:xfrm>
        </p:spPr>
        <p:txBody>
          <a:bodyPr>
            <a:normAutofit fontScale="90000"/>
          </a:bodyPr>
          <a:lstStyle/>
          <a:p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TLAK KAPALIN V UZAVŘENÉM PROSTORU-ZÁVĚR</a:t>
            </a:r>
            <a:endParaRPr lang="cs-CZ" sz="1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1000108"/>
            <a:ext cx="8215370" cy="4893647"/>
          </a:xfrm>
          <a:prstGeom prst="rect">
            <a:avLst/>
          </a:prstGeom>
          <a:solidFill>
            <a:schemeClr val="accent1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Vystřikující paprsky vody naznačují směry tlakové síly, kterou by voda působila na stěnu v místě otvoru, kdyby tam tento otvor nebyl. </a:t>
            </a: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Působení vnější síly se tedy přenáší v kapalině do všech směrů a je vždy kolmé ke stěně nádoby. </a:t>
            </a: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→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Působením vnější síly vzniká  tlak ve všech místech kapaliny uzavřené v nádobě.</a:t>
            </a: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→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Tento tlak je všude stejný.</a:t>
            </a:r>
          </a:p>
          <a:p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3929058" y="0"/>
            <a:ext cx="5214942" cy="560406"/>
          </a:xfrm>
        </p:spPr>
        <p:txBody>
          <a:bodyPr>
            <a:normAutofit fontScale="90000"/>
          </a:bodyPr>
          <a:lstStyle/>
          <a:p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TLAK KAPALIN V UZAVŘENÉM PROSTORU-POKUS</a:t>
            </a:r>
            <a:endParaRPr lang="cs-CZ" sz="1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28926" y="785794"/>
            <a:ext cx="5929354" cy="341632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Zavařovací sklenici částečně naplníme vodou. Pak ji vzduchotěsně uzavřeme zátkou se čtyřmi trubičkami. Tři z nich jsou různě zahnuté a sahají do různé hloubky. Čtvrtá sahá nad hladinu. K ní připojíme gumový balónek. Stisknutím balónku se stlačí vzduch nad kapalinou a působí jako píst tlakovou silou na její hladinu.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 pozorujeme?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034" y="4714884"/>
            <a:ext cx="7929618" cy="1846659"/>
          </a:xfrm>
          <a:prstGeom prst="rect">
            <a:avLst/>
          </a:prstGeom>
          <a:solidFill>
            <a:schemeClr val="accent1">
              <a:lumMod val="75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algn="ctr"/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 všech třech trubicích vystoupá voda do stejné výše.</a:t>
            </a:r>
          </a:p>
          <a:p>
            <a:pPr algn="ctr"/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→ Tlak vyvolaný ve vodě uzavřené ve sklenici je ve všech místech kapaliny stejný.</a:t>
            </a:r>
          </a:p>
          <a:p>
            <a:pPr algn="ctr"/>
            <a:endParaRPr lang="cs-CZ" sz="9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3" descr="http://www.zslado.cz/vyuka_fyzika/e_kurz/7/vlastnostikapalin/vykl_soubory/stejnytla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928670"/>
            <a:ext cx="2471633" cy="3286148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6286512" y="0"/>
            <a:ext cx="3071802" cy="560406"/>
          </a:xfrm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PASCALŮV ZÁKON</a:t>
            </a:r>
            <a:endParaRPr lang="cs-CZ" sz="1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1357298"/>
            <a:ext cx="8072494" cy="2646878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16200000" scaled="1"/>
            <a:tileRect/>
          </a:gra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PASCALŮV ZÁKON</a:t>
            </a:r>
          </a:p>
          <a:p>
            <a:pPr algn="ctr"/>
            <a:endParaRPr lang="cs-CZ" sz="20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Působením vnější síly kolmo na povrch kapaliny v uzavřené nádobě vznikne ve všech místech kapaliny stejný tlak. </a:t>
            </a:r>
          </a:p>
          <a:p>
            <a:endParaRPr lang="cs-CZ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2500298" y="4572008"/>
          <a:ext cx="1143008" cy="1012379"/>
        </p:xfrm>
        <a:graphic>
          <a:graphicData uri="http://schemas.openxmlformats.org/presentationml/2006/ole">
            <p:oleObj spid="_x0000_s9219" name="Rovnice" r:id="rId3" imgW="444240" imgH="393480" progId="Equation.3">
              <p:embed/>
            </p:oleObj>
          </a:graphicData>
        </a:graphic>
      </p:graphicFrame>
      <p:graphicFrame>
        <p:nvGraphicFramePr>
          <p:cNvPr id="9220" name="Object 4"/>
          <p:cNvGraphicFramePr>
            <a:graphicFrameLocks noChangeAspect="1"/>
          </p:cNvGraphicFramePr>
          <p:nvPr/>
        </p:nvGraphicFramePr>
        <p:xfrm>
          <a:off x="4286248" y="4500570"/>
          <a:ext cx="2434564" cy="1071570"/>
        </p:xfrm>
        <a:graphic>
          <a:graphicData uri="http://schemas.openxmlformats.org/presentationml/2006/ole">
            <p:oleObj spid="_x0000_s9220" name="Rovnice" r:id="rId4" imgW="73656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5500694" y="0"/>
            <a:ext cx="5214942" cy="560406"/>
          </a:xfrm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BLAISE PASCAL</a:t>
            </a:r>
            <a:endParaRPr lang="cs-CZ" sz="1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 descr="http://upload.wikimedia.org/wikipedia/commons/thumb/7/79/Blaise_pascal.jpg/220px-Blaise_pascal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642918"/>
            <a:ext cx="4099920" cy="428628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714876" y="1500174"/>
            <a:ext cx="4143404" cy="295465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Blaise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Pascal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Narozen: 19. června 1623 </a:t>
            </a:r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Clermont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Zemřel: 19. srpna 1662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Paříž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Národnost: Francouz</a:t>
            </a:r>
          </a:p>
          <a:p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428596" y="5072074"/>
            <a:ext cx="4572000" cy="707886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francouzský matematik, fyzik, spisovatel, teolog a náboženský filosof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75000"/>
              </a:schemeClr>
            </a:gs>
            <a:gs pos="50000">
              <a:srgbClr val="C00000">
                <a:tint val="44500"/>
                <a:satMod val="160000"/>
              </a:srgbClr>
            </a:gs>
            <a:gs pos="100000">
              <a:srgbClr val="C00000">
                <a:tint val="23500"/>
                <a:satMod val="160000"/>
              </a:srgbClr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6786578" y="0"/>
            <a:ext cx="2571736" cy="560406"/>
          </a:xfrm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PROCVIČENÍ</a:t>
            </a:r>
            <a:endParaRPr lang="cs-CZ" sz="1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500042"/>
            <a:ext cx="9144000" cy="144655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1.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a)Vyjádři v </a:t>
            </a:r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kilopascalech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:1Pa- 400Pa-3000Pa-0,5MPa-0,03MPa</a:t>
            </a:r>
          </a:p>
          <a:p>
            <a:endParaRPr lang="cs-CZ" sz="16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b)Vyjádři v pascalech:3kPa-0,6kPa-0,25kPa-0,03MPa-0,0008MPa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034" y="2857496"/>
            <a:ext cx="7929618" cy="156966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2.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Kolmo na volnou hladinu kapaliny v nádobě působí  píst o obsahu 0,10m² tlakovou silou 2560N.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Jak velký tlak v kapalině vznikne.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1472" y="4572008"/>
            <a:ext cx="1571636" cy="120032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S=0,10m² </a:t>
            </a:r>
          </a:p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F=2560N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xPa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2571736" y="4500570"/>
          <a:ext cx="3060700" cy="2143125"/>
        </p:xfrm>
        <a:graphic>
          <a:graphicData uri="http://schemas.openxmlformats.org/presentationml/2006/ole">
            <p:oleObj spid="_x0000_s24580" name="Rovnice" r:id="rId3" imgW="1523880" imgH="1066680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5857884" y="5786454"/>
            <a:ext cx="2857520" cy="83099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kapalině vznikne tlak 25,6kPa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28596" y="4429132"/>
            <a:ext cx="8429684" cy="2286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Řešení</a:t>
            </a:r>
            <a:r>
              <a:rPr lang="cs-CZ" dirty="0" err="1" smtClean="0"/>
              <a:t>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Šipka nahoru 13"/>
          <p:cNvSpPr/>
          <p:nvPr/>
        </p:nvSpPr>
        <p:spPr>
          <a:xfrm rot="208523">
            <a:off x="6366166" y="4157807"/>
            <a:ext cx="484632" cy="28575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857224" y="2000240"/>
            <a:ext cx="6786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a)0,001kPa-0,4kPa-3kPa-500kPa-30kPa           b)3 000Pa-600Pa-250kPa-30 000Pa-800Pa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928662" y="2071678"/>
            <a:ext cx="6143668" cy="7143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Řešení</a:t>
            </a:r>
            <a:r>
              <a:rPr lang="cs-CZ" dirty="0" err="1" smtClean="0"/>
              <a:t>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Šipka nahoru 16"/>
          <p:cNvSpPr/>
          <p:nvPr/>
        </p:nvSpPr>
        <p:spPr>
          <a:xfrm rot="5400000">
            <a:off x="6972890" y="2313994"/>
            <a:ext cx="484632" cy="28575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75000"/>
              </a:schemeClr>
            </a:gs>
            <a:gs pos="50000">
              <a:srgbClr val="C00000">
                <a:tint val="44500"/>
                <a:satMod val="160000"/>
              </a:srgbClr>
            </a:gs>
            <a:gs pos="100000">
              <a:srgbClr val="C00000">
                <a:tint val="23500"/>
                <a:satMod val="160000"/>
              </a:srgbClr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6786578" y="0"/>
            <a:ext cx="2571736" cy="560406"/>
          </a:xfrm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PROCVIČENÍ</a:t>
            </a:r>
            <a:endParaRPr lang="cs-CZ" sz="1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571480"/>
            <a:ext cx="7929618" cy="120032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3.Na píst o obsahu 4dm², který se dotýká volné hladiny kapaliny v nádobě, působí vnější tlaková síla F. Urči velikost této síly, jestliže v kapalině vznikne tlak 1,2kPa.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034" y="2285992"/>
            <a:ext cx="2786082" cy="120032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S=4dm² =0,04m² </a:t>
            </a:r>
          </a:p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p=1,2kPa=1200Pa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xN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Šipka nahoru 13"/>
          <p:cNvSpPr/>
          <p:nvPr/>
        </p:nvSpPr>
        <p:spPr>
          <a:xfrm flipV="1">
            <a:off x="4214810" y="5357826"/>
            <a:ext cx="484632" cy="300178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4143372" y="2285992"/>
            <a:ext cx="2071702" cy="1285884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čára 16"/>
          <p:cNvCxnSpPr>
            <a:stCxn id="15" idx="1"/>
            <a:endCxn id="15" idx="5"/>
          </p:cNvCxnSpPr>
          <p:nvPr/>
        </p:nvCxnSpPr>
        <p:spPr>
          <a:xfrm rot="10800000" flipH="1">
            <a:off x="4661297" y="2928934"/>
            <a:ext cx="1035851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000628" y="2428868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57752" y="3000372"/>
            <a:ext cx="832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 . S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00100" y="3786190"/>
            <a:ext cx="1928826" cy="12618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p.S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x=0,04.1200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F=48N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286116" y="4572008"/>
            <a:ext cx="4357718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Tlaková síla má velikost 48N.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7158" y="2000240"/>
            <a:ext cx="8429684" cy="33575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Řešení</a:t>
            </a:r>
            <a:r>
              <a:rPr lang="cs-CZ" dirty="0" err="1" smtClean="0"/>
              <a:t>í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285852" y="3429000"/>
          <a:ext cx="6407150" cy="2847594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200" dirty="0" smtClean="0"/>
                        <a:t>BOHUNĚK, Jiří; KOLÁŘOVÁ, Růžena. </a:t>
                      </a:r>
                      <a:r>
                        <a:rPr lang="cs-CZ" sz="1200" i="1" dirty="0" smtClean="0"/>
                        <a:t>Fyzika pro 7. ročník základní školy</a:t>
                      </a:r>
                      <a:r>
                        <a:rPr lang="cs-CZ" sz="1200" dirty="0" smtClean="0"/>
                        <a:t>. Olomouc: </a:t>
                      </a:r>
                      <a:r>
                        <a:rPr lang="cs-CZ" sz="1200" dirty="0" err="1" smtClean="0"/>
                        <a:t>Prometheus</a:t>
                      </a:r>
                      <a:r>
                        <a:rPr lang="cs-CZ" sz="1200" dirty="0" smtClean="0"/>
                        <a:t>, spol. s r.o., 2000, ISBN 80-7196-119-1. </a:t>
                      </a:r>
                    </a:p>
                    <a:p>
                      <a:r>
                        <a:rPr lang="cs-CZ" sz="1200" dirty="0" smtClean="0"/>
                        <a:t>MÍČEK, Arnošt; KROUPA, Roman. </a:t>
                      </a:r>
                      <a:r>
                        <a:rPr lang="cs-CZ" sz="1200" i="1" dirty="0" smtClean="0"/>
                        <a:t>Fyzika 2</a:t>
                      </a:r>
                      <a:r>
                        <a:rPr lang="cs-CZ" sz="1200" dirty="0" smtClean="0"/>
                        <a:t>. Brno: Tvořivá škola, 2009, ISBN 80-903397-7-4.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smtClean="0"/>
                        <a:t>ZŠ Dobrovského Lanškroun</a:t>
                      </a:r>
                      <a:r>
                        <a:rPr lang="cs-CZ" sz="1200" dirty="0" smtClean="0"/>
                        <a:t> [online]. [cit. 11.8.2012]. Dostupný na WWW: http://www.</a:t>
                      </a:r>
                      <a:r>
                        <a:rPr lang="cs-CZ" sz="1200" dirty="0" err="1" smtClean="0"/>
                        <a:t>zslado.cz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vyuka</a:t>
                      </a:r>
                      <a:r>
                        <a:rPr lang="cs-CZ" sz="1200" dirty="0" smtClean="0"/>
                        <a:t>_fyzika/e_kurz/7/</a:t>
                      </a:r>
                      <a:r>
                        <a:rPr lang="cs-CZ" sz="1200" dirty="0" err="1" smtClean="0"/>
                        <a:t>vlastnostikapalin</a:t>
                      </a:r>
                      <a:r>
                        <a:rPr lang="cs-CZ" sz="1200" dirty="0" smtClean="0"/>
                        <a:t>/vykl.</a:t>
                      </a:r>
                      <a:r>
                        <a:rPr lang="cs-CZ" sz="1200" dirty="0" err="1" smtClean="0"/>
                        <a:t>htm</a:t>
                      </a:r>
                      <a:endParaRPr lang="cs-CZ" sz="12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11.8.2012]. Dostupný na WWW: http://cs.wikipedia.org/wiki/Blaise_Pascal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11.8.2012]. Dostupný na WWW: http://cs.wikipedia.org/wiki/Soubor:Blaise_pascal.jpg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ucivoze.sweb.cz</a:t>
                      </a:r>
                      <a:r>
                        <a:rPr lang="cs-CZ" sz="1200" dirty="0" smtClean="0"/>
                        <a:t> [online]. [cit. 11.8.2012]. Dostupný na WWW: http://ucivozs.sweb.cz/11.html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3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9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95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9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1244346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seminarka</a:t>
                      </a:r>
                      <a:r>
                        <a:rPr lang="cs-CZ" sz="1200" i="1" dirty="0" smtClean="0"/>
                        <a:t>-kapaliny.blog.</a:t>
                      </a:r>
                      <a:r>
                        <a:rPr lang="cs-CZ" sz="1200" i="1" dirty="0" err="1" smtClean="0"/>
                        <a:t>cz</a:t>
                      </a:r>
                      <a:r>
                        <a:rPr lang="cs-CZ" sz="1200" dirty="0" smtClean="0"/>
                        <a:t> [online]. [cit. 11.8.2012]. Dostupný na WWW: http://seminarka-kapaliny.blog.cz/0703/pascaluv-zakon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smtClean="0"/>
                        <a:t>Podpora výuky</a:t>
                      </a:r>
                      <a:r>
                        <a:rPr lang="cs-CZ" sz="1200" dirty="0" smtClean="0"/>
                        <a:t> [online]. [cit. 11.8.2012]. Dostupný na WWW: http://www.</a:t>
                      </a:r>
                      <a:r>
                        <a:rPr lang="cs-CZ" sz="1200" dirty="0" err="1" smtClean="0"/>
                        <a:t>voderek.cz</a:t>
                      </a:r>
                      <a:r>
                        <a:rPr lang="cs-CZ" sz="1200" dirty="0" smtClean="0"/>
                        <a:t>/fyzika/fyzika6/f63.htm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i z galerie Microsoft office.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100" dirty="0" smtClean="0"/>
                        <a:t>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3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9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95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9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722</TotalTime>
  <Words>696</Words>
  <PresentationFormat>Předvádění na obrazovce (4:3)</PresentationFormat>
  <Paragraphs>125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Rovnice</vt:lpstr>
      <vt:lpstr>Snímek 1</vt:lpstr>
      <vt:lpstr>Snímek 2</vt:lpstr>
      <vt:lpstr>VLASTNOSTI KAPALNÝCH TĚLES - OPAKOVÁNÍ</vt:lpstr>
      <vt:lpstr>VLASTNOSTI KAPALNÝCH TĚLES - OPAKOVÁNÍ</vt:lpstr>
      <vt:lpstr>TLAK KAPALIN V UZAVŘENÉM PROSTORU - POKUS</vt:lpstr>
      <vt:lpstr>TLAK KAPALIN V UZAVŘENÉM PROSTORU-POKUS</vt:lpstr>
      <vt:lpstr>TLAK KAPALIN V UZAVŘENÉM PROSTORU-ZÁVĚR</vt:lpstr>
      <vt:lpstr>TLAK KAPALIN V UZAVŘENÉM PROSTORU-POKUS</vt:lpstr>
      <vt:lpstr>PASCALŮV ZÁKON</vt:lpstr>
      <vt:lpstr>BLAISE PASCAL</vt:lpstr>
      <vt:lpstr>PROCVIČENÍ</vt:lpstr>
      <vt:lpstr>PROCVIČENÍ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rachotova</cp:lastModifiedBy>
  <cp:revision>45</cp:revision>
  <dcterms:modified xsi:type="dcterms:W3CDTF">2013-06-05T11:53:01Z</dcterms:modified>
</cp:coreProperties>
</file>