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11"/>
  </p:notesMasterIdLst>
  <p:sldIdLst>
    <p:sldId id="260" r:id="rId2"/>
    <p:sldId id="267" r:id="rId3"/>
    <p:sldId id="258" r:id="rId4"/>
    <p:sldId id="266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65" d="100"/>
          <a:sy n="65" d="100"/>
        </p:scale>
        <p:origin x="-147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83716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35504800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VY_32_INOVACE_05</a:t>
                      </a:r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_ B_01_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Prvky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ústředního topení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Rozdělení kotlů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Václav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Listopad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</a:t>
            </a:r>
            <a:r>
              <a:rPr lang="cs-CZ" smtClean="0">
                <a:latin typeface="Arial" pitchFamily="34" charset="0"/>
                <a:cs typeface="Arial" pitchFamily="34" charset="0"/>
              </a:rPr>
              <a:t>určen pro studijní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obor MIEZ, předmět VYTÁPĚNÍ,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196752"/>
            <a:ext cx="8389440" cy="5256584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Kotle můžeme rozdělit podle různých hledisek.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Při jejich výběru je nutné tyto hlediska brát v úvahu (např. cena, dostupnost , spolehlivost, životnost, obsluha a pod.</a:t>
            </a:r>
          </a:p>
          <a:p>
            <a:pPr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1 – Použité palivo: </a:t>
            </a:r>
          </a:p>
          <a:p>
            <a:pPr lvl="1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Tuhé  -  uhlí,dřevo,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peletky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, koks aj.</a:t>
            </a:r>
          </a:p>
          <a:p>
            <a:pPr lvl="1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Kapalné  - topné oleje nebo nafta.</a:t>
            </a:r>
          </a:p>
          <a:p>
            <a:pPr lvl="1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Plynné – zemní plyn, propan butan, bioplyn.</a:t>
            </a:r>
          </a:p>
          <a:p>
            <a:pPr lvl="1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Elektřina – přímotopné nebo akumulační kotle.</a:t>
            </a:r>
          </a:p>
          <a:p>
            <a:pPr lvl="1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Kombinace  paliv – oddělené spalovací komory, nebo malá úprava.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Rozdělení kotlů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196752"/>
            <a:ext cx="2160240" cy="576064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  <a:buNone/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Plynový kotel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Rozdělení kotlů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276872"/>
            <a:ext cx="2247900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772816"/>
            <a:ext cx="2502456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ástupný symbol pro obsah 2"/>
          <p:cNvSpPr txBox="1">
            <a:spLocks/>
          </p:cNvSpPr>
          <p:nvPr/>
        </p:nvSpPr>
        <p:spPr>
          <a:xfrm>
            <a:off x="4788024" y="1412776"/>
            <a:ext cx="1728192" cy="57606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42913" marR="0" lvl="0" indent="-4429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Times New Roman" pitchFamily="18" charset="0"/>
              </a:rPr>
              <a:t>Řez kotlem</a:t>
            </a: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3131840" y="2564904"/>
            <a:ext cx="2520280" cy="57606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42913" marR="0" lvl="0" indent="-4429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cs-CZ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Times New Roman" pitchFamily="18" charset="0"/>
              </a:rPr>
              <a:t>Expanzní </a:t>
            </a:r>
            <a:r>
              <a:rPr kumimoji="0" lang="cs-CZ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Times New Roman" pitchFamily="18" charset="0"/>
              </a:rPr>
              <a:t>nádoba</a:t>
            </a:r>
            <a:endParaRPr kumimoji="0" lang="cs-CZ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Times New Roman" pitchFamily="18" charset="0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3203848" y="4869160"/>
            <a:ext cx="2304256" cy="57606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42913" marR="0" lvl="0" indent="-4429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cs-CZ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Times New Roman" pitchFamily="18" charset="0"/>
              </a:rPr>
              <a:t>Ovládací panel</a:t>
            </a: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6623720" y="2780928"/>
            <a:ext cx="2520280" cy="57606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42913" marR="0" lvl="0" indent="-4429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cs-CZ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Times New Roman" pitchFamily="18" charset="0"/>
              </a:rPr>
              <a:t>Hořák a výměník</a:t>
            </a: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7380312" y="4581128"/>
            <a:ext cx="1476672" cy="57606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42913" marR="0" lvl="0" indent="-4429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cs-CZ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Times New Roman" pitchFamily="18" charset="0"/>
              </a:rPr>
              <a:t>Čerpadlo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196752"/>
            <a:ext cx="8640960" cy="5112568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2 - Materiál výměníku kotle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Ocel - většinou </a:t>
            </a:r>
            <a:r>
              <a:rPr lang="pl-PL" sz="2800" dirty="0" smtClean="0">
                <a:latin typeface="Arial Narrow" pitchFamily="34" charset="0"/>
                <a:cs typeface="Times New Roman" pitchFamily="18" charset="0"/>
              </a:rPr>
              <a:t>kotlářský plech (nelegovaná ocel, pro vyšší teploty a žáropevná) o síle 4 -5 mm, pro nízkoteplotní kotle se používá nerezová ocel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.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Litina – šedá litina.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Měď.</a:t>
            </a:r>
          </a:p>
          <a:p>
            <a:pPr marL="442913" lvl="0" indent="-442913">
              <a:spcBef>
                <a:spcPts val="1200"/>
              </a:spcBef>
              <a:buClr>
                <a:srgbClr val="FE8637"/>
              </a:buClr>
            </a:pPr>
            <a:r>
              <a:rPr lang="cs-CZ" sz="2800" b="1" dirty="0" smtClean="0">
                <a:solidFill>
                  <a:prstClr val="black"/>
                </a:solidFill>
                <a:latin typeface="Arial Narrow" pitchFamily="34" charset="0"/>
                <a:cs typeface="Times New Roman" pitchFamily="18" charset="0"/>
              </a:rPr>
              <a:t>3 – Předávání tepla ve výměníku</a:t>
            </a:r>
          </a:p>
          <a:p>
            <a:pPr marL="808673" lvl="1" indent="-442913">
              <a:spcBef>
                <a:spcPts val="1200"/>
              </a:spcBef>
              <a:buClr>
                <a:srgbClr val="FE8637"/>
              </a:buClr>
            </a:pPr>
            <a:r>
              <a:rPr lang="cs-CZ" sz="2800" dirty="0" smtClean="0">
                <a:solidFill>
                  <a:prstClr val="black"/>
                </a:solidFill>
                <a:latin typeface="Arial Narrow" pitchFamily="34" charset="0"/>
                <a:cs typeface="Times New Roman" pitchFamily="18" charset="0"/>
              </a:rPr>
              <a:t>Vodotrubné - spaliny proudí kolem trubek s topnou vodou.</a:t>
            </a:r>
          </a:p>
          <a:p>
            <a:pPr marL="808038" lvl="1" indent="-324000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Žárotrubné – spaliny proudí v trubkách a voda kolem   nich.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Rozdělení kotlů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2924944"/>
            <a:ext cx="2082800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ástupný symbol pro obsah 2"/>
          <p:cNvSpPr txBox="1">
            <a:spLocks/>
          </p:cNvSpPr>
          <p:nvPr/>
        </p:nvSpPr>
        <p:spPr>
          <a:xfrm>
            <a:off x="4211960" y="3645024"/>
            <a:ext cx="2448272" cy="504056"/>
          </a:xfrm>
          <a:prstGeom prst="rect">
            <a:avLst/>
          </a:prstGeom>
          <a:solidFill>
            <a:schemeClr val="bg1"/>
          </a:solidFill>
        </p:spPr>
        <p:txBody>
          <a:bodyPr vert="horz">
            <a:noAutofit/>
          </a:bodyPr>
          <a:lstStyle/>
          <a:p>
            <a:pPr marL="442913" marR="0" lvl="0" indent="-4429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Times New Roman" pitchFamily="18" charset="0"/>
              </a:rPr>
              <a:t>Nerezový výměník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196752"/>
            <a:ext cx="8640960" cy="5112568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4 – Způsob ovládání spalovacího procesu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Automatické – většinou u plynových a elektrických kotlů.</a:t>
            </a:r>
          </a:p>
          <a:p>
            <a:pPr marL="808673" lvl="1" indent="-442913" algn="ctr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Poloautomatické – kotle na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peletky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, a další na pevná paliva se zásobníky a řízeným procesem spalování a po.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 ruční obsluhou – nejvíce na pevná paliva</a:t>
            </a:r>
          </a:p>
          <a:p>
            <a:pPr marL="442913" lvl="0" indent="-442913">
              <a:spcBef>
                <a:spcPts val="1200"/>
              </a:spcBef>
              <a:buClr>
                <a:srgbClr val="FE8637"/>
              </a:buClr>
            </a:pPr>
            <a:r>
              <a:rPr lang="cs-CZ" sz="2800" b="1" dirty="0" smtClean="0">
                <a:solidFill>
                  <a:prstClr val="black"/>
                </a:solidFill>
                <a:latin typeface="Arial Narrow" pitchFamily="34" charset="0"/>
                <a:cs typeface="Times New Roman" pitchFamily="18" charset="0"/>
              </a:rPr>
              <a:t>5 – Podle tlaku ve spalovacím prostoru</a:t>
            </a:r>
          </a:p>
          <a:p>
            <a:pPr marL="808673" lvl="1" indent="-442913">
              <a:spcBef>
                <a:spcPts val="1200"/>
              </a:spcBef>
              <a:buClr>
                <a:srgbClr val="FE8637"/>
              </a:buClr>
            </a:pPr>
            <a:r>
              <a:rPr lang="cs-CZ" sz="2800" dirty="0" smtClean="0">
                <a:solidFill>
                  <a:prstClr val="black"/>
                </a:solidFill>
                <a:latin typeface="Arial Narrow" pitchFamily="34" charset="0"/>
                <a:cs typeface="Times New Roman" pitchFamily="18" charset="0"/>
              </a:rPr>
              <a:t>Podtlakové kotle – přirozený odtah nebo použití odtahového ventilátoru.</a:t>
            </a:r>
          </a:p>
          <a:p>
            <a:pPr marL="808038" lvl="1" indent="-324000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Přetlakové kotle – přetlak ve spalovací komoře vytvořený ventilátorem hořáku nebo kotle na zplynování.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Rozdělení kotlů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196752"/>
            <a:ext cx="8640960" cy="5112568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Další možnosti rozdělení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jsou podle různých skupin kotlů, které mají většinu znaků podobných, ale mají určité odlišnosti jako např. u pevných paliv. 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500" dirty="0" smtClean="0">
                <a:latin typeface="Arial Narrow" pitchFamily="34" charset="0"/>
                <a:cs typeface="Times New Roman" pitchFamily="18" charset="0"/>
              </a:rPr>
              <a:t>Princip hoření - prohořívání,  odhořívání, zplynování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500" dirty="0" smtClean="0">
                <a:latin typeface="Arial Narrow" pitchFamily="34" charset="0"/>
                <a:cs typeface="Times New Roman" pitchFamily="18" charset="0"/>
              </a:rPr>
              <a:t>Konstrukce roštu – pevný nebo pohyblivý. 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500" dirty="0" smtClean="0">
                <a:latin typeface="Arial Narrow" pitchFamily="34" charset="0"/>
                <a:cs typeface="Times New Roman" pitchFamily="18" charset="0"/>
              </a:rPr>
              <a:t>Způsob provozu  - přerušovaný , nepřerušovaný.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Rozdělení kotlů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196752"/>
            <a:ext cx="8640960" cy="5112568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Kontrolní otázky.</a:t>
            </a:r>
          </a:p>
          <a:p>
            <a:pPr marL="808673" lvl="1" indent="-442913">
              <a:spcBef>
                <a:spcPts val="1200"/>
              </a:spcBef>
              <a:tabLst>
                <a:tab pos="530225" algn="l"/>
              </a:tabLst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Jaké materiály se používají na výměníky kotle?</a:t>
            </a:r>
          </a:p>
          <a:p>
            <a:pPr marL="808673" lvl="1" indent="-442913">
              <a:spcBef>
                <a:spcPts val="1200"/>
              </a:spcBef>
              <a:tabLst>
                <a:tab pos="530225" algn="l"/>
              </a:tabLst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 mohou proudit spaliny výměníkem kotle vzhledem k topné vodě?</a:t>
            </a:r>
          </a:p>
          <a:p>
            <a:pPr marL="808673" lvl="1" indent="-442913">
              <a:spcBef>
                <a:spcPts val="1200"/>
              </a:spcBef>
              <a:tabLst>
                <a:tab pos="530225" algn="l"/>
              </a:tabLst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Vysvětlete poloautomatický způsob spalovacího procesu.</a:t>
            </a:r>
          </a:p>
          <a:p>
            <a:pPr marL="808673" lvl="1" indent="-442913">
              <a:spcBef>
                <a:spcPts val="1200"/>
              </a:spcBef>
              <a:tabLst>
                <a:tab pos="530225" algn="l"/>
              </a:tabLst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Co vytváří přetlak ve spalovací komoře kotle.</a:t>
            </a:r>
          </a:p>
          <a:p>
            <a:pPr marL="442913" indent="-442913">
              <a:spcBef>
                <a:spcPts val="1200"/>
              </a:spcBef>
              <a:tabLst>
                <a:tab pos="530225" algn="l"/>
              </a:tabLst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8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Rozdělení kotlů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988840"/>
            <a:ext cx="8640960" cy="4320480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Stanislav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Tajbr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Vytápění. Praha 2003 Sobotáles ISBN 80-85920-96-4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9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2155</TotalTime>
  <Words>474</Words>
  <Application>Microsoft Office PowerPoint</Application>
  <PresentationFormat>Předvádění na obrazovce (4:3)</PresentationFormat>
  <Paragraphs>86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autolakýrník</dc:title>
  <dc:creator>Václav Nepokoj</dc:creator>
  <cp:lastModifiedBy>Václav Nepokoj</cp:lastModifiedBy>
  <cp:revision>200</cp:revision>
  <dcterms:created xsi:type="dcterms:W3CDTF">2012-04-09T07:10:25Z</dcterms:created>
  <dcterms:modified xsi:type="dcterms:W3CDTF">2013-06-04T18:52:18Z</dcterms:modified>
</cp:coreProperties>
</file>