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6" r:id="rId4"/>
    <p:sldId id="257" r:id="rId5"/>
    <p:sldId id="258" r:id="rId6"/>
    <p:sldId id="259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16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E7E1-A1F8-4708-8A57-9F397C61E639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2AA0B-EBA6-4BEA-A4D3-B641483E94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3689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E7E1-A1F8-4708-8A57-9F397C61E639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2AA0B-EBA6-4BEA-A4D3-B641483E94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8784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E7E1-A1F8-4708-8A57-9F397C61E639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2AA0B-EBA6-4BEA-A4D3-B641483E94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3954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E7E1-A1F8-4708-8A57-9F397C61E639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2AA0B-EBA6-4BEA-A4D3-B641483E94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3863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E7E1-A1F8-4708-8A57-9F397C61E639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2AA0B-EBA6-4BEA-A4D3-B641483E94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0309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E7E1-A1F8-4708-8A57-9F397C61E639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2AA0B-EBA6-4BEA-A4D3-B641483E94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1012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E7E1-A1F8-4708-8A57-9F397C61E639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2AA0B-EBA6-4BEA-A4D3-B641483E94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6289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E7E1-A1F8-4708-8A57-9F397C61E639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2AA0B-EBA6-4BEA-A4D3-B641483E94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489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E7E1-A1F8-4708-8A57-9F397C61E639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2AA0B-EBA6-4BEA-A4D3-B641483E94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7193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E7E1-A1F8-4708-8A57-9F397C61E639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2AA0B-EBA6-4BEA-A4D3-B641483E94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173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E7E1-A1F8-4708-8A57-9F397C61E639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2AA0B-EBA6-4BEA-A4D3-B641483E94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8379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7FE7E1-A1F8-4708-8A57-9F397C61E639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D2AA0B-EBA6-4BEA-A4D3-B641483E94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3659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8331017"/>
              </p:ext>
            </p:extLst>
          </p:nvPr>
        </p:nvGraphicFramePr>
        <p:xfrm>
          <a:off x="1250950" y="2098834"/>
          <a:ext cx="6642100" cy="3528695"/>
        </p:xfrm>
        <a:graphic>
          <a:graphicData uri="http://schemas.openxmlformats.org/drawingml/2006/table">
            <a:tbl>
              <a:tblPr/>
              <a:tblGrid>
                <a:gridCol w="1231900"/>
                <a:gridCol w="5410200"/>
              </a:tblGrid>
              <a:tr h="890651">
                <a:tc>
                  <a:txBody>
                    <a:bodyPr/>
                    <a:lstStyle/>
                    <a:p>
                      <a:pPr marL="0" marR="0" indent="0" rtl="0" fontAlgn="base" latinLnBrk="0">
                        <a:spcBef>
                          <a:spcPts val="336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anose="020B0604020202020204" pitchFamily="34" charset="0"/>
                        </a:rPr>
                        <a:t>NÁZEV ŠKOLY:</a:t>
                      </a:r>
                      <a:endParaRPr lang="cs-CZ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rtl="0" fontAlgn="base" latinLnBrk="0">
                        <a:spcBef>
                          <a:spcPts val="336"/>
                        </a:spcBef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Arial" panose="020B0604020202020204" pitchFamily="34" charset="0"/>
                        </a:rPr>
                        <a:t>ZÁKLADNÍ ŠKOLA TIŠICE, okres MĚLNÍK</a:t>
                      </a:r>
                      <a:endParaRPr lang="cs-CZ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90651">
                <a:tc>
                  <a:txBody>
                    <a:bodyPr/>
                    <a:lstStyle/>
                    <a:p>
                      <a:pPr marL="0" marR="0" indent="0" rtl="0" fontAlgn="base" latinLnBrk="0">
                        <a:spcBef>
                          <a:spcPts val="336"/>
                        </a:spcBef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Arial" panose="020B0604020202020204" pitchFamily="34" charset="0"/>
                        </a:rPr>
                        <a:t>AUTOR:</a:t>
                      </a:r>
                      <a:endParaRPr lang="cs-CZ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rtl="0" fontAlgn="base" latinLnBrk="0">
                        <a:spcBef>
                          <a:spcPts val="336"/>
                        </a:spcBef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anose="020B0604020202020204" pitchFamily="34" charset="0"/>
                        </a:rPr>
                        <a:t>Mgr. Simona </a:t>
                      </a:r>
                      <a:r>
                        <a:rPr lang="cs-CZ" sz="1400" dirty="0" err="1" smtClean="0">
                          <a:effectLst/>
                          <a:latin typeface="Arial" panose="020B0604020202020204" pitchFamily="34" charset="0"/>
                        </a:rPr>
                        <a:t>Rendeková</a:t>
                      </a:r>
                      <a:endParaRPr lang="cs-CZ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89000">
                <a:tc>
                  <a:txBody>
                    <a:bodyPr/>
                    <a:lstStyle/>
                    <a:p>
                      <a:pPr marL="0" marR="0" indent="0" rtl="0" fontAlgn="base" latinLnBrk="0">
                        <a:spcBef>
                          <a:spcPts val="336"/>
                        </a:spcBef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Arial" panose="020B0604020202020204" pitchFamily="34" charset="0"/>
                        </a:rPr>
                        <a:t>NÁZEV:</a:t>
                      </a:r>
                      <a:endParaRPr lang="cs-CZ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rtl="0" fontAlgn="base" latinLnBrk="0">
                        <a:spcBef>
                          <a:spcPts val="336"/>
                        </a:spcBef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anose="020B0604020202020204" pitchFamily="34" charset="0"/>
                        </a:rPr>
                        <a:t>VY_12_INOVACE_20_ČESKÝ JAZYK_KOCOUR</a:t>
                      </a:r>
                      <a:endParaRPr lang="cs-CZ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indent="0" rtl="0" fontAlgn="base" latinLnBrk="0">
                        <a:spcBef>
                          <a:spcPts val="336"/>
                        </a:spcBef>
                        <a:spcAft>
                          <a:spcPts val="0"/>
                        </a:spcAft>
                      </a:pPr>
                      <a:r>
                        <a:rPr lang="cs-CZ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58393">
                <a:tc>
                  <a:txBody>
                    <a:bodyPr/>
                    <a:lstStyle/>
                    <a:p>
                      <a:pPr marL="0" marR="0" indent="0" rtl="0" fontAlgn="base" latinLnBrk="0">
                        <a:spcBef>
                          <a:spcPts val="336"/>
                        </a:spcBef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Arial" panose="020B0604020202020204" pitchFamily="34" charset="0"/>
                        </a:rPr>
                        <a:t>ČÍSLO PROJEKTU:</a:t>
                      </a:r>
                      <a:endParaRPr lang="cs-CZ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 latinLnBrk="0">
                        <a:spcBef>
                          <a:spcPts val="336"/>
                        </a:spcBef>
                        <a:spcAft>
                          <a:spcPts val="0"/>
                        </a:spcAft>
                      </a:pPr>
                      <a:r>
                        <a:rPr lang="cs-CZ" sz="1400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CZ.1.07/1.4.00/21.3130</a:t>
                      </a:r>
                      <a:endParaRPr lang="cs-CZ" b="0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r>
                        <a:rPr lang="cs-CZ" dirty="0">
                          <a:effectLst/>
                          <a:latin typeface="Arial" panose="020B0604020202020204" pitchFamily="34" charset="0"/>
                        </a:rPr>
                        <a:t/>
                      </a:r>
                      <a:br>
                        <a:rPr lang="cs-CZ" dirty="0">
                          <a:effectLst/>
                          <a:latin typeface="Arial" panose="020B0604020202020204" pitchFamily="34" charset="0"/>
                        </a:rPr>
                      </a:br>
                      <a:endParaRPr lang="cs-CZ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1081"/>
            <a:ext cx="7562088" cy="2161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3826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slouží k procvičení práce s textem a zopakování podstatných jmen a sloves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83680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32656"/>
            <a:ext cx="8424936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i="1" dirty="0" smtClean="0"/>
              <a:t>Chytil kocour vrabce a těšil se na snídani.</a:t>
            </a:r>
          </a:p>
          <a:p>
            <a:r>
              <a:rPr lang="cs-CZ" i="1" dirty="0" smtClean="0"/>
              <a:t>„Ale kocoure,“ povídal vrabec, „přece nebudeš snídat, když ses ještě nemyl! Jen si vzpomeň, jak to dělává tvůj pán a paní. Ti se napřed umyjí a pak nasnídají.“</a:t>
            </a:r>
          </a:p>
          <a:p>
            <a:r>
              <a:rPr lang="cs-CZ" i="1" dirty="0" smtClean="0"/>
              <a:t>„To je pravda,“ zastyděl se kocour a zdvihl tlapku, aby se umyl po kočičím způsobu.</a:t>
            </a:r>
          </a:p>
          <a:p>
            <a:r>
              <a:rPr lang="cs-CZ" i="1" dirty="0" smtClean="0"/>
              <a:t>A na to vrabec čekal. Než se kocour nadál, už mu uletěl.</a:t>
            </a:r>
          </a:p>
          <a:p>
            <a:r>
              <a:rPr lang="cs-CZ" i="1" dirty="0" smtClean="0"/>
              <a:t>„Ať si lidé dělají, co chtějí,“ zlostně zaprskal kocour. „Já se budu mýt až po jídle.“</a:t>
            </a:r>
          </a:p>
          <a:p>
            <a:r>
              <a:rPr lang="cs-CZ" i="1" dirty="0" smtClean="0"/>
              <a:t>A od těch dob se všechny kočky a kocouři myjí až po jídle.</a:t>
            </a:r>
            <a:endParaRPr lang="cs-CZ" i="1" dirty="0"/>
          </a:p>
        </p:txBody>
      </p:sp>
      <p:pic>
        <p:nvPicPr>
          <p:cNvPr id="6" name="Picture 2" descr="C:\Users\Ondra\AppData\Local\Microsoft\Windows\Temporary Internet Files\Content.IE5\55KS4QUW\MC9004381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3526" y="1589049"/>
            <a:ext cx="1482725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Ondra\AppData\Local\Microsoft\Windows\Temporary Internet Files\Content.IE5\SDBEKDI6\MC90043255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0662" y="5894662"/>
            <a:ext cx="963338" cy="96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1485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08349" y="1063556"/>
            <a:ext cx="3399327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cs-CZ" dirty="0" smtClean="0"/>
              <a:t>Chytil kocour vrabce a těšil se</a:t>
            </a:r>
            <a:endParaRPr lang="cs-CZ" dirty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98121" y="2247963"/>
            <a:ext cx="3399327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cs-CZ" dirty="0" smtClean="0"/>
              <a:t>Pán a paní se napřed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98117" y="3455433"/>
            <a:ext cx="3399327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cs-CZ" dirty="0" smtClean="0"/>
              <a:t>Kocour zdvihl tlapku, aby se umyl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998118" y="4704251"/>
            <a:ext cx="3399327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cs-CZ" dirty="0" smtClean="0"/>
              <a:t>Než se kocour nadál, už mu vrabec</a:t>
            </a:r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98121" y="5949280"/>
            <a:ext cx="3399327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cs-CZ" dirty="0" smtClean="0"/>
              <a:t>Kočky a kocouři se od té doby myjí</a:t>
            </a:r>
          </a:p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455423" y="878890"/>
            <a:ext cx="144016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cs-CZ" b="1" dirty="0" smtClean="0"/>
              <a:t>na snídani.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455423" y="1525221"/>
            <a:ext cx="144016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cs-CZ" b="1" dirty="0" smtClean="0"/>
              <a:t>na večeři.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455423" y="2063297"/>
            <a:ext cx="144016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cs-CZ" b="1" dirty="0" smtClean="0"/>
              <a:t>najedí.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455423" y="2709628"/>
            <a:ext cx="144016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cs-CZ" b="1" dirty="0" smtClean="0"/>
              <a:t>umyjí.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455423" y="3270767"/>
            <a:ext cx="2272893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cs-CZ" b="1" dirty="0" smtClean="0"/>
              <a:t>po kočičím způsobu.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455621" y="3917098"/>
            <a:ext cx="144016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cs-CZ" b="1" dirty="0" smtClean="0"/>
              <a:t>v potoce.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455423" y="4519585"/>
            <a:ext cx="144016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cs-CZ" b="1" dirty="0" smtClean="0"/>
              <a:t>uletěl.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465652" y="5165916"/>
            <a:ext cx="211793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cs-CZ" b="1" dirty="0" smtClean="0"/>
              <a:t>seděl na misce.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465652" y="5751883"/>
            <a:ext cx="144016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cs-CZ" b="1" dirty="0" smtClean="0"/>
              <a:t>před jídlem.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465652" y="6410945"/>
            <a:ext cx="144016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cs-CZ" b="1" dirty="0" smtClean="0"/>
              <a:t>po jídle.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475656" y="25460"/>
            <a:ext cx="619268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Určete správnou odpověď:</a:t>
            </a:r>
            <a:endParaRPr lang="cs-CZ" sz="2800" b="1" dirty="0"/>
          </a:p>
        </p:txBody>
      </p:sp>
      <p:sp>
        <p:nvSpPr>
          <p:cNvPr id="21" name="Obdélník 20"/>
          <p:cNvSpPr/>
          <p:nvPr/>
        </p:nvSpPr>
        <p:spPr>
          <a:xfrm>
            <a:off x="1475656" y="1894553"/>
            <a:ext cx="6984776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1475656" y="3078960"/>
            <a:ext cx="6984776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1457284" y="4286430"/>
            <a:ext cx="6984776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1475656" y="5535248"/>
            <a:ext cx="6984776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5" name="Picture 4" descr="C:\Users\Ondra\AppData\Local\Microsoft\Windows\Temporary Internet Files\Content.IE5\SDBEKDI6\MC90043255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0662" y="5894662"/>
            <a:ext cx="963338" cy="96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1598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80"/>
                            </p:stCondLst>
                            <p:childTnLst>
                              <p:par>
                                <p:cTn id="77" presetID="16" presetClass="exit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inVertical)">
                                      <p:cBhvr>
                                        <p:cTn id="7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80"/>
                            </p:stCondLst>
                            <p:childTnLst>
                              <p:par>
                                <p:cTn id="81" presetID="42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2.77778E-6 -2.59259E-6 L -0.07292 0.02986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46" y="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00"/>
                            </p:stCondLst>
                            <p:childTnLst>
                              <p:par>
                                <p:cTn id="98" presetID="16" presetClass="exit" presetSubtype="2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inVertical)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"/>
                            </p:stCondLst>
                            <p:childTnLst>
                              <p:par>
                                <p:cTn id="102" presetID="64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2.77778E-6 -7.40741E-7 L -0.15174 -0.06898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87" y="-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820"/>
                            </p:stCondLst>
                            <p:childTnLst>
                              <p:par>
                                <p:cTn id="119" presetID="16" presetClass="exit" presetSubtype="2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inVertical)">
                                      <p:cBhvr>
                                        <p:cTn id="1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320"/>
                            </p:stCondLst>
                            <p:childTnLst>
                              <p:par>
                                <p:cTn id="123" presetID="42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2.77778E-6 0 L -0.03177 0.02778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7" y="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620"/>
                            </p:stCondLst>
                            <p:childTnLst>
                              <p:par>
                                <p:cTn id="140" presetID="16" presetClass="exit" presetSubtype="2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inVertical)">
                                      <p:cBhvr>
                                        <p:cTn id="1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120"/>
                            </p:stCondLst>
                            <p:childTnLst>
                              <p:par>
                                <p:cTn id="144" presetID="42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2.77778E-6 -2.22222E-6 L -0.0099 0.02408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3" y="1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40"/>
                            </p:stCondLst>
                            <p:childTnLst>
                              <p:par>
                                <p:cTn id="161" presetID="16" presetClass="exit" presetSubtype="2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inVertical)">
                                      <p:cBhvr>
                                        <p:cTn id="1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140"/>
                            </p:stCondLst>
                            <p:childTnLst>
                              <p:par>
                                <p:cTn id="165" presetID="64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38889E-6 -7.40741E-7 L -0.02673 -0.0625 " pathEditMode="relative" rAng="0" ptsTypes="AA">
                                      <p:cBhvr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7" y="-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9" grpId="1"/>
      <p:bldP spid="9" grpId="2"/>
      <p:bldP spid="10" grpId="0"/>
      <p:bldP spid="10" grpId="1"/>
      <p:bldP spid="10" grpId="2"/>
      <p:bldP spid="11" grpId="0"/>
      <p:bldP spid="11" grpId="1"/>
      <p:bldP spid="11" grpId="2"/>
      <p:bldP spid="12" grpId="0"/>
      <p:bldP spid="12" grpId="1"/>
      <p:bldP spid="12" grpId="2"/>
      <p:bldP spid="13" grpId="0"/>
      <p:bldP spid="13" grpId="1"/>
      <p:bldP spid="13" grpId="2"/>
      <p:bldP spid="14" grpId="0"/>
      <p:bldP spid="14" grpId="1"/>
      <p:bldP spid="14" grpId="2"/>
      <p:bldP spid="15" grpId="0"/>
      <p:bldP spid="15" grpId="1"/>
      <p:bldP spid="15" grpId="2"/>
      <p:bldP spid="16" grpId="1"/>
      <p:bldP spid="16" grpId="2"/>
      <p:bldP spid="16" grpId="3"/>
      <p:bldP spid="17" grpId="0"/>
      <p:bldP spid="17" grpId="1"/>
      <p:bldP spid="17" grpId="2"/>
      <p:bldP spid="18" grpId="0"/>
      <p:bldP spid="18" grpId="1"/>
      <p:bldP spid="18" grpId="2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32656"/>
            <a:ext cx="8424936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i="1" dirty="0" smtClean="0"/>
              <a:t>Chytil kocour vrabce a těšil se na snídani.</a:t>
            </a:r>
          </a:p>
          <a:p>
            <a:r>
              <a:rPr lang="cs-CZ" i="1" dirty="0" smtClean="0"/>
              <a:t>„Ale kocoure,“ povídal vrabec, „přece nebudeš snídat, když ses ještě nemyl! Jen si vzpomeň, jak to dělává tvůj pán a paní. Ti se napřed umyjí a pak nasnídají.“</a:t>
            </a:r>
          </a:p>
          <a:p>
            <a:r>
              <a:rPr lang="cs-CZ" i="1" dirty="0" smtClean="0"/>
              <a:t>„To je pravda,“ zastyděl se kocour a zdvihl tlapku, aby se umyl po kočičím způsobu.</a:t>
            </a:r>
          </a:p>
          <a:p>
            <a:r>
              <a:rPr lang="cs-CZ" i="1" dirty="0" smtClean="0"/>
              <a:t>A na to vrabec čekal. Než se kocour nadál, už mu uletěl.</a:t>
            </a:r>
          </a:p>
          <a:p>
            <a:r>
              <a:rPr lang="cs-CZ" i="1" dirty="0" smtClean="0"/>
              <a:t>„Ať si lidé dělají, co chtějí,“ zlostně zaprskal kocour. „Já se budu mýt až po jídle.“</a:t>
            </a:r>
          </a:p>
          <a:p>
            <a:r>
              <a:rPr lang="cs-CZ" i="1" dirty="0" smtClean="0"/>
              <a:t>A od těch dob se všechny kočky a kocouři myjí až po jídle.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5165" y="3650889"/>
            <a:ext cx="8057646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Vyber z textu </a:t>
            </a:r>
          </a:p>
          <a:p>
            <a:pPr algn="ctr"/>
            <a:r>
              <a:rPr lang="cs-CZ" sz="2800" b="1" dirty="0" smtClean="0"/>
              <a:t>3 </a:t>
            </a:r>
            <a:r>
              <a:rPr lang="cs-CZ" sz="2800" b="1" dirty="0" smtClean="0">
                <a:solidFill>
                  <a:srgbClr val="0070C0"/>
                </a:solidFill>
              </a:rPr>
              <a:t>podstatná jména</a:t>
            </a:r>
            <a:r>
              <a:rPr lang="cs-CZ" sz="2800" b="1" dirty="0" smtClean="0"/>
              <a:t>	 a	 3 </a:t>
            </a:r>
            <a:r>
              <a:rPr lang="cs-CZ" sz="2800" b="1" dirty="0" smtClean="0">
                <a:solidFill>
                  <a:schemeClr val="accent6"/>
                </a:solidFill>
              </a:rPr>
              <a:t>slovesa</a:t>
            </a:r>
            <a:endParaRPr lang="cs-CZ" sz="2800" b="1" dirty="0">
              <a:solidFill>
                <a:schemeClr val="accent6"/>
              </a:solidFill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1115616" y="5229200"/>
            <a:ext cx="33483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1115616" y="5733256"/>
            <a:ext cx="33483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1115616" y="6237312"/>
            <a:ext cx="33483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4960794" y="5229200"/>
            <a:ext cx="3348372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960794" y="5733256"/>
            <a:ext cx="3348372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4960794" y="6237312"/>
            <a:ext cx="3348372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251520" y="332656"/>
            <a:ext cx="8424936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chemeClr val="accent6"/>
                </a:solidFill>
              </a:rPr>
              <a:t>Chytil</a:t>
            </a:r>
            <a:r>
              <a:rPr lang="cs-CZ" i="1" dirty="0" smtClean="0"/>
              <a:t> </a:t>
            </a:r>
            <a:r>
              <a:rPr lang="cs-CZ" b="1" i="1" dirty="0" smtClean="0">
                <a:solidFill>
                  <a:srgbClr val="0070C0"/>
                </a:solidFill>
              </a:rPr>
              <a:t>kocour</a:t>
            </a:r>
            <a:r>
              <a:rPr lang="cs-CZ" i="1" dirty="0" smtClean="0"/>
              <a:t> </a:t>
            </a:r>
            <a:r>
              <a:rPr lang="cs-CZ" b="1" i="1" dirty="0" smtClean="0">
                <a:solidFill>
                  <a:srgbClr val="0070C0"/>
                </a:solidFill>
              </a:rPr>
              <a:t>vrabce</a:t>
            </a:r>
            <a:r>
              <a:rPr lang="cs-CZ" i="1" dirty="0" smtClean="0"/>
              <a:t> a </a:t>
            </a:r>
            <a:r>
              <a:rPr lang="cs-CZ" b="1" i="1" dirty="0" smtClean="0">
                <a:solidFill>
                  <a:schemeClr val="accent6"/>
                </a:solidFill>
              </a:rPr>
              <a:t>těšil se</a:t>
            </a:r>
            <a:r>
              <a:rPr lang="cs-CZ" i="1" dirty="0" smtClean="0"/>
              <a:t> na </a:t>
            </a:r>
            <a:r>
              <a:rPr lang="cs-CZ" b="1" i="1" dirty="0" smtClean="0">
                <a:solidFill>
                  <a:srgbClr val="0070C0"/>
                </a:solidFill>
              </a:rPr>
              <a:t>snídani</a:t>
            </a:r>
            <a:r>
              <a:rPr lang="cs-CZ" i="1" dirty="0" smtClean="0"/>
              <a:t>.</a:t>
            </a:r>
          </a:p>
          <a:p>
            <a:r>
              <a:rPr lang="cs-CZ" i="1" dirty="0" smtClean="0"/>
              <a:t>„Ale </a:t>
            </a:r>
            <a:r>
              <a:rPr lang="cs-CZ" b="1" i="1" dirty="0" smtClean="0">
                <a:solidFill>
                  <a:srgbClr val="0070C0"/>
                </a:solidFill>
              </a:rPr>
              <a:t>kocoure</a:t>
            </a:r>
            <a:r>
              <a:rPr lang="cs-CZ" i="1" dirty="0" smtClean="0"/>
              <a:t>,“ </a:t>
            </a:r>
            <a:r>
              <a:rPr lang="cs-CZ" b="1" i="1" dirty="0" smtClean="0">
                <a:solidFill>
                  <a:schemeClr val="accent6"/>
                </a:solidFill>
              </a:rPr>
              <a:t>povídal</a:t>
            </a:r>
            <a:r>
              <a:rPr lang="cs-CZ" i="1" dirty="0" smtClean="0"/>
              <a:t> </a:t>
            </a:r>
            <a:r>
              <a:rPr lang="cs-CZ" b="1" i="1" dirty="0" smtClean="0">
                <a:solidFill>
                  <a:srgbClr val="0070C0"/>
                </a:solidFill>
              </a:rPr>
              <a:t>vrabec</a:t>
            </a:r>
            <a:r>
              <a:rPr lang="cs-CZ" i="1" dirty="0" smtClean="0"/>
              <a:t>, „přece </a:t>
            </a:r>
            <a:r>
              <a:rPr lang="cs-CZ" b="1" i="1" dirty="0" smtClean="0">
                <a:solidFill>
                  <a:schemeClr val="accent6"/>
                </a:solidFill>
              </a:rPr>
              <a:t>nebudeš snídat</a:t>
            </a:r>
            <a:r>
              <a:rPr lang="cs-CZ" i="1" dirty="0" smtClean="0"/>
              <a:t>, když ses ještě </a:t>
            </a:r>
            <a:r>
              <a:rPr lang="cs-CZ" b="1" i="1" dirty="0" smtClean="0">
                <a:solidFill>
                  <a:schemeClr val="accent6"/>
                </a:solidFill>
              </a:rPr>
              <a:t>nemyl</a:t>
            </a:r>
            <a:r>
              <a:rPr lang="cs-CZ" i="1" dirty="0" smtClean="0"/>
              <a:t>! Jen </a:t>
            </a:r>
            <a:r>
              <a:rPr lang="cs-CZ" b="1" i="1" dirty="0" smtClean="0">
                <a:solidFill>
                  <a:schemeClr val="accent6"/>
                </a:solidFill>
              </a:rPr>
              <a:t>si vzpomeň</a:t>
            </a:r>
            <a:r>
              <a:rPr lang="cs-CZ" i="1" dirty="0" smtClean="0"/>
              <a:t>, jak to </a:t>
            </a:r>
            <a:r>
              <a:rPr lang="cs-CZ" b="1" i="1" dirty="0" smtClean="0">
                <a:solidFill>
                  <a:schemeClr val="accent6"/>
                </a:solidFill>
              </a:rPr>
              <a:t>dělává</a:t>
            </a:r>
            <a:r>
              <a:rPr lang="cs-CZ" i="1" dirty="0" smtClean="0"/>
              <a:t> tvůj </a:t>
            </a:r>
            <a:r>
              <a:rPr lang="cs-CZ" b="1" i="1" dirty="0" smtClean="0">
                <a:solidFill>
                  <a:srgbClr val="0070C0"/>
                </a:solidFill>
              </a:rPr>
              <a:t>pán</a:t>
            </a:r>
            <a:r>
              <a:rPr lang="cs-CZ" i="1" dirty="0" smtClean="0"/>
              <a:t> a </a:t>
            </a:r>
            <a:r>
              <a:rPr lang="cs-CZ" b="1" i="1" dirty="0" smtClean="0">
                <a:solidFill>
                  <a:srgbClr val="0070C0"/>
                </a:solidFill>
              </a:rPr>
              <a:t>paní</a:t>
            </a:r>
            <a:r>
              <a:rPr lang="cs-CZ" i="1" dirty="0" smtClean="0"/>
              <a:t>. Ti </a:t>
            </a:r>
            <a:r>
              <a:rPr lang="cs-CZ" b="1" i="1" dirty="0" smtClean="0">
                <a:solidFill>
                  <a:schemeClr val="accent6"/>
                </a:solidFill>
              </a:rPr>
              <a:t>se</a:t>
            </a:r>
            <a:r>
              <a:rPr lang="cs-CZ" i="1" dirty="0" smtClean="0"/>
              <a:t> napřed </a:t>
            </a:r>
            <a:r>
              <a:rPr lang="cs-CZ" b="1" i="1" dirty="0" smtClean="0">
                <a:solidFill>
                  <a:schemeClr val="accent6"/>
                </a:solidFill>
              </a:rPr>
              <a:t>umyjí</a:t>
            </a:r>
            <a:r>
              <a:rPr lang="cs-CZ" i="1" dirty="0" smtClean="0"/>
              <a:t> a pak </a:t>
            </a:r>
            <a:r>
              <a:rPr lang="cs-CZ" b="1" i="1" dirty="0" smtClean="0">
                <a:solidFill>
                  <a:schemeClr val="accent6"/>
                </a:solidFill>
              </a:rPr>
              <a:t>nasnídají</a:t>
            </a:r>
            <a:r>
              <a:rPr lang="cs-CZ" i="1" dirty="0" smtClean="0"/>
              <a:t>.“</a:t>
            </a:r>
          </a:p>
          <a:p>
            <a:r>
              <a:rPr lang="cs-CZ" i="1" dirty="0" smtClean="0"/>
              <a:t>„To </a:t>
            </a:r>
            <a:r>
              <a:rPr lang="cs-CZ" b="1" i="1" dirty="0" smtClean="0">
                <a:solidFill>
                  <a:schemeClr val="accent6"/>
                </a:solidFill>
              </a:rPr>
              <a:t>je</a:t>
            </a:r>
            <a:r>
              <a:rPr lang="cs-CZ" i="1" dirty="0" smtClean="0"/>
              <a:t> </a:t>
            </a:r>
            <a:r>
              <a:rPr lang="cs-CZ" b="1" i="1" dirty="0" smtClean="0">
                <a:solidFill>
                  <a:srgbClr val="0070C0"/>
                </a:solidFill>
              </a:rPr>
              <a:t>pravda</a:t>
            </a:r>
            <a:r>
              <a:rPr lang="cs-CZ" i="1" dirty="0" smtClean="0"/>
              <a:t>,“ </a:t>
            </a:r>
            <a:r>
              <a:rPr lang="cs-CZ" b="1" i="1" dirty="0" smtClean="0">
                <a:solidFill>
                  <a:schemeClr val="accent6"/>
                </a:solidFill>
              </a:rPr>
              <a:t>zastyděl se</a:t>
            </a:r>
            <a:r>
              <a:rPr lang="cs-CZ" i="1" dirty="0" smtClean="0"/>
              <a:t> </a:t>
            </a:r>
            <a:r>
              <a:rPr lang="cs-CZ" b="1" i="1" dirty="0" smtClean="0">
                <a:solidFill>
                  <a:srgbClr val="0070C0"/>
                </a:solidFill>
              </a:rPr>
              <a:t>kocour</a:t>
            </a:r>
            <a:r>
              <a:rPr lang="cs-CZ" i="1" dirty="0" smtClean="0"/>
              <a:t> a </a:t>
            </a:r>
            <a:r>
              <a:rPr lang="cs-CZ" b="1" i="1" dirty="0" smtClean="0">
                <a:solidFill>
                  <a:schemeClr val="accent6"/>
                </a:solidFill>
              </a:rPr>
              <a:t>zdvihl </a:t>
            </a:r>
            <a:r>
              <a:rPr lang="cs-CZ" b="1" i="1" dirty="0" smtClean="0">
                <a:solidFill>
                  <a:srgbClr val="0070C0"/>
                </a:solidFill>
              </a:rPr>
              <a:t>tlapku</a:t>
            </a:r>
            <a:r>
              <a:rPr lang="cs-CZ" i="1" dirty="0" smtClean="0"/>
              <a:t>, aby </a:t>
            </a:r>
            <a:r>
              <a:rPr lang="cs-CZ" b="1" i="1" dirty="0" smtClean="0">
                <a:solidFill>
                  <a:schemeClr val="accent6"/>
                </a:solidFill>
              </a:rPr>
              <a:t>se umyl</a:t>
            </a:r>
            <a:r>
              <a:rPr lang="cs-CZ" i="1" dirty="0" smtClean="0"/>
              <a:t> po kočičím </a:t>
            </a:r>
            <a:r>
              <a:rPr lang="cs-CZ" b="1" i="1" dirty="0" smtClean="0">
                <a:solidFill>
                  <a:srgbClr val="0070C0"/>
                </a:solidFill>
              </a:rPr>
              <a:t>způsobu</a:t>
            </a:r>
            <a:r>
              <a:rPr lang="cs-CZ" i="1" dirty="0" smtClean="0"/>
              <a:t>.</a:t>
            </a:r>
          </a:p>
          <a:p>
            <a:r>
              <a:rPr lang="cs-CZ" i="1" dirty="0" smtClean="0"/>
              <a:t>A na to </a:t>
            </a:r>
            <a:r>
              <a:rPr lang="cs-CZ" b="1" i="1" dirty="0" smtClean="0">
                <a:solidFill>
                  <a:srgbClr val="0070C0"/>
                </a:solidFill>
              </a:rPr>
              <a:t>vrabec</a:t>
            </a:r>
            <a:r>
              <a:rPr lang="cs-CZ" i="1" dirty="0" smtClean="0"/>
              <a:t> </a:t>
            </a:r>
            <a:r>
              <a:rPr lang="cs-CZ" b="1" i="1" dirty="0" smtClean="0">
                <a:solidFill>
                  <a:schemeClr val="accent6"/>
                </a:solidFill>
              </a:rPr>
              <a:t>čekal</a:t>
            </a:r>
            <a:r>
              <a:rPr lang="cs-CZ" i="1" dirty="0" smtClean="0"/>
              <a:t>. Než </a:t>
            </a:r>
            <a:r>
              <a:rPr lang="cs-CZ" b="1" i="1" dirty="0" smtClean="0">
                <a:solidFill>
                  <a:schemeClr val="accent6"/>
                </a:solidFill>
              </a:rPr>
              <a:t>se</a:t>
            </a:r>
            <a:r>
              <a:rPr lang="cs-CZ" i="1" dirty="0" smtClean="0"/>
              <a:t> </a:t>
            </a:r>
            <a:r>
              <a:rPr lang="cs-CZ" b="1" i="1" dirty="0" smtClean="0">
                <a:solidFill>
                  <a:srgbClr val="0070C0"/>
                </a:solidFill>
              </a:rPr>
              <a:t>kocour</a:t>
            </a:r>
            <a:r>
              <a:rPr lang="cs-CZ" i="1" dirty="0" smtClean="0"/>
              <a:t> </a:t>
            </a:r>
            <a:r>
              <a:rPr lang="cs-CZ" b="1" i="1" dirty="0" smtClean="0">
                <a:solidFill>
                  <a:schemeClr val="accent6"/>
                </a:solidFill>
              </a:rPr>
              <a:t>nadál</a:t>
            </a:r>
            <a:r>
              <a:rPr lang="cs-CZ" i="1" dirty="0" smtClean="0"/>
              <a:t>, už mu </a:t>
            </a:r>
            <a:r>
              <a:rPr lang="cs-CZ" b="1" i="1" dirty="0" smtClean="0">
                <a:solidFill>
                  <a:schemeClr val="accent6"/>
                </a:solidFill>
              </a:rPr>
              <a:t>uletěl</a:t>
            </a:r>
            <a:r>
              <a:rPr lang="cs-CZ" i="1" dirty="0" smtClean="0"/>
              <a:t>.</a:t>
            </a:r>
          </a:p>
          <a:p>
            <a:r>
              <a:rPr lang="cs-CZ" i="1" dirty="0" smtClean="0"/>
              <a:t>„Ať </a:t>
            </a:r>
            <a:r>
              <a:rPr lang="cs-CZ" b="1" i="1" dirty="0" smtClean="0">
                <a:solidFill>
                  <a:schemeClr val="accent6"/>
                </a:solidFill>
              </a:rPr>
              <a:t>si</a:t>
            </a:r>
            <a:r>
              <a:rPr lang="cs-CZ" i="1" dirty="0" smtClean="0"/>
              <a:t> </a:t>
            </a:r>
            <a:r>
              <a:rPr lang="cs-CZ" b="1" i="1" dirty="0" smtClean="0">
                <a:solidFill>
                  <a:srgbClr val="0070C0"/>
                </a:solidFill>
              </a:rPr>
              <a:t>lidé</a:t>
            </a:r>
            <a:r>
              <a:rPr lang="cs-CZ" i="1" dirty="0" smtClean="0"/>
              <a:t> </a:t>
            </a:r>
            <a:r>
              <a:rPr lang="cs-CZ" b="1" i="1" dirty="0" smtClean="0">
                <a:solidFill>
                  <a:schemeClr val="accent6"/>
                </a:solidFill>
              </a:rPr>
              <a:t>dělají</a:t>
            </a:r>
            <a:r>
              <a:rPr lang="cs-CZ" i="1" dirty="0" smtClean="0"/>
              <a:t>, co </a:t>
            </a:r>
            <a:r>
              <a:rPr lang="cs-CZ" b="1" i="1" dirty="0" smtClean="0">
                <a:solidFill>
                  <a:schemeClr val="accent6"/>
                </a:solidFill>
              </a:rPr>
              <a:t>chtějí</a:t>
            </a:r>
            <a:r>
              <a:rPr lang="cs-CZ" i="1" dirty="0" smtClean="0"/>
              <a:t>,“ zlostně </a:t>
            </a:r>
            <a:r>
              <a:rPr lang="cs-CZ" b="1" i="1" dirty="0" smtClean="0">
                <a:solidFill>
                  <a:schemeClr val="accent6"/>
                </a:solidFill>
              </a:rPr>
              <a:t>zaprskal</a:t>
            </a:r>
            <a:r>
              <a:rPr lang="cs-CZ" i="1" dirty="0" smtClean="0"/>
              <a:t> </a:t>
            </a:r>
            <a:r>
              <a:rPr lang="cs-CZ" b="1" i="1" dirty="0" smtClean="0">
                <a:solidFill>
                  <a:srgbClr val="0070C0"/>
                </a:solidFill>
              </a:rPr>
              <a:t>kocour</a:t>
            </a:r>
            <a:r>
              <a:rPr lang="cs-CZ" i="1" dirty="0" smtClean="0"/>
              <a:t>. „Já </a:t>
            </a:r>
            <a:r>
              <a:rPr lang="cs-CZ" b="1" i="1" dirty="0" smtClean="0">
                <a:solidFill>
                  <a:schemeClr val="accent6"/>
                </a:solidFill>
              </a:rPr>
              <a:t>se budu mýt</a:t>
            </a:r>
            <a:r>
              <a:rPr lang="cs-CZ" i="1" dirty="0" smtClean="0"/>
              <a:t> až po </a:t>
            </a:r>
            <a:r>
              <a:rPr lang="cs-CZ" b="1" i="1" dirty="0" smtClean="0">
                <a:solidFill>
                  <a:srgbClr val="0070C0"/>
                </a:solidFill>
              </a:rPr>
              <a:t>jídle</a:t>
            </a:r>
            <a:r>
              <a:rPr lang="cs-CZ" i="1" dirty="0" smtClean="0"/>
              <a:t>.“</a:t>
            </a:r>
          </a:p>
          <a:p>
            <a:r>
              <a:rPr lang="cs-CZ" i="1" dirty="0" smtClean="0"/>
              <a:t>A od těch </a:t>
            </a:r>
            <a:r>
              <a:rPr lang="cs-CZ" b="1" i="1" dirty="0" smtClean="0">
                <a:solidFill>
                  <a:srgbClr val="0070C0"/>
                </a:solidFill>
              </a:rPr>
              <a:t>dob</a:t>
            </a:r>
            <a:r>
              <a:rPr lang="cs-CZ" i="1" dirty="0" smtClean="0"/>
              <a:t> </a:t>
            </a:r>
            <a:r>
              <a:rPr lang="cs-CZ" b="1" i="1" dirty="0" smtClean="0">
                <a:solidFill>
                  <a:schemeClr val="accent6"/>
                </a:solidFill>
              </a:rPr>
              <a:t>se</a:t>
            </a:r>
            <a:r>
              <a:rPr lang="cs-CZ" i="1" dirty="0" smtClean="0"/>
              <a:t> všechny </a:t>
            </a:r>
            <a:r>
              <a:rPr lang="cs-CZ" b="1" i="1" dirty="0" smtClean="0">
                <a:solidFill>
                  <a:srgbClr val="0070C0"/>
                </a:solidFill>
              </a:rPr>
              <a:t>kočky</a:t>
            </a:r>
            <a:r>
              <a:rPr lang="cs-CZ" i="1" dirty="0" smtClean="0"/>
              <a:t> a </a:t>
            </a:r>
            <a:r>
              <a:rPr lang="cs-CZ" b="1" i="1" dirty="0" smtClean="0">
                <a:solidFill>
                  <a:srgbClr val="0070C0"/>
                </a:solidFill>
              </a:rPr>
              <a:t>kocouři</a:t>
            </a:r>
            <a:r>
              <a:rPr lang="cs-CZ" i="1" dirty="0" smtClean="0"/>
              <a:t> </a:t>
            </a:r>
            <a:r>
              <a:rPr lang="cs-CZ" b="1" i="1" dirty="0" smtClean="0">
                <a:solidFill>
                  <a:schemeClr val="accent6"/>
                </a:solidFill>
              </a:rPr>
              <a:t>myjí</a:t>
            </a:r>
            <a:r>
              <a:rPr lang="cs-CZ" i="1" dirty="0" smtClean="0"/>
              <a:t> až po </a:t>
            </a:r>
            <a:r>
              <a:rPr lang="cs-CZ" b="1" i="1" dirty="0" smtClean="0">
                <a:solidFill>
                  <a:srgbClr val="0070C0"/>
                </a:solidFill>
              </a:rPr>
              <a:t>jídle</a:t>
            </a:r>
            <a:r>
              <a:rPr lang="cs-CZ" i="1" dirty="0" smtClean="0"/>
              <a:t>.</a:t>
            </a:r>
            <a:endParaRPr lang="cs-CZ" i="1" dirty="0"/>
          </a:p>
        </p:txBody>
      </p:sp>
      <p:pic>
        <p:nvPicPr>
          <p:cNvPr id="3074" name="Picture 2" descr="C:\Users\Ondra\AppData\Local\Microsoft\Windows\Temporary Internet Files\Content.IE5\55KS4QUW\MC9003963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165" y="3175727"/>
            <a:ext cx="884225" cy="897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Ondra\AppData\Local\Microsoft\Windows\Temporary Internet Files\Content.IE5\55KS4QUW\MC90043816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1275" y="1589048"/>
            <a:ext cx="1482725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C:\Users\Ondra\AppData\Local\Microsoft\Windows\Temporary Internet Files\Content.IE5\SDBEKDI6\MC90043255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0662" y="5894662"/>
            <a:ext cx="963338" cy="96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9149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51520" y="332656"/>
            <a:ext cx="8424936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i="1" dirty="0" smtClean="0"/>
              <a:t>Chytil kocour vrabce a těšil se na snídani.</a:t>
            </a:r>
          </a:p>
          <a:p>
            <a:r>
              <a:rPr lang="cs-CZ" i="1" dirty="0" smtClean="0"/>
              <a:t>„Ale kocoure,“ povídal vrabec, „přece nebudeš snídat, když ses ještě nemyl! Jen si vzpomeň, jak to dělává tvůj pán a paní. Ti se napřed umyjí a pak nasnídají.“</a:t>
            </a:r>
          </a:p>
          <a:p>
            <a:r>
              <a:rPr lang="cs-CZ" i="1" dirty="0" smtClean="0"/>
              <a:t>„To je pravda,“ zastyděl se kocour a zdvihl tlapku, aby se umyl po kočičím způsobu.</a:t>
            </a:r>
          </a:p>
          <a:p>
            <a:r>
              <a:rPr lang="cs-CZ" i="1" dirty="0" smtClean="0"/>
              <a:t>A na to vrabec čekal. Než se kocour nadál, už mu uletěl.</a:t>
            </a:r>
          </a:p>
          <a:p>
            <a:r>
              <a:rPr lang="cs-CZ" i="1" dirty="0" smtClean="0"/>
              <a:t>„Ať si lidé dělají, co chtějí,“ zlostně zaprskal kocour. „Já se budu mýt až po jídle.“</a:t>
            </a:r>
          </a:p>
          <a:p>
            <a:r>
              <a:rPr lang="cs-CZ" i="1" dirty="0" smtClean="0"/>
              <a:t>A od těch dob se všechny kočky a kocouři myjí až po jídle.</a:t>
            </a:r>
            <a:endParaRPr lang="cs-CZ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35165" y="4604996"/>
            <a:ext cx="8057646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Vypiš </a:t>
            </a:r>
            <a:r>
              <a:rPr lang="cs-CZ" sz="2800" b="1" dirty="0" smtClean="0">
                <a:solidFill>
                  <a:srgbClr val="7030A0"/>
                </a:solidFill>
              </a:rPr>
              <a:t>vyjmenovaná slova</a:t>
            </a:r>
            <a:r>
              <a:rPr lang="cs-CZ" sz="2800" b="1" dirty="0" smtClean="0"/>
              <a:t> (a slova s nimi </a:t>
            </a:r>
            <a:r>
              <a:rPr lang="cs-CZ" sz="2800" b="1" dirty="0" smtClean="0">
                <a:solidFill>
                  <a:srgbClr val="00B050"/>
                </a:solidFill>
              </a:rPr>
              <a:t>příbuzná</a:t>
            </a:r>
            <a:r>
              <a:rPr lang="cs-CZ" sz="2800" b="1" dirty="0" smtClean="0"/>
              <a:t>)</a:t>
            </a:r>
            <a:r>
              <a:rPr lang="cs-CZ" sz="2800" b="1" dirty="0" smtClean="0">
                <a:solidFill>
                  <a:srgbClr val="00B050"/>
                </a:solidFill>
              </a:rPr>
              <a:t> </a:t>
            </a:r>
            <a:r>
              <a:rPr lang="cs-CZ" sz="2800" b="1" dirty="0" smtClean="0"/>
              <a:t>s y/ý, která jsou v ukázce</a:t>
            </a:r>
            <a:endParaRPr lang="cs-CZ" sz="2800" b="1" dirty="0">
              <a:solidFill>
                <a:schemeClr val="accent6"/>
              </a:solidFill>
            </a:endParaRPr>
          </a:p>
        </p:txBody>
      </p:sp>
      <p:pic>
        <p:nvPicPr>
          <p:cNvPr id="9" name="Picture 2" descr="C:\Users\Ondra\AppData\Local\Microsoft\Windows\Temporary Internet Files\Content.IE5\55KS4QUW\MC9003963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165" y="3175727"/>
            <a:ext cx="884225" cy="897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51520" y="332656"/>
            <a:ext cx="8424936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i="1" dirty="0" smtClean="0"/>
              <a:t>Chytil kocour vrabce a těšil se na snídani.</a:t>
            </a:r>
          </a:p>
          <a:p>
            <a:r>
              <a:rPr lang="cs-CZ" i="1" dirty="0" smtClean="0"/>
              <a:t>„Ale kocoure,“ povídal vrabec, „přece nebudeš snídat, když ses ještě </a:t>
            </a:r>
            <a:r>
              <a:rPr lang="cs-CZ" b="1" i="1" dirty="0" smtClean="0">
                <a:solidFill>
                  <a:srgbClr val="00B050"/>
                </a:solidFill>
              </a:rPr>
              <a:t>nemyl</a:t>
            </a:r>
            <a:r>
              <a:rPr lang="cs-CZ" i="1" dirty="0" smtClean="0"/>
              <a:t>! Jen si vzpomeň, jak to dělává tvůj pán a paní. Ti se napřed </a:t>
            </a:r>
            <a:r>
              <a:rPr lang="cs-CZ" b="1" i="1" dirty="0" smtClean="0">
                <a:solidFill>
                  <a:srgbClr val="00B050"/>
                </a:solidFill>
              </a:rPr>
              <a:t>umyjí</a:t>
            </a:r>
            <a:r>
              <a:rPr lang="cs-CZ" i="1" dirty="0" smtClean="0"/>
              <a:t> a pak nasnídají.“</a:t>
            </a:r>
          </a:p>
          <a:p>
            <a:r>
              <a:rPr lang="cs-CZ" i="1" dirty="0" smtClean="0"/>
              <a:t>„To je pravda,“ zastyděl se kocour a zdvihl tlapku, aby se </a:t>
            </a:r>
            <a:r>
              <a:rPr lang="cs-CZ" b="1" i="1" dirty="0" smtClean="0">
                <a:solidFill>
                  <a:srgbClr val="00B050"/>
                </a:solidFill>
              </a:rPr>
              <a:t>umyl</a:t>
            </a:r>
            <a:r>
              <a:rPr lang="cs-CZ" i="1" dirty="0" smtClean="0"/>
              <a:t> po kočičím způsobu.</a:t>
            </a:r>
          </a:p>
          <a:p>
            <a:r>
              <a:rPr lang="cs-CZ" i="1" dirty="0" smtClean="0"/>
              <a:t>A na to vrabec čekal. Než se kocour nadál, už mu uletěl.</a:t>
            </a:r>
          </a:p>
          <a:p>
            <a:r>
              <a:rPr lang="cs-CZ" i="1" dirty="0" smtClean="0"/>
              <a:t>„Ať si lidé dělají, co chtějí,“ zlostně zaprskal kocour. „Já se budu </a:t>
            </a:r>
            <a:r>
              <a:rPr lang="cs-CZ" b="1" i="1" dirty="0" smtClean="0">
                <a:solidFill>
                  <a:srgbClr val="7030A0"/>
                </a:solidFill>
              </a:rPr>
              <a:t>mýt</a:t>
            </a:r>
            <a:r>
              <a:rPr lang="cs-CZ" i="1" dirty="0" smtClean="0"/>
              <a:t> až po jídle.“</a:t>
            </a:r>
          </a:p>
          <a:p>
            <a:r>
              <a:rPr lang="cs-CZ" i="1" dirty="0" smtClean="0"/>
              <a:t>A od těch dob se všechny kočky a kocouři </a:t>
            </a:r>
            <a:r>
              <a:rPr lang="cs-CZ" b="1" i="1" dirty="0" smtClean="0">
                <a:solidFill>
                  <a:srgbClr val="7030A0"/>
                </a:solidFill>
              </a:rPr>
              <a:t>myjí</a:t>
            </a:r>
            <a:r>
              <a:rPr lang="cs-CZ" i="1" dirty="0" smtClean="0"/>
              <a:t> až po jídle.</a:t>
            </a:r>
            <a:endParaRPr lang="cs-CZ" i="1" dirty="0"/>
          </a:p>
        </p:txBody>
      </p:sp>
      <p:pic>
        <p:nvPicPr>
          <p:cNvPr id="7" name="Picture 2" descr="C:\Users\Ondra\AppData\Local\Microsoft\Windows\Temporary Internet Files\Content.IE5\55KS4QUW\MC90043816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1275" y="1597757"/>
            <a:ext cx="1482725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410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použity z galerie </a:t>
            </a:r>
            <a:r>
              <a:rPr lang="cs-CZ" dirty="0" err="1" smtClean="0"/>
              <a:t>microsoft</a:t>
            </a:r>
            <a:r>
              <a:rPr lang="cs-CZ" dirty="0" smtClean="0"/>
              <a:t> </a:t>
            </a:r>
            <a:r>
              <a:rPr lang="cs-CZ" dirty="0" err="1" smtClean="0"/>
              <a:t>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426022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712</Words>
  <Application>Microsoft Office PowerPoint</Application>
  <PresentationFormat>Předvádění na obrazovce (4:3)</PresentationFormat>
  <Paragraphs>61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Arial</vt:lpstr>
      <vt:lpstr>Calibri</vt:lpstr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Ondra</dc:creator>
  <cp:lastModifiedBy>Alternate Universe</cp:lastModifiedBy>
  <cp:revision>21</cp:revision>
  <dcterms:created xsi:type="dcterms:W3CDTF">2013-01-13T19:05:27Z</dcterms:created>
  <dcterms:modified xsi:type="dcterms:W3CDTF">2013-06-03T07:25:41Z</dcterms:modified>
</cp:coreProperties>
</file>