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67" r:id="rId3"/>
    <p:sldId id="258" r:id="rId4"/>
    <p:sldId id="261" r:id="rId5"/>
    <p:sldId id="262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5" d="100"/>
          <a:sy n="65" d="100"/>
        </p:scale>
        <p:origin x="-147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VY_32_INOVACE_05_B_10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Rozdělení otopných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těles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8640960" cy="453650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Dle druhu otopných těles : 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Článková – složeny z jednotlivých článků.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Desková – otopná plocha je ve tvaru desky.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Trubková – otopné těleso je svařeno z trubek.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Konvektory – trubkový registr s kovovými lamelami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Sálavé plochy – podlahové stěnové a stropní vytápění.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Rozdělení otopných těles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540060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Dle způsobu napojení otopných těles :  </a:t>
            </a:r>
            <a:r>
              <a:rPr lang="cs-CZ" dirty="0" smtClean="0">
                <a:latin typeface="Arial Narrow" pitchFamily="34" charset="0"/>
                <a:cs typeface="Times New Roman" pitchFamily="18" charset="0"/>
              </a:rPr>
              <a:t>je dáno technologickým a konstrukčním řešením.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Boční  dvoubodové	- jednostranné</a:t>
            </a: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3141663" lvl="1" indent="-2774950">
              <a:spcBef>
                <a:spcPts val="1800"/>
              </a:spcBef>
              <a:buNone/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		</a:t>
            </a:r>
          </a:p>
          <a:p>
            <a:pPr marL="3141663" lvl="1" indent="-2774950">
              <a:spcBef>
                <a:spcPts val="1800"/>
              </a:spcBef>
              <a:buNone/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		-  oboustranné     - </a:t>
            </a:r>
            <a:r>
              <a:rPr lang="cs-CZ" sz="2500" dirty="0" err="1" smtClean="0">
                <a:latin typeface="Arial Narrow" pitchFamily="34" charset="0"/>
                <a:cs typeface="Times New Roman" pitchFamily="18" charset="0"/>
              </a:rPr>
              <a:t>úholpříčné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3141663" lvl="1" indent="-2774950">
              <a:spcBef>
                <a:spcPts val="1800"/>
              </a:spcBef>
              <a:buNone/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5737225" lvl="1" indent="-5370513">
              <a:spcBef>
                <a:spcPts val="1800"/>
              </a:spcBef>
              <a:buNone/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	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Rozdělení otopných těles</a:t>
            </a:r>
          </a:p>
        </p:txBody>
      </p:sp>
      <p:pic>
        <p:nvPicPr>
          <p:cNvPr id="8" name="Obrázek 7" descr="radi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75656" y="2924944"/>
            <a:ext cx="2436864" cy="1204264"/>
          </a:xfrm>
          <a:prstGeom prst="rect">
            <a:avLst/>
          </a:prstGeom>
        </p:spPr>
      </p:pic>
      <p:pic>
        <p:nvPicPr>
          <p:cNvPr id="9" name="Obrázek 8" descr="radi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92080" y="2852936"/>
            <a:ext cx="2436864" cy="1204264"/>
          </a:xfrm>
          <a:prstGeom prst="rect">
            <a:avLst/>
          </a:prstGeom>
        </p:spPr>
      </p:pic>
      <p:pic>
        <p:nvPicPr>
          <p:cNvPr id="10" name="Obrázek 9" descr="radi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75656" y="4797152"/>
            <a:ext cx="2808312" cy="1224136"/>
          </a:xfrm>
          <a:prstGeom prst="rect">
            <a:avLst/>
          </a:prstGeom>
        </p:spPr>
      </p:pic>
      <p:pic>
        <p:nvPicPr>
          <p:cNvPr id="11" name="Obrázek 10" descr="radi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H="1">
            <a:off x="4932040" y="4797152"/>
            <a:ext cx="2727495" cy="1214636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5400600"/>
          </a:xfrm>
        </p:spPr>
        <p:txBody>
          <a:bodyPr>
            <a:noAutofit/>
          </a:bodyPr>
          <a:lstStyle/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Boční  dvoubodové	-  oboustranné	- zdola dolů</a:t>
            </a: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Spodní  – levé, středové, pravé 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Rozdělení otopných těles</a:t>
            </a:r>
          </a:p>
        </p:txBody>
      </p:sp>
      <p:pic>
        <p:nvPicPr>
          <p:cNvPr id="12" name="Obrázek 11" descr="radi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1988840"/>
            <a:ext cx="2720932" cy="1368152"/>
          </a:xfrm>
          <a:prstGeom prst="rect">
            <a:avLst/>
          </a:prstGeom>
        </p:spPr>
      </p:pic>
      <p:pic>
        <p:nvPicPr>
          <p:cNvPr id="13" name="Obrázek 12" descr="radi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4572000" y="1988840"/>
            <a:ext cx="2607660" cy="1368152"/>
          </a:xfrm>
          <a:prstGeom prst="rect">
            <a:avLst/>
          </a:prstGeom>
        </p:spPr>
      </p:pic>
      <p:pic>
        <p:nvPicPr>
          <p:cNvPr id="15" name="Obrázek 14" descr="radi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flipH="1">
            <a:off x="5796136" y="4293096"/>
            <a:ext cx="2016224" cy="1460699"/>
          </a:xfrm>
          <a:prstGeom prst="rect">
            <a:avLst/>
          </a:prstGeom>
        </p:spPr>
      </p:pic>
      <p:pic>
        <p:nvPicPr>
          <p:cNvPr id="16" name="Obrázek 15" descr="radi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H="1">
            <a:off x="3203848" y="4293096"/>
            <a:ext cx="2232248" cy="1460699"/>
          </a:xfrm>
          <a:prstGeom prst="rect">
            <a:avLst/>
          </a:prstGeom>
        </p:spPr>
      </p:pic>
      <p:pic>
        <p:nvPicPr>
          <p:cNvPr id="11" name="Obrázek 10" descr="radix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7544" y="4365104"/>
            <a:ext cx="2160240" cy="1407497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640960" cy="5112568"/>
          </a:xfrm>
        </p:spPr>
        <p:txBody>
          <a:bodyPr>
            <a:noAutofit/>
          </a:bodyPr>
          <a:lstStyle/>
          <a:p>
            <a:pPr marL="442913" indent="-442913">
              <a:lnSpc>
                <a:spcPts val="2600"/>
              </a:lnSpc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Otopná tělesa je možné rozdělit dle materiálu.</a:t>
            </a:r>
          </a:p>
          <a:p>
            <a:pPr lvl="1">
              <a:lnSpc>
                <a:spcPts val="2600"/>
              </a:lnSpc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Ocel.</a:t>
            </a:r>
          </a:p>
          <a:p>
            <a:pPr lvl="1">
              <a:lnSpc>
                <a:spcPts val="2600"/>
              </a:lnSpc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Šedá litina.</a:t>
            </a:r>
          </a:p>
          <a:p>
            <a:pPr lvl="1">
              <a:lnSpc>
                <a:spcPts val="2600"/>
              </a:lnSpc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Slitiny hliníku.</a:t>
            </a:r>
          </a:p>
          <a:p>
            <a:pPr lvl="1">
              <a:lnSpc>
                <a:spcPts val="2600"/>
              </a:lnSpc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Slitiny  mědi.</a:t>
            </a:r>
          </a:p>
          <a:p>
            <a:pPr marL="442913" lvl="0" indent="-442913">
              <a:lnSpc>
                <a:spcPts val="2600"/>
              </a:lnSpc>
              <a:spcBef>
                <a:spcPts val="1800"/>
              </a:spcBef>
              <a:buClr>
                <a:srgbClr val="FE8637"/>
              </a:buClr>
            </a:pPr>
            <a:r>
              <a:rPr lang="cs-CZ" sz="2800" b="1" dirty="0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Další možné rozdělení dle  použitých polotovarů.</a:t>
            </a:r>
          </a:p>
          <a:p>
            <a:pPr marL="808673" lvl="1" indent="-442913">
              <a:lnSpc>
                <a:spcPts val="2600"/>
              </a:lnSpc>
              <a:spcBef>
                <a:spcPts val="1800"/>
              </a:spcBef>
              <a:buClr>
                <a:srgbClr val="FE8637"/>
              </a:buClr>
            </a:pPr>
            <a:r>
              <a:rPr lang="cs-CZ" sz="2800" dirty="0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Profilový materiál</a:t>
            </a:r>
          </a:p>
          <a:p>
            <a:pPr marL="808673" lvl="1" indent="-442913">
              <a:lnSpc>
                <a:spcPts val="2600"/>
              </a:lnSpc>
              <a:spcBef>
                <a:spcPts val="1800"/>
              </a:spcBef>
              <a:buClr>
                <a:srgbClr val="FE8637"/>
              </a:buClr>
            </a:pPr>
            <a:r>
              <a:rPr lang="cs-CZ" sz="2800" dirty="0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Výlisky z plechu</a:t>
            </a:r>
          </a:p>
          <a:p>
            <a:pPr marL="808673" lvl="1" indent="-442913">
              <a:lnSpc>
                <a:spcPts val="2600"/>
              </a:lnSpc>
              <a:spcBef>
                <a:spcPts val="1800"/>
              </a:spcBef>
              <a:buClr>
                <a:srgbClr val="FE8637"/>
              </a:buClr>
            </a:pPr>
            <a:r>
              <a:rPr lang="cs-CZ" sz="2800" dirty="0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Odlitky</a:t>
            </a:r>
          </a:p>
          <a:p>
            <a:pPr lvl="1">
              <a:lnSpc>
                <a:spcPts val="2600"/>
              </a:lnSpc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Rozdělení otopných těles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8640960" cy="309634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otázky</a:t>
            </a:r>
          </a:p>
          <a:p>
            <a:pPr marL="442913" indent="-442913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Kam zařadíte trubkový registr s kovovými lamelami?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Jaký druh přestupu tepla převládá u podlahového vytápění?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Nakreslete boční dvoubodové připojení radiátoru. 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Jaký druh připojení je u zobrazeného radiátoru?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Rozdělení otopných těles</a:t>
            </a:r>
          </a:p>
        </p:txBody>
      </p:sp>
      <p:pic>
        <p:nvPicPr>
          <p:cNvPr id="7" name="Obrázek 6" descr="radi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4797152"/>
            <a:ext cx="2720932" cy="1368152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276872"/>
            <a:ext cx="8640960" cy="3672408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1313</TotalTime>
  <Words>274</Words>
  <Application>Microsoft Office PowerPoint</Application>
  <PresentationFormat>Předvádění na obrazovce (4:3)</PresentationFormat>
  <Paragraphs>71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122</cp:revision>
  <dcterms:created xsi:type="dcterms:W3CDTF">2012-04-09T07:10:25Z</dcterms:created>
  <dcterms:modified xsi:type="dcterms:W3CDTF">2013-06-04T18:55:50Z</dcterms:modified>
</cp:coreProperties>
</file>