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60" d="100"/>
          <a:sy n="160" d="100"/>
        </p:scale>
        <p:origin x="1158" y="25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3954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2072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7714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6479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2706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999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2480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4767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8642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30010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23347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3706F3-2CE8-4C22-BBAF-B469A5F3F43F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963F-7B9C-43BE-8C82-87969DF22E6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101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0" name="Rectangle 272"/>
          <p:cNvSpPr>
            <a:spLocks noChangeArrowheads="1"/>
          </p:cNvSpPr>
          <p:nvPr/>
        </p:nvSpPr>
        <p:spPr bwMode="auto">
          <a:xfrm>
            <a:off x="0" y="-14859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graphicFrame>
        <p:nvGraphicFramePr>
          <p:cNvPr id="2319" name="Object 27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0287493"/>
              </p:ext>
            </p:extLst>
          </p:nvPr>
        </p:nvGraphicFramePr>
        <p:xfrm>
          <a:off x="1109663" y="552450"/>
          <a:ext cx="6799262" cy="5961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" name="Document" r:id="rId3" imgW="11156306" imgH="9762238" progId="Word.Document.8">
                  <p:embed/>
                </p:oleObj>
              </mc:Choice>
              <mc:Fallback>
                <p:oleObj name="Document" r:id="rId3" imgW="11156306" imgH="976223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9663" y="552450"/>
                        <a:ext cx="6799262" cy="59610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96957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Četnost kvantitativního znaku</a:t>
            </a:r>
            <a:endParaRPr lang="cs-CZ" dirty="0"/>
          </a:p>
        </p:txBody>
      </p:sp>
      <p:pic>
        <p:nvPicPr>
          <p:cNvPr id="1026" name="Picture 2" descr="http://iastat.vse.cz/Statis27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628800"/>
            <a:ext cx="4238625" cy="3400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9204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Vraťme se k našemu statistickému souboru 3. 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X – známka z matematiky</a:t>
            </a:r>
          </a:p>
          <a:p>
            <a:r>
              <a:rPr lang="cs-CZ" dirty="0" smtClean="0"/>
              <a:t>n – 27</a:t>
            </a:r>
          </a:p>
          <a:p>
            <a:r>
              <a:rPr lang="cs-CZ" dirty="0" smtClean="0"/>
              <a:t>x</a:t>
            </a:r>
            <a:r>
              <a:rPr lang="cs-CZ" baseline="-25000" dirty="0" smtClean="0"/>
              <a:t>1</a:t>
            </a:r>
            <a:r>
              <a:rPr lang="cs-CZ" dirty="0" smtClean="0"/>
              <a:t>(</a:t>
            </a:r>
            <a:r>
              <a:rPr lang="cs-CZ" dirty="0" err="1" smtClean="0"/>
              <a:t>x</a:t>
            </a:r>
            <a:r>
              <a:rPr lang="cs-CZ" baseline="-25000" dirty="0" err="1" smtClean="0"/>
              <a:t>Brehová</a:t>
            </a:r>
            <a:r>
              <a:rPr lang="cs-CZ" baseline="-25000" dirty="0" smtClean="0"/>
              <a:t> </a:t>
            </a:r>
            <a:r>
              <a:rPr lang="cs-CZ" dirty="0" smtClean="0"/>
              <a:t>)= 5</a:t>
            </a:r>
          </a:p>
          <a:p>
            <a:r>
              <a:rPr lang="cs-CZ" dirty="0" smtClean="0"/>
              <a:t>Nebyla  sama, dalších 6 žáků mělo také 5,</a:t>
            </a:r>
          </a:p>
          <a:p>
            <a:r>
              <a:rPr lang="cs-CZ" dirty="0" smtClean="0"/>
              <a:t> 12 žáků mělo 4, </a:t>
            </a:r>
          </a:p>
          <a:p>
            <a:r>
              <a:rPr lang="cs-CZ" dirty="0" smtClean="0"/>
              <a:t>4 žáci měli 3</a:t>
            </a:r>
          </a:p>
          <a:p>
            <a:r>
              <a:rPr lang="cs-CZ" dirty="0" smtClean="0"/>
              <a:t>2 žáci měli 2</a:t>
            </a:r>
          </a:p>
          <a:p>
            <a:r>
              <a:rPr lang="cs-CZ" dirty="0" smtClean="0"/>
              <a:t>2 žáci měli 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7591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Situaci lze zobrazit tabulkou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6700340"/>
              </p:ext>
            </p:extLst>
          </p:nvPr>
        </p:nvGraphicFramePr>
        <p:xfrm>
          <a:off x="457200" y="1600200"/>
          <a:ext cx="8229600" cy="1559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baseline="0" dirty="0" err="1" smtClean="0"/>
                        <a:t>x</a:t>
                      </a:r>
                      <a:r>
                        <a:rPr lang="cs-CZ" baseline="-25000" dirty="0" err="1" smtClean="0"/>
                        <a:t>j</a:t>
                      </a:r>
                      <a:r>
                        <a:rPr lang="cs-CZ" baseline="0" dirty="0" smtClean="0"/>
                        <a:t> (známka)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5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baseline="0" dirty="0" err="1" smtClean="0"/>
                        <a:t>n</a:t>
                      </a:r>
                      <a:r>
                        <a:rPr lang="cs-CZ" baseline="-25000" dirty="0" err="1" smtClean="0"/>
                        <a:t>j</a:t>
                      </a:r>
                      <a:r>
                        <a:rPr lang="cs-CZ" baseline="0" dirty="0" smtClean="0"/>
                        <a:t> (počet žáků s danou známkou)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4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3803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Četnost </a:t>
            </a:r>
            <a:r>
              <a:rPr lang="cs-CZ" dirty="0" err="1" smtClean="0"/>
              <a:t>n</a:t>
            </a:r>
            <a:r>
              <a:rPr lang="cs-CZ" baseline="-25000" dirty="0" err="1" smtClean="0"/>
              <a:t>j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r>
                  <a:rPr lang="cs-CZ" dirty="0" smtClean="0"/>
                  <a:t>Počet statistických jednotek (žáků) se stejnou hodnotou </a:t>
                </a:r>
                <a:r>
                  <a:rPr lang="cs-CZ" dirty="0" err="1" smtClean="0"/>
                  <a:t>x</a:t>
                </a:r>
                <a:r>
                  <a:rPr lang="cs-CZ" baseline="-25000" dirty="0" err="1" smtClean="0"/>
                  <a:t>j</a:t>
                </a:r>
                <a:r>
                  <a:rPr lang="cs-CZ" dirty="0" smtClean="0"/>
                  <a:t> (známkou) se nazývá </a:t>
                </a:r>
                <a:r>
                  <a:rPr lang="cs-CZ" b="1" dirty="0" smtClean="0"/>
                  <a:t>četnost hodnoty </a:t>
                </a:r>
                <a:r>
                  <a:rPr lang="cs-CZ" b="1" dirty="0" err="1" smtClean="0"/>
                  <a:t>x</a:t>
                </a:r>
                <a:r>
                  <a:rPr lang="cs-CZ" b="1" baseline="-25000" dirty="0" err="1" smtClean="0"/>
                  <a:t>j</a:t>
                </a:r>
                <a:r>
                  <a:rPr lang="cs-CZ" b="1" baseline="-25000" dirty="0" smtClean="0"/>
                  <a:t> </a:t>
                </a:r>
                <a:endParaRPr lang="cs-CZ" dirty="0"/>
              </a:p>
              <a:p>
                <a:r>
                  <a:rPr lang="cs-CZ" dirty="0" smtClean="0"/>
                  <a:t>Označuje se</a:t>
                </a:r>
                <a:r>
                  <a:rPr lang="cs-CZ" b="1" dirty="0" smtClean="0"/>
                  <a:t> </a:t>
                </a:r>
                <a:r>
                  <a:rPr lang="cs-CZ" b="1" dirty="0" err="1" smtClean="0"/>
                  <a:t>n</a:t>
                </a:r>
                <a:r>
                  <a:rPr lang="cs-CZ" b="1" baseline="-25000" dirty="0" err="1" smtClean="0"/>
                  <a:t>j</a:t>
                </a:r>
                <a:endParaRPr lang="cs-CZ" b="1" baseline="-25000" dirty="0" smtClean="0"/>
              </a:p>
              <a:p>
                <a:r>
                  <a:rPr lang="cs-CZ" dirty="0" smtClean="0"/>
                  <a:t>Součet všech četností hodnoty je roven počtu statistických jednotek</a:t>
                </a:r>
              </a:p>
              <a:p>
                <a:r>
                  <a:rPr lang="cs-CZ" b="1" dirty="0" smtClean="0"/>
                  <a:t>n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cs-CZ" b="1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cs-CZ" b="1" i="1" smtClean="0">
                            <a:latin typeface="Cambria Math"/>
                          </a:rPr>
                          <m:t>𝒋</m:t>
                        </m:r>
                        <m:r>
                          <a:rPr lang="cs-CZ" b="1" i="1" smtClean="0"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b="1" i="1" smtClean="0">
                            <a:latin typeface="Cambria Math"/>
                          </a:rPr>
                          <m:t>𝒌</m:t>
                        </m:r>
                      </m:sup>
                      <m:e>
                        <m:r>
                          <m:rPr>
                            <m:nor/>
                          </m:rPr>
                          <a:rPr lang="cs-CZ" b="1" dirty="0" smtClean="0"/>
                          <m:t>n</m:t>
                        </m:r>
                        <m:r>
                          <m:rPr>
                            <m:nor/>
                          </m:rPr>
                          <a:rPr lang="cs-CZ" b="1" baseline="-25000" dirty="0" smtClean="0"/>
                          <m:t>j</m:t>
                        </m:r>
                        <m:r>
                          <m:rPr>
                            <m:nor/>
                          </m:rPr>
                          <a:rPr lang="cs-CZ" b="1" baseline="-25000" dirty="0" smtClean="0"/>
                          <m:t> </m:t>
                        </m:r>
                      </m:e>
                    </m:nary>
                  </m:oMath>
                </a14:m>
                <a:endParaRPr lang="cs-CZ" b="1" dirty="0" smtClean="0"/>
              </a:p>
              <a:p>
                <a14:m>
                  <m:oMath xmlns:m="http://schemas.openxmlformats.org/officeDocument/2006/math">
                    <m:nary>
                      <m:naryPr>
                        <m:chr m:val="∑"/>
                        <m:subHide m:val="on"/>
                        <m:supHide m:val="on"/>
                        <m:ctrlPr>
                          <a:rPr lang="cs-CZ" b="1" i="1" smtClean="0">
                            <a:latin typeface="Cambria Math"/>
                          </a:rPr>
                        </m:ctrlPr>
                      </m:naryPr>
                      <m:sub/>
                      <m:sup/>
                      <m:e>
                        <m:r>
                          <a:rPr lang="cs-CZ" b="1" i="1" smtClean="0">
                            <a:latin typeface="Cambria Math"/>
                          </a:rPr>
                          <m:t>𝒋𝒆</m:t>
                        </m:r>
                        <m:r>
                          <a:rPr lang="cs-CZ" b="1" i="1" smtClean="0">
                            <a:latin typeface="Cambria Math"/>
                          </a:rPr>
                          <m:t> </m:t>
                        </m:r>
                      </m:e>
                    </m:nary>
                  </m:oMath>
                </a14:m>
                <a:r>
                  <a:rPr lang="cs-CZ" dirty="0" smtClean="0"/>
                  <a:t>znak, který se čte </a:t>
                </a:r>
                <a:r>
                  <a:rPr lang="cs-CZ" b="1" dirty="0" smtClean="0"/>
                  <a:t>suma </a:t>
                </a:r>
                <a:r>
                  <a:rPr lang="cs-CZ" dirty="0" smtClean="0"/>
                  <a:t>a znamená součet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481" t="-16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4175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Využití četností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b="1" dirty="0" smtClean="0"/>
                  <a:t>n = </a:t>
                </a:r>
                <a14:m>
                  <m:oMath xmlns:m="http://schemas.openxmlformats.org/officeDocument/2006/math">
                    <m:nary>
                      <m:naryPr>
                        <m:chr m:val="∑"/>
                        <m:ctrlPr>
                          <a:rPr lang="cs-CZ" b="1" i="1" smtClean="0">
                            <a:latin typeface="Cambria Math"/>
                          </a:rPr>
                        </m:ctrlPr>
                      </m:naryPr>
                      <m:sub>
                        <m:r>
                          <m:rPr>
                            <m:brk m:alnAt="23"/>
                          </m:rPr>
                          <a:rPr lang="cs-CZ" b="1" i="1" smtClean="0">
                            <a:latin typeface="Cambria Math"/>
                          </a:rPr>
                          <m:t>𝒋</m:t>
                        </m:r>
                        <m:r>
                          <a:rPr lang="cs-CZ" b="1" i="1" smtClean="0">
                            <a:latin typeface="Cambria Math"/>
                          </a:rPr>
                          <m:t>=</m:t>
                        </m:r>
                        <m:r>
                          <a:rPr lang="cs-CZ" b="1" i="1" smtClean="0">
                            <a:latin typeface="Cambria Math"/>
                          </a:rPr>
                          <m:t>𝟏</m:t>
                        </m:r>
                      </m:sub>
                      <m:sup>
                        <m:r>
                          <a:rPr lang="cs-CZ" b="1" i="1" smtClean="0">
                            <a:latin typeface="Cambria Math"/>
                          </a:rPr>
                          <m:t>𝒌</m:t>
                        </m:r>
                      </m:sup>
                      <m:e>
                        <m:r>
                          <m:rPr>
                            <m:nor/>
                          </m:rPr>
                          <a:rPr lang="cs-CZ" b="1" dirty="0" smtClean="0"/>
                          <m:t>n</m:t>
                        </m:r>
                        <m:r>
                          <m:rPr>
                            <m:nor/>
                          </m:rPr>
                          <a:rPr lang="cs-CZ" b="1" baseline="-25000" dirty="0" smtClean="0"/>
                          <m:t>j</m:t>
                        </m:r>
                        <m:r>
                          <m:rPr>
                            <m:nor/>
                          </m:rPr>
                          <a:rPr lang="cs-CZ" b="1" baseline="-25000" dirty="0" smtClean="0"/>
                          <m:t> </m:t>
                        </m:r>
                      </m:e>
                    </m:nary>
                  </m:oMath>
                </a14:m>
                <a:r>
                  <a:rPr lang="cs-CZ" dirty="0" smtClean="0"/>
                  <a:t>= n</a:t>
                </a:r>
                <a:r>
                  <a:rPr lang="cs-CZ" baseline="-25000" dirty="0" smtClean="0"/>
                  <a:t>1</a:t>
                </a:r>
                <a:r>
                  <a:rPr lang="cs-CZ" dirty="0" smtClean="0"/>
                  <a:t>+</a:t>
                </a:r>
                <a:r>
                  <a:rPr lang="cs-CZ" dirty="0" smtClean="0"/>
                  <a:t> n</a:t>
                </a:r>
                <a:r>
                  <a:rPr lang="cs-CZ" baseline="-25000" dirty="0" smtClean="0"/>
                  <a:t>2</a:t>
                </a:r>
                <a:r>
                  <a:rPr lang="cs-CZ" dirty="0" smtClean="0"/>
                  <a:t>+….. </a:t>
                </a:r>
                <a:r>
                  <a:rPr lang="cs-CZ" dirty="0" err="1" smtClean="0"/>
                  <a:t>N</a:t>
                </a:r>
                <a:r>
                  <a:rPr lang="cs-CZ" baseline="-25000" dirty="0" err="1" smtClean="0"/>
                  <a:t>k</a:t>
                </a:r>
                <a:endParaRPr lang="cs-CZ" baseline="-25000" dirty="0" smtClean="0"/>
              </a:p>
              <a:p>
                <a:r>
                  <a:rPr lang="cs-CZ" dirty="0" smtClean="0"/>
                  <a:t>Ověřte zda tato rovnice platí pro náš příklad</a:t>
                </a:r>
              </a:p>
              <a:p>
                <a:r>
                  <a:rPr lang="cs-CZ" dirty="0" smtClean="0"/>
                  <a:t>n = 2 + 2 +4 +12 +7 = 27 </a:t>
                </a:r>
              </a:p>
              <a:p>
                <a:r>
                  <a:rPr lang="cs-CZ" dirty="0" smtClean="0"/>
                  <a:t>Využívá se pro urychlení výpočtu.</a:t>
                </a:r>
              </a:p>
              <a:p>
                <a:r>
                  <a:rPr lang="cs-CZ" dirty="0" smtClean="0"/>
                  <a:t>Vysvětli!</a:t>
                </a:r>
              </a:p>
              <a:p>
                <a:r>
                  <a:rPr lang="cs-CZ" dirty="0" smtClean="0"/>
                  <a:t>Zatím jsme pracovali s </a:t>
                </a:r>
                <a:r>
                  <a:rPr lang="cs-CZ" b="1" dirty="0" smtClean="0"/>
                  <a:t>četností absolutní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5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2492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Relativní četnost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Značí se </a:t>
                </a:r>
                <a:r>
                  <a:rPr lang="cs-CZ" b="1" dirty="0" err="1" smtClean="0"/>
                  <a:t>p</a:t>
                </a:r>
                <a:r>
                  <a:rPr lang="cs-CZ" b="1" baseline="-25000" dirty="0" err="1" smtClean="0"/>
                  <a:t>j</a:t>
                </a:r>
                <a:endParaRPr lang="cs-CZ" b="1" baseline="-25000" dirty="0" smtClean="0"/>
              </a:p>
              <a:p>
                <a:r>
                  <a:rPr lang="cs-CZ" dirty="0" smtClean="0"/>
                  <a:t>Je podílem četnosti určité hodnoty znaku a součtu četností všech hodnot</a:t>
                </a:r>
              </a:p>
              <a:p>
                <a:r>
                  <a:rPr lang="cs-CZ" b="1" dirty="0" err="1" smtClean="0"/>
                  <a:t>p</a:t>
                </a:r>
                <a:r>
                  <a:rPr lang="cs-CZ" b="1" baseline="-25000" dirty="0" err="1" smtClean="0"/>
                  <a:t>j</a:t>
                </a:r>
                <a:r>
                  <a:rPr lang="cs-CZ" b="1" baseline="-25000" dirty="0" smtClean="0"/>
                  <a:t> </a:t>
                </a:r>
                <a:r>
                  <a:rPr lang="cs-CZ" b="1" dirty="0" smtClean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smtClean="0"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cs-CZ" b="1" dirty="0" smtClean="0"/>
                          <m:t>n</m:t>
                        </m:r>
                        <m:r>
                          <m:rPr>
                            <m:nor/>
                          </m:rPr>
                          <a:rPr lang="cs-CZ" b="1" baseline="-25000" dirty="0" smtClean="0"/>
                          <m:t>j</m:t>
                        </m:r>
                      </m:num>
                      <m:den>
                        <m:r>
                          <m:rPr>
                            <m:nor/>
                          </m:rPr>
                          <a:rPr lang="cs-CZ" b="1" dirty="0" smtClean="0"/>
                          <m:t>n</m:t>
                        </m:r>
                      </m:den>
                    </m:f>
                  </m:oMath>
                </a14:m>
                <a:endParaRPr lang="cs-CZ" b="1" dirty="0" smtClean="0"/>
              </a:p>
              <a:p>
                <a:r>
                  <a:rPr lang="cs-CZ" dirty="0" smtClean="0"/>
                  <a:t>Určete relativní četnost jednotlivých známek ve třídě.</a:t>
                </a:r>
              </a:p>
              <a:p>
                <a:r>
                  <a:rPr lang="cs-CZ" dirty="0" smtClean="0"/>
                  <a:t>Vyjádřete v % a zobrazte vhodným grafem.</a:t>
                </a:r>
                <a:endParaRPr lang="cs-CZ" dirty="0" smtClean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6980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Autorská prezentace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66244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226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systému Office</vt:lpstr>
      <vt:lpstr>Microsoft Word 97 - 2003 Document</vt:lpstr>
      <vt:lpstr>Prezentace aplikace PowerPoint</vt:lpstr>
      <vt:lpstr>Četnost kvantitativního znaku</vt:lpstr>
      <vt:lpstr>Vraťme se k našemu statistickému souboru 3. A</vt:lpstr>
      <vt:lpstr>Situaci lze zobrazit tabulkou</vt:lpstr>
      <vt:lpstr>Četnost nj</vt:lpstr>
      <vt:lpstr>Využití četností</vt:lpstr>
      <vt:lpstr>Relativní četnost</vt:lpstr>
      <vt:lpstr>Autorská prezentace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Četnost kvantitativního znaku</dc:title>
  <dc:creator>Husáková Jitka</dc:creator>
  <cp:lastModifiedBy>Husáková Jitka</cp:lastModifiedBy>
  <cp:revision>8</cp:revision>
  <dcterms:created xsi:type="dcterms:W3CDTF">2013-06-05T11:00:18Z</dcterms:created>
  <dcterms:modified xsi:type="dcterms:W3CDTF">2013-06-05T12:11:44Z</dcterms:modified>
</cp:coreProperties>
</file>