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96" r:id="rId1"/>
  </p:sldMasterIdLst>
  <p:notesMasterIdLst>
    <p:notesMasterId r:id="rId12"/>
  </p:notesMasterIdLst>
  <p:sldIdLst>
    <p:sldId id="260" r:id="rId2"/>
    <p:sldId id="273" r:id="rId3"/>
    <p:sldId id="258" r:id="rId4"/>
    <p:sldId id="275" r:id="rId5"/>
    <p:sldId id="262" r:id="rId6"/>
    <p:sldId id="274" r:id="rId7"/>
    <p:sldId id="271" r:id="rId8"/>
    <p:sldId id="272" r:id="rId9"/>
    <p:sldId id="268" r:id="rId10"/>
    <p:sldId id="26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FA10F"/>
    <a:srgbClr val="A6F890"/>
    <a:srgbClr val="66FF66"/>
    <a:srgbClr val="25F757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BE069FC-C2A3-45D3-8488-4B476B21F13D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006F058-7D7E-4D72-99CA-A15BE9E715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1972402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4BEBED5-D5D3-4335-9C96-FCDAFADA38FC}" type="datetime1">
              <a:rPr lang="cs-CZ" smtClean="0"/>
              <a:pPr/>
              <a:t>5.6.2013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AAF4A07-C2FA-4CBA-B5A0-314F4C347622}" type="datetime1">
              <a:rPr lang="cs-CZ" smtClean="0"/>
              <a:pPr/>
              <a:t>5.6.2013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DA897FDA-20DB-44E8-9E96-5079581005CE}" type="datetime1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A768FE-226B-45C6-9109-9177E79C6AE1}" type="datetime1">
              <a:rPr lang="cs-CZ" smtClean="0"/>
              <a:pPr/>
              <a:t>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CF9CF-C69F-472D-8B17-27ADF0D773E5}" type="datetime1">
              <a:rPr lang="cs-CZ" smtClean="0"/>
              <a:pPr/>
              <a:t>5.6.2013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04EB77B-014B-4208-98ED-6933D87AE5F6}" type="datetime1">
              <a:rPr lang="cs-CZ" smtClean="0"/>
              <a:pPr/>
              <a:t>5.6.2013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112E5-506A-40A2-BFB5-D235E30893F0}" type="datetime1">
              <a:rPr lang="cs-CZ" smtClean="0"/>
              <a:pPr/>
              <a:t>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6B5AB40-97E6-465B-97DE-25A1D73341CD}" type="datetime1">
              <a:rPr lang="cs-CZ" smtClean="0"/>
              <a:pPr/>
              <a:t>5.6.2013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2179F26-58AB-4AD9-A527-A74A4301634F}" type="datetime1">
              <a:rPr lang="cs-CZ" smtClean="0"/>
              <a:pPr/>
              <a:t>5.6.2013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702FD-6AD4-48C8-B1E5-C9DE7E5BF75A}" type="datetime1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E2C46-9790-47FF-8317-137BA8326BD0}" type="datetime1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E70F5C49-366F-4E3C-8347-F09612DA912C}" type="datetime1">
              <a:rPr lang="cs-CZ" smtClean="0"/>
              <a:pPr/>
              <a:t>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 spd="slow">
    <p:wipe dir="d"/>
  </p:transition>
  <p:timing>
    <p:tnLst>
      <p:par>
        <p:cTn id="1" dur="indefinite" restart="never" nodeType="tmRoot"/>
      </p:par>
    </p:tnLst>
  </p:timing>
  <p:hf hdr="0" ftr="0" dt="0"/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675170269"/>
              </p:ext>
            </p:extLst>
          </p:nvPr>
        </p:nvGraphicFramePr>
        <p:xfrm>
          <a:off x="1979712" y="2132856"/>
          <a:ext cx="6929486" cy="3720476"/>
        </p:xfrm>
        <a:graphic>
          <a:graphicData uri="http://schemas.openxmlformats.org/drawingml/2006/table">
            <a:tbl>
              <a:tblPr firstCol="1">
                <a:effectLst/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VY_32_INOVACE_05_B_14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Prvky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ústředního topení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Trubková otopná tělesa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Ing.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Václav Nepokoj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Listopad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979712" y="332656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6" name="Picture 2" descr="sosasou-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979712" y="332656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sp>
        <p:nvSpPr>
          <p:cNvPr id="8" name="Obdélník 7"/>
          <p:cNvSpPr/>
          <p:nvPr/>
        </p:nvSpPr>
        <p:spPr>
          <a:xfrm>
            <a:off x="2051720" y="1916831"/>
            <a:ext cx="6840760" cy="444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Anotace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Materiál je určen pro 1. ročník studijního oboru MIEZ, předmětu VYTÁPĚNÍ, inovuje výuku použitím multimediálních pomůcek – prezentace s názornými obrázky a schématy doplněných textem podporujícím výklad učitele.</a:t>
            </a:r>
          </a:p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</a:t>
            </a:r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výuky </a:t>
            </a:r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a zároveň jej mohou využívat žáci pro domácí přípravu na výuku.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412776"/>
            <a:ext cx="8640960" cy="4536504"/>
          </a:xfrm>
        </p:spPr>
        <p:txBody>
          <a:bodyPr>
            <a:noAutofit/>
          </a:bodyPr>
          <a:lstStyle/>
          <a:p>
            <a:pPr>
              <a:spcBef>
                <a:spcPts val="18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  Základní </a:t>
            </a:r>
            <a:r>
              <a:rPr lang="cs-CZ" sz="2800" b="1" dirty="0" err="1" smtClean="0">
                <a:latin typeface="Arial Narrow" pitchFamily="34" charset="0"/>
                <a:cs typeface="Times New Roman" pitchFamily="18" charset="0"/>
              </a:rPr>
              <a:t>teplosměnnou</a:t>
            </a: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 plochou je povrch trubky.</a:t>
            </a:r>
          </a:p>
          <a:p>
            <a:pPr>
              <a:spcBef>
                <a:spcPts val="18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  Provedení tělesa.</a:t>
            </a:r>
          </a:p>
          <a:p>
            <a:pPr lvl="1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Jsou vyrobeny z trubek, které jsou vzájemně propojeny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tak,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aby mohlo topné médium volně proudit.</a:t>
            </a:r>
          </a:p>
          <a:p>
            <a:pPr lvl="1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Spoje jsou svařované nebo spojeny pájením na tvrdo.</a:t>
            </a:r>
          </a:p>
          <a:p>
            <a:pPr lvl="1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Trubky mají tloušťku 1,25 – 2mm.</a:t>
            </a:r>
          </a:p>
          <a:p>
            <a:pPr lvl="1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Dodávají se s povrchovou úpravou.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3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Trubková otopná tělesa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 descr="radiátor trubkový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899592" y="5445225"/>
            <a:ext cx="6135927" cy="1412775"/>
          </a:xfrm>
          <a:prstGeom prst="rect">
            <a:avLst/>
          </a:prstGeom>
        </p:spPr>
      </p:pic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4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7" name="Obrázek 6" descr="radiátor trubkový3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51520" y="1268760"/>
            <a:ext cx="7848872" cy="4165385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467544" y="260648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Trubková otopná tělesa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59832" y="908720"/>
            <a:ext cx="3528392" cy="648072"/>
          </a:xfrm>
        </p:spPr>
        <p:txBody>
          <a:bodyPr>
            <a:noAutofit/>
          </a:bodyPr>
          <a:lstStyle/>
          <a:p>
            <a:pPr>
              <a:spcBef>
                <a:spcPts val="1800"/>
              </a:spcBef>
              <a:buNone/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    Provedení tělesa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124744"/>
            <a:ext cx="8640960" cy="4968552"/>
          </a:xfrm>
        </p:spPr>
        <p:txBody>
          <a:bodyPr>
            <a:noAutofit/>
          </a:bodyPr>
          <a:lstStyle/>
          <a:p>
            <a:pPr>
              <a:spcBef>
                <a:spcPts val="18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  Možnosti konstrukce trubkových otopných těles.</a:t>
            </a:r>
          </a:p>
          <a:p>
            <a:pPr lvl="1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Zapojení sériové – topné hady.</a:t>
            </a:r>
          </a:p>
          <a:p>
            <a:pPr lvl="1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Zapojení paralelní – topné registry .</a:t>
            </a:r>
          </a:p>
          <a:p>
            <a:pPr lvl="1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S rozšířenou přestupní plochou (hady a registry) –žebra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                a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lamely </a:t>
            </a:r>
            <a:r>
              <a:rPr lang="cs-CZ" sz="2800" dirty="0" err="1" smtClean="0">
                <a:latin typeface="Arial Narrow" pitchFamily="34" charset="0"/>
                <a:cs typeface="Times New Roman" pitchFamily="18" charset="0"/>
              </a:rPr>
              <a:t>tl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. max. 05 mm ocelový, měděný nebo hliníkový plech.</a:t>
            </a:r>
          </a:p>
          <a:p>
            <a:pPr lvl="1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Rozdělovací a sběrná trubka může mít vodorovnou nebo svislou polohu.</a:t>
            </a:r>
          </a:p>
          <a:p>
            <a:pPr lvl="1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Průřezy trubek – kruhový , hranatý obdélníkový, kombinovaný.</a:t>
            </a:r>
          </a:p>
          <a:p>
            <a:pPr lvl="1">
              <a:spcBef>
                <a:spcPts val="1800"/>
              </a:spcBef>
            </a:pPr>
            <a:endParaRPr lang="cs-CZ" sz="28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5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332656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Trubková otopná tělesa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268760"/>
            <a:ext cx="2952328" cy="504056"/>
          </a:xfrm>
        </p:spPr>
        <p:txBody>
          <a:bodyPr>
            <a:noAutofit/>
          </a:bodyPr>
          <a:lstStyle/>
          <a:p>
            <a:pPr>
              <a:spcBef>
                <a:spcPts val="1800"/>
              </a:spcBef>
              <a:buNone/>
            </a:pPr>
            <a:r>
              <a:rPr lang="cs-CZ" dirty="0" smtClean="0">
                <a:latin typeface="Arial Narrow" pitchFamily="34" charset="0"/>
                <a:cs typeface="Times New Roman" pitchFamily="18" charset="0"/>
              </a:rPr>
              <a:t>Trubkové otopné těleso.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6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76672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Trubková otopná tělesa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1916832"/>
            <a:ext cx="2714600" cy="465629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76056" y="1268760"/>
            <a:ext cx="1512168" cy="516590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6456" y="1412776"/>
            <a:ext cx="8640960" cy="4968552"/>
          </a:xfrm>
        </p:spPr>
        <p:txBody>
          <a:bodyPr>
            <a:noAutofit/>
          </a:bodyPr>
          <a:lstStyle/>
          <a:p>
            <a:pPr>
              <a:spcBef>
                <a:spcPts val="18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  Použití</a:t>
            </a:r>
            <a:endParaRPr lang="cs-CZ" sz="28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Počátky v průmyslových provozech nebo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dílnách,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případně v malých úzkých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místnostech,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jako jsou chodby nebo záchody.</a:t>
            </a:r>
          </a:p>
          <a:p>
            <a:pPr lvl="1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Hada z trubek si vyráběl sám topenář  zvýšením přestupní plochy</a:t>
            </a:r>
          </a:p>
          <a:p>
            <a:pPr lvl="2">
              <a:spcBef>
                <a:spcPts val="1800"/>
              </a:spcBef>
              <a:buFontTx/>
              <a:buChar char="-"/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- stejným  průměrem trubky, vytvořením hada.</a:t>
            </a:r>
          </a:p>
          <a:p>
            <a:pPr lvl="2">
              <a:spcBef>
                <a:spcPts val="1800"/>
              </a:spcBef>
              <a:buFontTx/>
              <a:buChar char="-"/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- zvětšeným průměrem trubky, s různými tvary provedení.  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7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76672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Trubková otopná tělesa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340768"/>
            <a:ext cx="8640960" cy="4968552"/>
          </a:xfrm>
        </p:spPr>
        <p:txBody>
          <a:bodyPr>
            <a:noAutofit/>
          </a:bodyPr>
          <a:lstStyle/>
          <a:p>
            <a:pPr lvl="1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Dnes se vyrábí trubková otopná tělesa, která splňují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parametry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včetně estetických požadavků na otopná tělesa.</a:t>
            </a:r>
          </a:p>
          <a:p>
            <a:pPr lvl="1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Většinou se používají pro WC, koupelny, chodby, menší sportovní prostory. </a:t>
            </a:r>
          </a:p>
          <a:p>
            <a:pPr>
              <a:spcBef>
                <a:spcPts val="1800"/>
              </a:spcBef>
            </a:pPr>
            <a:r>
              <a:rPr lang="cs-CZ" sz="3100" dirty="0" smtClean="0">
                <a:latin typeface="Arial Narrow" pitchFamily="34" charset="0"/>
                <a:cs typeface="Times New Roman" pitchFamily="18" charset="0"/>
              </a:rPr>
              <a:t> 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Použití má své výhody:</a:t>
            </a:r>
          </a:p>
          <a:p>
            <a:pPr lvl="1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Malá hloubka, moderní vzhled, snadná údržba, možnost odkládání a sušení prádla.</a:t>
            </a:r>
          </a:p>
          <a:p>
            <a:pPr marL="442913" indent="-442913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Trubkové těleso lze doplnit sadou elektrického vytápění, které        lze i dálkově i programově ovládat.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8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720080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Trubková otopná tělesa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196752"/>
            <a:ext cx="8208912" cy="5112568"/>
          </a:xfrm>
        </p:spPr>
        <p:txBody>
          <a:bodyPr>
            <a:noAutofit/>
          </a:bodyPr>
          <a:lstStyle/>
          <a:p>
            <a:pPr>
              <a:spcBef>
                <a:spcPts val="1800"/>
              </a:spcBef>
              <a:buNone/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	Kontrolní otázky</a:t>
            </a:r>
          </a:p>
          <a:p>
            <a:pPr>
              <a:spcBef>
                <a:spcPts val="18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 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Z jakých profilů lze trubková otopná tělesa vyrábět?</a:t>
            </a:r>
          </a:p>
          <a:p>
            <a:pPr lvl="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 Kde se využívají trubková otopná tělesa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?</a:t>
            </a:r>
            <a:endParaRPr lang="cs-CZ" sz="2800" dirty="0" smtClean="0">
              <a:latin typeface="Arial Narrow" pitchFamily="34" charset="0"/>
              <a:cs typeface="Times New Roman" pitchFamily="18" charset="0"/>
            </a:endParaRPr>
          </a:p>
          <a:p>
            <a:pPr marL="442913" indent="-442913">
              <a:spcBef>
                <a:spcPts val="1800"/>
              </a:spcBef>
              <a:tabLst>
                <a:tab pos="633413" algn="l"/>
              </a:tabLst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Jakým způsobem se spojují trubky u trubkových otopných těles?</a:t>
            </a:r>
          </a:p>
          <a:p>
            <a:pPr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 Načrtněte jednoduché otopné těleso v sériovém zapojení.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9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332656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Trubková otopná tělesa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988840"/>
            <a:ext cx="8640960" cy="4320480"/>
          </a:xfrm>
        </p:spPr>
        <p:txBody>
          <a:bodyPr>
            <a:noAutofit/>
          </a:bodyPr>
          <a:lstStyle/>
          <a:p>
            <a:pPr marL="442913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Stanislav </a:t>
            </a:r>
            <a:r>
              <a:rPr lang="cs-CZ" sz="2800" dirty="0" err="1" smtClean="0">
                <a:latin typeface="Arial Narrow" pitchFamily="34" charset="0"/>
                <a:cs typeface="Times New Roman" pitchFamily="18" charset="0"/>
              </a:rPr>
              <a:t>Tajbr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 Vytápění. Praha 2003 Sobotáles ISBN 80-85920-96-4</a:t>
            </a:r>
          </a:p>
          <a:p>
            <a:pPr marL="442913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Pokud není uvedeno jinak, je použitý materiál z vlastních zdrojů.</a:t>
            </a: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10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Použité zdroje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1563</TotalTime>
  <Words>398</Words>
  <Application>Microsoft Office PowerPoint</Application>
  <PresentationFormat>Předvádění na obrazovce (4:3)</PresentationFormat>
  <Paragraphs>75</Paragraphs>
  <Slides>10</Slides>
  <Notes>10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Arkýř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autolakýrník</dc:title>
  <dc:creator>Václav Nepokoj</dc:creator>
  <cp:lastModifiedBy>Dum</cp:lastModifiedBy>
  <cp:revision>160</cp:revision>
  <dcterms:created xsi:type="dcterms:W3CDTF">2012-04-09T07:10:25Z</dcterms:created>
  <dcterms:modified xsi:type="dcterms:W3CDTF">2013-06-05T12:29:10Z</dcterms:modified>
</cp:coreProperties>
</file>