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1"/>
  </p:notesMasterIdLst>
  <p:sldIdLst>
    <p:sldId id="260" r:id="rId2"/>
    <p:sldId id="272" r:id="rId3"/>
    <p:sldId id="258" r:id="rId4"/>
    <p:sldId id="262" r:id="rId5"/>
    <p:sldId id="270" r:id="rId6"/>
    <p:sldId id="268" r:id="rId7"/>
    <p:sldId id="269" r:id="rId8"/>
    <p:sldId id="266" r:id="rId9"/>
    <p:sldId id="27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trubka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VY_32_INOVACE_05_B_15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Prvky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ústředního topení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Konvektory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Listopad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VYTÁPĚNÍ, inovuje výuku použitím multimediálních pomůcek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prezentace               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  a 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640960" cy="4536504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tabLst>
                <a:tab pos="442913" algn="l"/>
              </a:tabLst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Základní </a:t>
            </a:r>
            <a:r>
              <a:rPr lang="cs-CZ" sz="2800" b="1" dirty="0" err="1" smtClean="0">
                <a:latin typeface="Arial Narrow" pitchFamily="34" charset="0"/>
                <a:cs typeface="Times New Roman" pitchFamily="18" charset="0"/>
              </a:rPr>
              <a:t>teplosměnnou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plochou je povrch trubky a     	hlavně lamely tvořící rozšířenou přestupní plochu.</a:t>
            </a:r>
          </a:p>
          <a:p>
            <a:pPr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Provedení tělesa 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Trubkový registr s lamelami z tenkého plechu tvořícími hlavní přestupní plochu tepla.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Plechová skříň.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Výdechová mřížka.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62068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Konvektory</a:t>
            </a:r>
          </a:p>
        </p:txBody>
      </p:sp>
      <p:pic>
        <p:nvPicPr>
          <p:cNvPr id="7" name="Obrázek 6" descr="regist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4437112"/>
            <a:ext cx="4334256" cy="1054608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640960" cy="4968552"/>
          </a:xfrm>
        </p:spPr>
        <p:txBody>
          <a:bodyPr>
            <a:noAutofit/>
          </a:bodyPr>
          <a:lstStyle/>
          <a:p>
            <a:pPr indent="-252000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Typické znaky konvektorů</a:t>
            </a:r>
          </a:p>
          <a:p>
            <a:pPr lvl="1" indent="-25200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Tělesa konvektorů jsou kompaktní.</a:t>
            </a:r>
          </a:p>
          <a:p>
            <a:pPr lvl="1" indent="-25200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Tepelné výkony jsou odstupňovány velikostí a konstrukčním řešením.</a:t>
            </a:r>
          </a:p>
          <a:p>
            <a:pPr lvl="1" indent="-25200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Tělesa jsou koncipovány do délky nikoli do šířky.</a:t>
            </a:r>
          </a:p>
          <a:p>
            <a:pPr lvl="1" indent="-25200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Přestup tepla je minimálně z 80% tvořen prouděním.</a:t>
            </a:r>
          </a:p>
          <a:p>
            <a:pPr lvl="1" indent="-25200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Nutnost pravidelného čištění lamel k zajištění správného přestupu tepla.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62068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Konvektory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registr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3645024"/>
            <a:ext cx="3888432" cy="2520280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4968552"/>
          </a:xfrm>
        </p:spPr>
        <p:txBody>
          <a:bodyPr>
            <a:noAutofit/>
          </a:bodyPr>
          <a:lstStyle/>
          <a:p>
            <a:pPr lvl="1" indent="-25200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Malý vodní obsah zajišťuje pružnou reakci na regulaci.</a:t>
            </a:r>
          </a:p>
          <a:p>
            <a:pPr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Složení konvektoru</a:t>
            </a:r>
          </a:p>
          <a:p>
            <a:pPr lvl="1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Výměník –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tvoří trubka a lamely z tenkého plechu hlavní přestupní plocha tepla, kolem kterých proudí vzduch (3).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Konvektory</a:t>
            </a: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51520" y="3789040"/>
            <a:ext cx="4716016" cy="273630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Místo lamel může být i drátková konstrukce.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Lamely (1) nebo drátková konstrukce jsou vodivě spojeny s trubkou.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registr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4077072"/>
            <a:ext cx="5544616" cy="2420600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3312368"/>
          </a:xfrm>
        </p:spPr>
        <p:txBody>
          <a:bodyPr>
            <a:noAutofit/>
          </a:bodyPr>
          <a:lstStyle/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 zvýšení výkonu se může použít ventilátor (3) zabudovaný ve skříni konvektoru  včetně filtru.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 přirozené proudění je nutná větší hloubka drážky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Mřížka umístěná nahoře musí vydržet  běžný provoz. 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Konvektor je vhodné občas čistit z důvodu cirkulace prachu a účinnosti.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7544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Konvektory</a:t>
            </a: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0" y="4437112"/>
            <a:ext cx="3131840" cy="144016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640080" marR="0" lvl="1" indent="-27432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1 – trubkový registr</a:t>
            </a:r>
          </a:p>
          <a:p>
            <a:pPr marL="640080" marR="0" lvl="1" indent="-27432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cs-CZ" sz="2000" dirty="0" smtClean="0">
                <a:latin typeface="Arial Narrow" pitchFamily="34" charset="0"/>
                <a:cs typeface="Times New Roman" pitchFamily="18" charset="0"/>
              </a:rPr>
              <a:t>2 – skříň</a:t>
            </a:r>
          </a:p>
          <a:p>
            <a:pPr marL="640080" marR="0" lvl="1" indent="-27432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cs-CZ" sz="2000" dirty="0" smtClean="0">
                <a:latin typeface="Arial Narrow" pitchFamily="34" charset="0"/>
                <a:cs typeface="Times New Roman" pitchFamily="18" charset="0"/>
              </a:rPr>
              <a:t>3 –  kanálek v podlaze</a:t>
            </a:r>
          </a:p>
          <a:p>
            <a:pPr marL="640080" marR="0" lvl="1" indent="-27432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4 - 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 přívod vzduchu</a:t>
            </a:r>
          </a:p>
          <a:p>
            <a:pPr marL="640080" marR="0" lvl="1" indent="-27432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cs-CZ" sz="2000" baseline="0" dirty="0" smtClean="0">
                <a:latin typeface="Arial Narrow" pitchFamily="34" charset="0"/>
                <a:cs typeface="Times New Roman" pitchFamily="18" charset="0"/>
              </a:rPr>
              <a:t>5</a:t>
            </a:r>
            <a:r>
              <a:rPr lang="cs-CZ" sz="2000" dirty="0" smtClean="0">
                <a:latin typeface="Arial Narrow" pitchFamily="34" charset="0"/>
                <a:cs typeface="Times New Roman" pitchFamily="18" charset="0"/>
              </a:rPr>
              <a:t> – proud vzduchu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640960" cy="5256584"/>
          </a:xfrm>
        </p:spPr>
        <p:txBody>
          <a:bodyPr>
            <a:noAutofit/>
          </a:bodyPr>
          <a:lstStyle/>
          <a:p>
            <a:pPr lvl="1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Konvektorové lavice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se umísťuje většinou podél prosklených stěn.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Má nízkou plechovou skříň s celoplošným plechovým krytem nebo zhotoveným z přírodního  případně umělého kamene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Mezi horním krytem a plechovou skříní je výdechová mřížka.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Mezi plechovou skříní a podlahou musí být prostor pro nasávání chladného vzduchu.</a:t>
            </a:r>
          </a:p>
          <a:p>
            <a:pPr lvl="1">
              <a:spcBef>
                <a:spcPts val="18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7544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Konvektory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196752"/>
            <a:ext cx="8136904" cy="5112568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	Kontrolní otázky</a:t>
            </a:r>
          </a:p>
          <a:p>
            <a:pPr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 jakých hlavních částí se skládá konvektor?</a:t>
            </a:r>
          </a:p>
          <a:p>
            <a:pPr lvl="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Kde konvektory nachází využití?</a:t>
            </a:r>
          </a:p>
          <a:p>
            <a:pPr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Jaký význam má rozšířená přestupní plocha?</a:t>
            </a:r>
          </a:p>
          <a:p>
            <a:pPr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Popište přestup tepla z konvektoru do místnosti.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Konvektory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1752</TotalTime>
  <Words>357</Words>
  <Application>Microsoft Office PowerPoint</Application>
  <PresentationFormat>Předvádění na obrazovce (4:3)</PresentationFormat>
  <Paragraphs>78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Dum</cp:lastModifiedBy>
  <cp:revision>169</cp:revision>
  <dcterms:created xsi:type="dcterms:W3CDTF">2012-04-09T07:10:25Z</dcterms:created>
  <dcterms:modified xsi:type="dcterms:W3CDTF">2013-06-05T12:30:12Z</dcterms:modified>
</cp:coreProperties>
</file>