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83" r:id="rId2"/>
    <p:sldId id="278" r:id="rId3"/>
    <p:sldId id="279" r:id="rId4"/>
    <p:sldId id="263" r:id="rId5"/>
    <p:sldId id="264" r:id="rId6"/>
    <p:sldId id="265" r:id="rId7"/>
    <p:sldId id="280" r:id="rId8"/>
    <p:sldId id="266" r:id="rId9"/>
    <p:sldId id="267" r:id="rId10"/>
    <p:sldId id="271" r:id="rId11"/>
    <p:sldId id="268" r:id="rId12"/>
    <p:sldId id="281" r:id="rId13"/>
    <p:sldId id="273" r:id="rId14"/>
    <p:sldId id="282" r:id="rId15"/>
    <p:sldId id="289" r:id="rId16"/>
    <p:sldId id="284" r:id="rId17"/>
    <p:sldId id="285" r:id="rId18"/>
    <p:sldId id="286" r:id="rId19"/>
    <p:sldId id="287" r:id="rId20"/>
    <p:sldId id="288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137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58135-DD21-40AD-82D3-F4A79051DE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44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E069F6-035B-4344-A5B9-70A8B347D3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116285"/>
      </p:ext>
    </p:extLst>
  </p:cSld>
  <p:clrMapOvr>
    <a:masterClrMapping/>
  </p:clrMapOvr>
  <p:transition spd="med">
    <p:blind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779C6-64E9-437C-8D19-9CB8C9508C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0269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461F3-DDAB-49E1-99DB-2C6065BC0E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822587"/>
      </p:ext>
    </p:extLst>
  </p:cSld>
  <p:clrMapOvr>
    <a:masterClrMapping/>
  </p:clrMapOvr>
  <p:transition spd="med">
    <p:blind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4D8A0-2C5C-490A-AA23-DBC14EA7BE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004702"/>
      </p:ext>
    </p:extLst>
  </p:cSld>
  <p:clrMapOvr>
    <a:masterClrMapping/>
  </p:clrMapOvr>
  <p:transition spd="med">
    <p:blind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FD9D9-2587-4035-9C6F-14CE68EE23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166697"/>
      </p:ext>
    </p:extLst>
  </p:cSld>
  <p:clrMapOvr>
    <a:masterClrMapping/>
  </p:clrMapOvr>
  <p:transition spd="med">
    <p:blind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F2BDB-8A83-4C57-A25A-7039384C1A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607410"/>
      </p:ext>
    </p:extLst>
  </p:cSld>
  <p:clrMapOvr>
    <a:masterClrMapping/>
  </p:clrMapOvr>
  <p:transition spd="med">
    <p:blind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511D5-FCE4-4A58-BA7C-86345259EC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445070"/>
      </p:ext>
    </p:extLst>
  </p:cSld>
  <p:clrMapOvr>
    <a:masterClrMapping/>
  </p:clrMapOvr>
  <p:transition spd="med">
    <p:blind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118399-9EB2-4F1E-8737-248A5CFB4F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886293"/>
      </p:ext>
    </p:extLst>
  </p:cSld>
  <p:clrMapOvr>
    <a:masterClrMapping/>
  </p:clrMapOvr>
  <p:transition spd="med">
    <p:blind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04C7E-44B5-4D16-BD2A-974E6F342D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420577"/>
      </p:ext>
    </p:extLst>
  </p:cSld>
  <p:clrMapOvr>
    <a:masterClrMapping/>
  </p:clrMapOvr>
  <p:transition spd="med">
    <p:blind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EFAE8-6B8D-4CCB-A6CD-68A8091DEC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076722"/>
      </p:ext>
    </p:extLst>
  </p:cSld>
  <p:clrMapOvr>
    <a:masterClrMapping/>
  </p:clrMapOvr>
  <p:transition spd="med">
    <p:blinds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16EE24-81BC-4326-BE5E-1ED77E0D8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354966"/>
      </p:ext>
    </p:extLst>
  </p:cSld>
  <p:clrMapOvr>
    <a:masterClrMapping/>
  </p:clrMapOvr>
  <p:transition spd="med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11D1325B-0AA2-4821-AF42-639DFB18CB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694" r:id="rId2"/>
    <p:sldLayoutId id="2147483703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4" r:id="rId9"/>
    <p:sldLayoutId id="2147483700" r:id="rId10"/>
    <p:sldLayoutId id="2147483701" r:id="rId11"/>
    <p:sldLayoutId id="2147483705" r:id="rId12"/>
  </p:sldLayoutIdLst>
  <p:transition spd="med">
    <p:blinds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" Target="slide16.xml"/><Relationship Id="rId7" Type="http://schemas.openxmlformats.org/officeDocument/2006/relationships/slide" Target="slide18.xm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2.wav"/><Relationship Id="rId5" Type="http://schemas.openxmlformats.org/officeDocument/2006/relationships/slide" Target="slide17.xml"/><Relationship Id="rId4" Type="http://schemas.openxmlformats.org/officeDocument/2006/relationships/audio" Target="../media/audio1.wav"/><Relationship Id="rId9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slide" Target="slide15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slide" Target="slide15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slide" Target="slide20.xm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Maccari-Cicero.jpg" TargetMode="External"/><Relationship Id="rId3" Type="http://schemas.openxmlformats.org/officeDocument/2006/relationships/hyperlink" Target="http://en.wikipedia.org/wiki/Ancient_Rome" TargetMode="External"/><Relationship Id="rId7" Type="http://schemas.openxmlformats.org/officeDocument/2006/relationships/hyperlink" Target="http://de.wikipedia.org/wiki/Trajansforum" TargetMode="External"/><Relationship Id="rId2" Type="http://schemas.openxmlformats.org/officeDocument/2006/relationships/hyperlink" Target="http://en.wikipedia.org/wiki/File:Italy_400bC_e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n.wikipedia.org/wiki/Roman_villa" TargetMode="External"/><Relationship Id="rId5" Type="http://schemas.openxmlformats.org/officeDocument/2006/relationships/hyperlink" Target="http://it.wikipedia.org/wiki/Roma_antica" TargetMode="External"/><Relationship Id="rId10" Type="http://schemas.openxmlformats.org/officeDocument/2006/relationships/hyperlink" Target="http://en.wikipedia.org/wiki/File:Achilles_Penthesileia_BM_B209.jpg" TargetMode="External"/><Relationship Id="rId4" Type="http://schemas.openxmlformats.org/officeDocument/2006/relationships/hyperlink" Target="http://cs.wikipedia.org/wiki/Otroci" TargetMode="External"/><Relationship Id="rId9" Type="http://schemas.openxmlformats.org/officeDocument/2006/relationships/hyperlink" Target="http://en.wikipedia.org/wiki/File:Roman_soldier_in_lorica_segmentata_1.jpg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0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1" name="Picture 5" descr="LOGO_obdelni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4842" name="Group 26"/>
          <p:cNvGraphicFramePr>
            <a:graphicFrameLocks noGrp="1"/>
          </p:cNvGraphicFramePr>
          <p:nvPr/>
        </p:nvGraphicFramePr>
        <p:xfrm>
          <a:off x="971550" y="1989138"/>
          <a:ext cx="7345363" cy="220440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Mgr. Gertruda Miličková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Starověký Řím – Sjednocení říše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Nejstarší civilizace, kořeny evropské civilizace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6" descr="Za hradbami věčného měst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200400"/>
            <a:ext cx="8382000" cy="319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ln>
            <a:miter lim="800000"/>
            <a:headEnd/>
            <a:tailEnd/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Starověký Řím</a:t>
            </a:r>
            <a:br>
              <a:rPr lang="cs-CZ" dirty="0" smtClean="0"/>
            </a:br>
            <a:r>
              <a:rPr lang="cs-CZ" dirty="0" smtClean="0"/>
              <a:t>Sjednocení říše</a:t>
            </a:r>
            <a:endParaRPr lang="cs-CZ" dirty="0"/>
          </a:p>
        </p:txBody>
      </p:sp>
      <p:sp>
        <p:nvSpPr>
          <p:cNvPr id="6148" name="Podnadpis 4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r>
              <a:rPr lang="cs-CZ" smtClean="0">
                <a:solidFill>
                  <a:schemeClr val="bg1"/>
                </a:solidFill>
              </a:rPr>
              <a:t>6. ročník ZŠ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6469146"/>
            <a:ext cx="14747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Sjednocení Itálie</a:t>
            </a:r>
          </a:p>
        </p:txBody>
      </p:sp>
      <p:sp>
        <p:nvSpPr>
          <p:cNvPr id="7171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cs-CZ" smtClean="0"/>
              <a:t>510 – 270 př. Kr.</a:t>
            </a:r>
          </a:p>
          <a:p>
            <a:pPr eaLnBrk="1" hangingPunct="1"/>
            <a:r>
              <a:rPr lang="cs-CZ" smtClean="0"/>
              <a:t>války Římanů proti Etruskům, Latinům, Keltům a Řekům v jižní Itálii</a:t>
            </a:r>
          </a:p>
          <a:p>
            <a:pPr eaLnBrk="1" hangingPunct="1"/>
            <a:endParaRPr lang="cs-CZ" smtClean="0"/>
          </a:p>
        </p:txBody>
      </p:sp>
      <p:pic>
        <p:nvPicPr>
          <p:cNvPr id="7172" name="Zástupný symbol pro obsah 6" descr="503px-Italy_400bC_en_svg.pn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95800" y="1371600"/>
            <a:ext cx="4419600" cy="5262563"/>
          </a:xfrm>
        </p:spPr>
      </p:pic>
      <p:sp>
        <p:nvSpPr>
          <p:cNvPr id="5" name="Zástupný symbol pro zápatí 4"/>
          <p:cNvSpPr>
            <a:spLocks noGrp="1"/>
          </p:cNvSpPr>
          <p:nvPr/>
        </p:nvSpPr>
        <p:spPr bwMode="auto">
          <a:xfrm>
            <a:off x="2514600" y="60960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2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5" descr="7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7239000" y="2286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3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5" descr="8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228600" y="4572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4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9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9" r="2109"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7315200" y="59436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>
                <a:solidFill>
                  <a:schemeClr val="bg1"/>
                </a:solidFill>
              </a:rPr>
              <a:t>5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Obyvatelstvo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3657600" cy="4433888"/>
          </a:xfrm>
        </p:spPr>
        <p:txBody>
          <a:bodyPr/>
          <a:lstStyle/>
          <a:p>
            <a:pPr eaLnBrk="1" hangingPunct="1"/>
            <a:r>
              <a:rPr lang="cs-CZ" sz="2000" b="1" smtClean="0"/>
              <a:t>Obyvatelstvo: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b="1" smtClean="0"/>
          </a:p>
          <a:p>
            <a:pPr eaLnBrk="1" hangingPunct="1"/>
            <a:r>
              <a:rPr lang="cs-CZ" sz="2000" b="1" smtClean="0"/>
              <a:t>Patriciové</a:t>
            </a:r>
            <a:r>
              <a:rPr lang="cs-CZ" sz="2000" smtClean="0"/>
              <a:t> – potomci urozených otců (svobodní, plnoprávní)</a:t>
            </a:r>
          </a:p>
          <a:p>
            <a:pPr eaLnBrk="1" hangingPunct="1"/>
            <a:r>
              <a:rPr lang="cs-CZ" sz="2000" b="1" smtClean="0"/>
              <a:t>Plebejové</a:t>
            </a:r>
            <a:r>
              <a:rPr lang="cs-CZ" sz="2000" smtClean="0"/>
              <a:t> – přistěhovalci (svobodní, částečně plnoprávní)</a:t>
            </a:r>
          </a:p>
          <a:p>
            <a:pPr eaLnBrk="1" hangingPunct="1"/>
            <a:r>
              <a:rPr lang="cs-CZ" sz="2000" b="1" smtClean="0"/>
              <a:t>Ostatní</a:t>
            </a:r>
            <a:r>
              <a:rPr lang="cs-CZ" sz="2000" smtClean="0"/>
              <a:t> – ženy, děti</a:t>
            </a:r>
          </a:p>
          <a:p>
            <a:pPr eaLnBrk="1" hangingPunct="1"/>
            <a:r>
              <a:rPr lang="cs-CZ" sz="2000" b="1" smtClean="0"/>
              <a:t>Otroci</a:t>
            </a:r>
            <a:r>
              <a:rPr lang="cs-CZ" sz="2000" smtClean="0"/>
              <a:t> – nesvobodní, bez práv</a:t>
            </a:r>
          </a:p>
          <a:p>
            <a:pPr eaLnBrk="1" hangingPunct="1"/>
            <a:endParaRPr lang="cs-CZ" smtClean="0"/>
          </a:p>
        </p:txBody>
      </p:sp>
      <p:pic>
        <p:nvPicPr>
          <p:cNvPr id="11268" name="Zástupný symbol pro obsah 4" descr="Boulanger_Gustave_Clarence_Rudolphe_The_Slave_Market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038600" y="2133600"/>
            <a:ext cx="4822825" cy="3581400"/>
          </a:xfrm>
        </p:spPr>
      </p:pic>
      <p:sp>
        <p:nvSpPr>
          <p:cNvPr id="11269" name="Obdélník 5"/>
          <p:cNvSpPr>
            <a:spLocks noChangeArrowheads="1"/>
          </p:cNvSpPr>
          <p:nvPr/>
        </p:nvSpPr>
        <p:spPr bwMode="auto">
          <a:xfrm>
            <a:off x="7239000" y="5867400"/>
            <a:ext cx="15049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Trh s otroky</a:t>
            </a: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/>
        </p:nvSpPr>
        <p:spPr bwMode="auto">
          <a:xfrm>
            <a:off x="7010400" y="13716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6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5" descr="10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533400" y="3048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7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5" descr="11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6934200" y="63246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8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2971800"/>
            <a:ext cx="4230519" cy="318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5" descr="2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6934200" y="2286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9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12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152400" y="2286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 10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2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Republikánské státní zřízení</a:t>
            </a:r>
          </a:p>
        </p:txBody>
      </p:sp>
      <p:sp>
        <p:nvSpPr>
          <p:cNvPr id="18435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3733800" cy="4433888"/>
          </a:xfrm>
        </p:spPr>
        <p:txBody>
          <a:bodyPr/>
          <a:lstStyle/>
          <a:p>
            <a:pPr eaLnBrk="1" hangingPunct="1"/>
            <a:r>
              <a:rPr lang="cs-CZ" b="1" dirty="0" smtClean="0"/>
              <a:t>státní orgány: </a:t>
            </a:r>
          </a:p>
          <a:p>
            <a:pPr eaLnBrk="1" hangingPunct="1">
              <a:buFont typeface="Wingdings 2" pitchFamily="18" charset="2"/>
              <a:buNone/>
            </a:pPr>
            <a:endParaRPr lang="cs-CZ" b="1" dirty="0" smtClean="0"/>
          </a:p>
          <a:p>
            <a:pPr eaLnBrk="1" hangingPunct="1"/>
            <a:r>
              <a:rPr lang="cs-CZ" b="1" dirty="0" smtClean="0"/>
              <a:t>senát</a:t>
            </a:r>
            <a:r>
              <a:rPr lang="cs-CZ" dirty="0" smtClean="0"/>
              <a:t> – soudní a náboženská pravomoc, správa provincií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b="1" dirty="0" smtClean="0"/>
              <a:t>setninový sněm </a:t>
            </a:r>
            <a:r>
              <a:rPr lang="cs-CZ" dirty="0" smtClean="0"/>
              <a:t>–nejvyšší odvolací sbor</a:t>
            </a:r>
          </a:p>
        </p:txBody>
      </p:sp>
      <p:pic>
        <p:nvPicPr>
          <p:cNvPr id="1843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0683" y="1905000"/>
            <a:ext cx="4756151" cy="2966649"/>
          </a:xfrm>
        </p:spPr>
      </p:pic>
      <p:sp>
        <p:nvSpPr>
          <p:cNvPr id="5" name="Zástupný symbol pro zápatí 4"/>
          <p:cNvSpPr>
            <a:spLocks noGrp="1"/>
          </p:cNvSpPr>
          <p:nvPr/>
        </p:nvSpPr>
        <p:spPr bwMode="auto">
          <a:xfrm>
            <a:off x="7347284" y="50292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11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5" descr="4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26538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7315200" y="2286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12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2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Úřady</a:t>
            </a:r>
          </a:p>
        </p:txBody>
      </p:sp>
      <p:sp>
        <p:nvSpPr>
          <p:cNvPr id="20483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8153400" cy="4433888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sz="2800" b="1" dirty="0" smtClean="0"/>
              <a:t>konzul </a:t>
            </a:r>
            <a:r>
              <a:rPr lang="cs-CZ" sz="2800" dirty="0" smtClean="0"/>
              <a:t>(2) - 	starost o pořádek a bezpečnost, nejvyšší velitelé armády</a:t>
            </a:r>
          </a:p>
          <a:p>
            <a:pPr eaLnBrk="1" hangingPunct="1">
              <a:spcBef>
                <a:spcPct val="0"/>
              </a:spcBef>
            </a:pPr>
            <a:r>
              <a:rPr lang="cs-CZ" sz="2800" b="1" dirty="0" smtClean="0"/>
              <a:t>censor</a:t>
            </a:r>
            <a:r>
              <a:rPr lang="cs-CZ" sz="2800" dirty="0" smtClean="0"/>
              <a:t> (2)- provedení odhadu majetku, dozory nad mravy</a:t>
            </a:r>
          </a:p>
          <a:p>
            <a:pPr eaLnBrk="1" hangingPunct="1">
              <a:spcBef>
                <a:spcPct val="0"/>
              </a:spcBef>
            </a:pPr>
            <a:r>
              <a:rPr lang="cs-CZ" sz="2800" b="1" dirty="0" err="1" smtClean="0"/>
              <a:t>praetor</a:t>
            </a:r>
            <a:r>
              <a:rPr lang="cs-CZ" sz="2800" dirty="0" smtClean="0"/>
              <a:t> (2) - soudní pravomoci, vojenští velitelé</a:t>
            </a:r>
          </a:p>
          <a:p>
            <a:pPr eaLnBrk="1" hangingPunct="1">
              <a:spcBef>
                <a:spcPct val="0"/>
              </a:spcBef>
            </a:pPr>
            <a:r>
              <a:rPr lang="cs-CZ" sz="2800" b="1" dirty="0" smtClean="0"/>
              <a:t>kvestor</a:t>
            </a:r>
            <a:r>
              <a:rPr lang="cs-CZ" sz="2800" dirty="0" smtClean="0"/>
              <a:t> (2) - správci státní pokladny</a:t>
            </a:r>
          </a:p>
          <a:p>
            <a:pPr eaLnBrk="1" hangingPunct="1">
              <a:spcBef>
                <a:spcPct val="0"/>
              </a:spcBef>
            </a:pPr>
            <a:r>
              <a:rPr lang="cs-CZ" sz="2800" b="1" dirty="0" err="1" smtClean="0"/>
              <a:t>aedil</a:t>
            </a:r>
            <a:r>
              <a:rPr lang="cs-CZ" sz="2800" dirty="0" smtClean="0"/>
              <a:t> (4) - bezpečnost a čistota ve městě, pořádání her</a:t>
            </a:r>
          </a:p>
          <a:p>
            <a:pPr eaLnBrk="1" hangingPunct="1">
              <a:spcBef>
                <a:spcPct val="0"/>
              </a:spcBef>
            </a:pPr>
            <a:r>
              <a:rPr lang="cs-CZ" sz="2800" b="1" dirty="0" smtClean="0"/>
              <a:t>tribun lidu </a:t>
            </a:r>
            <a:r>
              <a:rPr lang="cs-CZ" sz="2800" dirty="0" smtClean="0"/>
              <a:t>(10) - právo veta (proti senátu)</a:t>
            </a:r>
          </a:p>
          <a:p>
            <a:pPr eaLnBrk="1" hangingPunct="1">
              <a:spcBef>
                <a:spcPct val="0"/>
              </a:spcBef>
            </a:pPr>
            <a:r>
              <a:rPr lang="cs-CZ" sz="2800" b="1" dirty="0" smtClean="0"/>
              <a:t>diktátor</a:t>
            </a:r>
            <a:r>
              <a:rPr lang="cs-CZ" sz="2800" dirty="0" smtClean="0"/>
              <a:t> (1) - mimořádné pravomoci – 6 měsíců</a:t>
            </a:r>
          </a:p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Zástupný symbol pro obsah 2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029553288"/>
              </p:ext>
            </p:extLst>
          </p:nvPr>
        </p:nvGraphicFramePr>
        <p:xfrm>
          <a:off x="0" y="28433"/>
          <a:ext cx="9144000" cy="679013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048000"/>
                <a:gridCol w="3200400"/>
                <a:gridCol w="2895600"/>
              </a:tblGrid>
              <a:tr h="522318">
                <a:tc gridSpan="3"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TEST: Klikni na hvězdičku</a:t>
                      </a:r>
                      <a:r>
                        <a:rPr lang="cs-CZ" sz="1800" baseline="0" dirty="0" smtClean="0"/>
                        <a:t> u odpovědi</a:t>
                      </a:r>
                      <a:r>
                        <a:rPr lang="cs-CZ" sz="1800" dirty="0" smtClean="0"/>
                        <a:t>, kterou považuješ</a:t>
                      </a:r>
                      <a:r>
                        <a:rPr lang="cs-CZ" sz="1800" baseline="0" dirty="0" smtClean="0"/>
                        <a:t> za správnou.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Veškerý politický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 život v Římě se odehrával na významném místě. Jak se nazývá?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Kapitol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Koloseum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/>
                        <a:t>Forum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Romanum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Parlament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Síla Římanů se projevila ve vojenské přesile. Jak říkali Římané vojenským jednotkám?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pluky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legie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armády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oddíly</a:t>
                      </a:r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V období republiky měl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 hlavní soudní a náboženské pravomoci</a:t>
                      </a:r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senát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konzul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diktátor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tribun lidu</a:t>
                      </a:r>
                      <a:endParaRPr lang="cs-CZ" b="1" dirty="0"/>
                    </a:p>
                  </a:txBody>
                  <a:tcPr marL="163082" marR="163082"/>
                </a:tc>
              </a:tr>
            </a:tbl>
          </a:graphicData>
        </a:graphic>
      </p:graphicFrame>
      <p:pic>
        <p:nvPicPr>
          <p:cNvPr id="34821" name="Obrázek 348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107" y="2678303"/>
            <a:ext cx="1299786" cy="1949680"/>
          </a:xfrm>
          <a:prstGeom prst="rect">
            <a:avLst/>
          </a:prstGeom>
        </p:spPr>
      </p:pic>
      <p:sp>
        <p:nvSpPr>
          <p:cNvPr id="34833" name="7cípá hvězda 3483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698706" y="685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0" name="7cípá hvězda 49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10613" y="1143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>
            <a:hlinkClick r:id="rId5" action="ppaction://hlinksldjump">
              <a:snd r:embed="rId6" name="applause.wav"/>
            </a:hlinkClick>
          </p:cNvPr>
          <p:cNvSpPr/>
          <p:nvPr/>
        </p:nvSpPr>
        <p:spPr>
          <a:xfrm>
            <a:off x="8731618" y="1683536"/>
            <a:ext cx="304800" cy="30480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10613" y="2252193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7cípá hvězda 5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0574" y="6442675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7cípá hvězda 56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0574" y="5334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7cípá hvězda 57">
            <a:hlinkClick r:id="rId7" action="ppaction://hlinksldjump">
              <a:snd r:embed="rId6" name="applause.wav"/>
            </a:hlinkClick>
          </p:cNvPr>
          <p:cNvSpPr/>
          <p:nvPr/>
        </p:nvSpPr>
        <p:spPr>
          <a:xfrm>
            <a:off x="8740574" y="48006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7cípá hvězda 58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3523" y="4267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7cípá hvězda 59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08197" y="5891749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698706" y="2743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3" name="7cípá hvězda 62">
            <a:hlinkClick r:id="rId5" action="ppaction://hlinksldjump">
              <a:snd r:embed="rId6" name="applause.wav"/>
            </a:hlinkClick>
          </p:cNvPr>
          <p:cNvSpPr/>
          <p:nvPr/>
        </p:nvSpPr>
        <p:spPr>
          <a:xfrm>
            <a:off x="8731618" y="3316406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4" name="7cípá hvězda 63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54897" y="3733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0253" y="845458"/>
            <a:ext cx="2587494" cy="1439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253" y="5072143"/>
            <a:ext cx="2441574" cy="1522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339733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895600" cy="23282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Chybná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Výsledek tvého snažení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není nejlepší!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6670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Přemýšlej znovu, nebo se zkus s někým poradit!!!</a:t>
            </a:r>
            <a:endParaRPr lang="cs-CZ" sz="2000" b="1" dirty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r="5942"/>
          <a:stretch>
            <a:fillRect/>
          </a:stretch>
        </p:blipFill>
        <p:spPr>
          <a:xfrm>
            <a:off x="3276600" y="1052736"/>
            <a:ext cx="5486400" cy="4114800"/>
          </a:xfrm>
          <a:scene3d>
            <a:camera prst="orthographicFront">
              <a:rot lat="0" lon="0" rev="20699999"/>
            </a:camera>
            <a:lightRig rig="threePt" dir="t"/>
          </a:scene3d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k otázkám!!!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28876456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819400" cy="33188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Správná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Můžeš pokračovat v dalších otázkách!!!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6201442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971800" cy="3318804"/>
          </a:xfrm>
        </p:spPr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Konec testu!!!</a:t>
            </a: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Bylo to dobré, ale neuškodí, když se na látku ještě doma podíváš.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473122" y="5402070"/>
            <a:ext cx="8534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+mn-lt"/>
              </a:rPr>
              <a:t>Pamatuj si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:   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Paměť je jako medúza – vědomosti se rychle rozplynou!!!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Kliknutím na obrázek se rozloučíme.</a:t>
            </a:r>
            <a:endParaRPr lang="pt-BR" sz="2000" b="1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20808106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>
          <a:xfrm>
            <a:off x="762000" y="152400"/>
            <a:ext cx="7848600" cy="5334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Arial" charset="0"/>
              </a:rPr>
              <a:t>Použitá literatura a zdroje informací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179512" y="838200"/>
            <a:ext cx="8856984" cy="5486400"/>
          </a:xfrm>
        </p:spPr>
        <p:txBody>
          <a:bodyPr/>
          <a:lstStyle/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Koucká, I.: Dějepis 6, Olomouc, </a:t>
            </a:r>
            <a:r>
              <a:rPr lang="cs-CZ" sz="1400" dirty="0" err="1" smtClean="0">
                <a:solidFill>
                  <a:srgbClr val="FFFF00"/>
                </a:solidFill>
              </a:rPr>
              <a:t>Prodos</a:t>
            </a:r>
            <a:r>
              <a:rPr lang="cs-CZ" sz="1400" dirty="0" smtClean="0">
                <a:solidFill>
                  <a:srgbClr val="FFFF00"/>
                </a:solidFill>
              </a:rPr>
              <a:t> 2002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Kolektiv autorů: Dějepis 6, Plzeň, Fraus 2007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Mandelová, H.: Opakování dějin pravěku a starověku, Olomouc, FIN 1995</a:t>
            </a:r>
          </a:p>
          <a:p>
            <a:pPr eaLnBrk="1" hangingPunct="1"/>
            <a:r>
              <a:rPr lang="cs-CZ" sz="1400" b="1" dirty="0" smtClean="0"/>
              <a:t>Použitý obrazový materiál: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1: </a:t>
            </a:r>
            <a:r>
              <a:rPr lang="cs-CZ" sz="1400" u="sng" dirty="0">
                <a:solidFill>
                  <a:srgbClr val="FFFF00"/>
                </a:solidFill>
              </a:rPr>
              <a:t>http://cs.wikipedia.org/wiki/Soubor:Forum_Romanum_panorama_2.jpg(</a:t>
            </a:r>
            <a:r>
              <a:rPr lang="cs-CZ" sz="1400" dirty="0"/>
              <a:t>Hans E. C. </a:t>
            </a:r>
            <a:r>
              <a:rPr lang="cs-CZ" sz="1400" dirty="0" err="1" smtClean="0"/>
              <a:t>Johansson</a:t>
            </a:r>
            <a:r>
              <a:rPr lang="cs-CZ" sz="1400" dirty="0" smtClean="0"/>
              <a:t>)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2: </a:t>
            </a:r>
            <a:r>
              <a:rPr lang="cs-CZ" sz="1400" dirty="0">
                <a:solidFill>
                  <a:srgbClr val="FFFF00"/>
                </a:solidFill>
                <a:hlinkClick r:id="rId2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2"/>
              </a:rPr>
              <a:t>en.wikipedia.org/wiki/File:Italy_400bC_en.svg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3: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http://en.wikipedia.org/wiki/Ancient_Rome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4: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http://en.wikipedia.org/wiki/Ancient_Rome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5: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http://en.wikipedia.org/wiki/Ancient_Rome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6: </a:t>
            </a:r>
            <a:r>
              <a:rPr lang="cs-CZ" sz="1400" dirty="0">
                <a:solidFill>
                  <a:srgbClr val="FFFF00"/>
                </a:solidFill>
                <a:hlinkClick r:id="rId4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4"/>
              </a:rPr>
              <a:t>cs.wikipedia.org/wiki/Otroci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>
                <a:solidFill>
                  <a:srgbClr val="FFFF00"/>
                </a:solidFill>
              </a:rPr>
              <a:t>Obrázek č. 7: Fotomontáž G. Miličková s použitím </a:t>
            </a:r>
            <a:r>
              <a:rPr lang="cs-CZ" sz="1400" dirty="0" smtClean="0">
                <a:solidFill>
                  <a:srgbClr val="FFFF00"/>
                </a:solidFill>
                <a:hlinkClick r:id="rId5"/>
              </a:rPr>
              <a:t>http</a:t>
            </a:r>
            <a:r>
              <a:rPr lang="cs-CZ" sz="1400" dirty="0">
                <a:solidFill>
                  <a:srgbClr val="FFFF00"/>
                </a:solidFill>
                <a:hlinkClick r:id="rId5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hlinkClick r:id="rId5"/>
              </a:rPr>
              <a:t>it.wikipedia.org/wiki/Roma_antica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8: Fotomontáž G. Miličková s použitím </a:t>
            </a:r>
            <a:r>
              <a:rPr lang="cs-CZ" sz="1400" dirty="0" smtClean="0">
                <a:solidFill>
                  <a:srgbClr val="FFFF00"/>
                </a:solidFill>
                <a:hlinkClick r:id="rId6"/>
              </a:rPr>
              <a:t>http</a:t>
            </a:r>
            <a:r>
              <a:rPr lang="cs-CZ" sz="1400" dirty="0">
                <a:solidFill>
                  <a:srgbClr val="FFFF00"/>
                </a:solidFill>
                <a:hlinkClick r:id="rId6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hlinkClick r:id="rId6"/>
              </a:rPr>
              <a:t>en.wikipedia.org/wiki/Roman_villa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</a:t>
            </a:r>
            <a:r>
              <a:rPr lang="cs-CZ" sz="1400" dirty="0">
                <a:solidFill>
                  <a:srgbClr val="FFFF00"/>
                </a:solidFill>
              </a:rPr>
              <a:t>č. </a:t>
            </a:r>
            <a:r>
              <a:rPr lang="cs-CZ" sz="1400" dirty="0" smtClean="0">
                <a:solidFill>
                  <a:srgbClr val="FFFF00"/>
                </a:solidFill>
              </a:rPr>
              <a:t>9: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 smtClean="0">
                <a:solidFill>
                  <a:srgbClr val="FFFF00"/>
                </a:solidFill>
                <a:hlinkClick r:id="rId7"/>
              </a:rPr>
              <a:t>http</a:t>
            </a:r>
            <a:r>
              <a:rPr lang="cs-CZ" sz="1400" dirty="0">
                <a:solidFill>
                  <a:srgbClr val="FFFF00"/>
                </a:solidFill>
                <a:hlinkClick r:id="rId7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hlinkClick r:id="rId7"/>
              </a:rPr>
              <a:t>de.wikipedia.org/wiki/Trajansforum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10: 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http://en.wikipedia.org/wiki/Ancient_Rome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11: http://en.wikipedia.org/wiki/File:Maccari-Cicero.jpg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12</a:t>
            </a:r>
            <a:r>
              <a:rPr lang="cs-CZ" sz="1400" dirty="0">
                <a:solidFill>
                  <a:srgbClr val="FFFF00"/>
                </a:solidFill>
              </a:rPr>
              <a:t>: 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http://en.wikipedia.org/wiki/Ancient_Rome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0" indent="0" eaLnBrk="1" hangingPunct="1">
              <a:buNone/>
            </a:pP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testu: 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a</a:t>
            </a:r>
            <a:r>
              <a:rPr lang="cs-CZ" sz="1400" dirty="0">
                <a:solidFill>
                  <a:srgbClr val="FFFF00"/>
                </a:solidFill>
              </a:rPr>
              <a:t>) http</a:t>
            </a:r>
            <a:r>
              <a:rPr lang="cs-CZ" sz="1400" dirty="0" smtClean="0">
                <a:solidFill>
                  <a:srgbClr val="FFFF00"/>
                </a:solidFill>
              </a:rPr>
              <a:t>://</a:t>
            </a:r>
            <a:r>
              <a:rPr lang="cs-CZ" sz="1400" dirty="0">
                <a:solidFill>
                  <a:srgbClr val="FFFF00"/>
                </a:solidFill>
              </a:rPr>
              <a:t> </a:t>
            </a:r>
            <a:r>
              <a:rPr lang="cs-CZ" sz="1400" dirty="0">
                <a:solidFill>
                  <a:srgbClr val="FFFF00"/>
                </a:solidFill>
                <a:hlinkClick r:id="rId8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8"/>
              </a:rPr>
              <a:t>en.wikipedia.org/wiki/File:Maccari-Cicero.jpg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b) </a:t>
            </a:r>
            <a:r>
              <a:rPr lang="cs-CZ" sz="1400" dirty="0" smtClean="0">
                <a:solidFill>
                  <a:srgbClr val="FFFF00"/>
                </a:solidFill>
                <a:hlinkClick r:id="rId9"/>
              </a:rPr>
              <a:t>http</a:t>
            </a:r>
            <a:r>
              <a:rPr lang="cs-CZ" sz="1400" dirty="0">
                <a:solidFill>
                  <a:srgbClr val="FFFF00"/>
                </a:solidFill>
                <a:hlinkClick r:id="rId9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hlinkClick r:id="rId9"/>
              </a:rPr>
              <a:t>en.wikipedia.org/wiki/File:Roman_soldier_in_lorica_segmentata_1.jpg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  <a:hlinkClick r:id="rId10"/>
              </a:rPr>
              <a:t>c) http://en.wikipedia.org/wiki/File:Achilles_Penthesileia_BM_B209.jpg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odpovědích na  otázky</a:t>
            </a:r>
            <a:r>
              <a:rPr lang="cs-CZ" sz="1400" dirty="0" smtClean="0">
                <a:solidFill>
                  <a:srgbClr val="FFFF00"/>
                </a:solidFill>
              </a:rPr>
              <a:t>: © </a:t>
            </a:r>
            <a:r>
              <a:rPr lang="cs-CZ" sz="1400" u="sng" dirty="0">
                <a:solidFill>
                  <a:srgbClr val="FFFF00"/>
                </a:solidFill>
              </a:rPr>
              <a:t>Microsoft </a:t>
            </a:r>
            <a:r>
              <a:rPr lang="cs-CZ" sz="1400" u="sng" dirty="0" err="1">
                <a:solidFill>
                  <a:srgbClr val="FFFF00"/>
                </a:solidFill>
              </a:rPr>
              <a:t>Corporation</a:t>
            </a:r>
            <a:endParaRPr lang="cs-CZ" sz="14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6161251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testu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Hodně štěstí v učení: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124" name="Picture 4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3733800"/>
            <a:ext cx="2067526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1259662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341</TotalTime>
  <Words>389</Words>
  <Application>Microsoft Office PowerPoint</Application>
  <PresentationFormat>Předvádění na obrazovce (4:3)</PresentationFormat>
  <Paragraphs>106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Tok</vt:lpstr>
      <vt:lpstr>Prezentace aplikace PowerPoint</vt:lpstr>
      <vt:lpstr>Starověký Řím Sjednocení říše</vt:lpstr>
      <vt:lpstr>Sjednocení Itálie</vt:lpstr>
      <vt:lpstr>Prezentace aplikace PowerPoint</vt:lpstr>
      <vt:lpstr>Prezentace aplikace PowerPoint</vt:lpstr>
      <vt:lpstr>Prezentace aplikace PowerPoint</vt:lpstr>
      <vt:lpstr>Obyvatelstvo</vt:lpstr>
      <vt:lpstr>Prezentace aplikace PowerPoint</vt:lpstr>
      <vt:lpstr>Prezentace aplikace PowerPoint</vt:lpstr>
      <vt:lpstr>Prezentace aplikace PowerPoint</vt:lpstr>
      <vt:lpstr>Prezentace aplikace PowerPoint</vt:lpstr>
      <vt:lpstr>Republikánské státní zřízení</vt:lpstr>
      <vt:lpstr>Prezentace aplikace PowerPoint</vt:lpstr>
      <vt:lpstr>Úřady</vt:lpstr>
      <vt:lpstr>Prezentace aplikace PowerPoint</vt:lpstr>
      <vt:lpstr>Chybná odpověď!!!   Výsledek tvého snažení není nejlepší!</vt:lpstr>
      <vt:lpstr>Správná odpověď!!!   Můžeš pokračovat v dalších otázkách!!!</vt:lpstr>
      <vt:lpstr>Konec testu!!!     Bylo to dobré, ale neuškodí, když se na látku ještě doma podíváš.</vt:lpstr>
      <vt:lpstr>Použitá literatura a zdroje informací</vt:lpstr>
      <vt:lpstr>Konec testu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Miličková</dc:creator>
  <cp:lastModifiedBy>reditelna</cp:lastModifiedBy>
  <cp:revision>30</cp:revision>
  <cp:lastPrinted>1601-01-01T00:00:00Z</cp:lastPrinted>
  <dcterms:created xsi:type="dcterms:W3CDTF">1601-01-01T00:00:00Z</dcterms:created>
  <dcterms:modified xsi:type="dcterms:W3CDTF">2013-06-04T08:02:03Z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