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0" r:id="rId2"/>
    <p:sldId id="256" r:id="rId3"/>
    <p:sldId id="257" r:id="rId4"/>
    <p:sldId id="260" r:id="rId5"/>
    <p:sldId id="261" r:id="rId6"/>
    <p:sldId id="263" r:id="rId7"/>
    <p:sldId id="262" r:id="rId8"/>
    <p:sldId id="259" r:id="rId9"/>
    <p:sldId id="258" r:id="rId10"/>
    <p:sldId id="266" r:id="rId11"/>
    <p:sldId id="265" r:id="rId12"/>
    <p:sldId id="268" r:id="rId13"/>
    <p:sldId id="269" r:id="rId14"/>
    <p:sldId id="276" r:id="rId15"/>
    <p:sldId id="271" r:id="rId16"/>
    <p:sldId id="272" r:id="rId17"/>
    <p:sldId id="273" r:id="rId18"/>
    <p:sldId id="274" r:id="rId19"/>
    <p:sldId id="275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D545F81-A024-4654-B00F-8C071822315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934C9B2-56B2-4156-86AA-D91C3F4361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8748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FF5805F-8608-4489-8A86-5C27F674741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4A86F3-504D-4509-A6B0-EF15EAC2DCC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79C58-8A08-443E-81A2-6FE8917775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381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54C9FE-CD8F-4DA1-8865-8F114C8228F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5905F7-7C70-4DD0-9018-A49132EF8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506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44832-8313-4D6B-A721-6CD7E943FBC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1B3B6-8E34-4BF1-A442-FD21491B06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972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1D5E15-A088-4928-9C19-85E9C3D49EF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98463-AAD1-4F5E-8257-9ECA6A1C4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5119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14403-103F-4C9E-BB77-0DFFB64CE15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8F6B3-A797-4FCE-BA6F-9AE29C9C7F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9186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AD3B3-92CB-44E2-9B17-5B492EED59F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AD9F9-4742-43CE-A836-03487E00C8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9638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83935-2F40-4D62-9EA1-E8D6FF0217C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2F1E9-EB87-4705-9B7C-445DB9D71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11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ECE0FC-4FAA-4EBA-A660-9E07CD57346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AE98CD-05FA-4C33-B030-3E4C37091E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44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90CD3-8D9C-4AA0-AA41-21798EC3A79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DB14D2-0573-4F2E-8B1E-2012401071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174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59375-B8C6-4C05-8A40-69E79DA4896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F1D4B-7D02-446C-B334-F97033E55D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250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35FCA8-5A84-4E82-AEDC-E2AEB9CB060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02294-2BCC-4725-82A4-B061E613D1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6995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48B24B-A6B3-4455-9653-226E349246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94778"/>
      </p:ext>
    </p:extLst>
  </p:cSld>
  <p:clrMapOvr>
    <a:masterClrMapping/>
  </p:clrMapOvr>
  <p:transition spd="med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0EC723F-35D7-4291-8098-D8CB8530458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269C92-ECC8-47E7-B769-0FB22A054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89" r:id="rId2"/>
    <p:sldLayoutId id="2147483698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9" r:id="rId9"/>
    <p:sldLayoutId id="2147483695" r:id="rId10"/>
    <p:sldLayoutId id="2147483696" r:id="rId11"/>
    <p:sldLayoutId id="214748370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e/eb/Statue-Augustus.jp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" Target="slide15.xml"/><Relationship Id="rId7" Type="http://schemas.openxmlformats.org/officeDocument/2006/relationships/slide" Target="slide17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2.xml"/><Relationship Id="rId6" Type="http://schemas.openxmlformats.org/officeDocument/2006/relationships/slide" Target="slide16.xml"/><Relationship Id="rId5" Type="http://schemas.openxmlformats.org/officeDocument/2006/relationships/audio" Target="../media/audio2.wav"/><Relationship Id="rId4" Type="http://schemas.openxmlformats.org/officeDocument/2006/relationships/audio" Target="../media/audio1.wav"/><Relationship Id="rId9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slide" Target="slide19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Hadrian's_wall_at_Greenhead_Lough.jpg" TargetMode="External"/><Relationship Id="rId3" Type="http://schemas.openxmlformats.org/officeDocument/2006/relationships/hyperlink" Target="http://en.wikipedia.org/wiki/File:CiceroBust.jpg" TargetMode="External"/><Relationship Id="rId7" Type="http://schemas.openxmlformats.org/officeDocument/2006/relationships/hyperlink" Target="http://en.wikipedia.org/wiki/File:Pompeii_family_feast_painting_Naples.jpg" TargetMode="External"/><Relationship Id="rId12" Type="http://schemas.openxmlformats.org/officeDocument/2006/relationships/hyperlink" Target="http://en.wikipedia.org/wiki/File:Invasions_of_the_Roman_Empire_1.png" TargetMode="External"/><Relationship Id="rId2" Type="http://schemas.openxmlformats.org/officeDocument/2006/relationships/hyperlink" Target="http://en.wikipedia.org/wiki/File:Statue-Augustus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ile:Augusto_30aC_-_6dC_55%25CS_jpg" TargetMode="External"/><Relationship Id="rId11" Type="http://schemas.openxmlformats.org/officeDocument/2006/relationships/hyperlink" Target="http://cs.wikipedia.org/wiki/Soubor:Justinian_mosaik_ravenna.jpg" TargetMode="External"/><Relationship Id="rId5" Type="http://schemas.openxmlformats.org/officeDocument/2006/relationships/hyperlink" Target="http://en.wikipedia.org/wiki/Ancient_Rome" TargetMode="External"/><Relationship Id="rId10" Type="http://schemas.openxmlformats.org/officeDocument/2006/relationships/hyperlink" Target="http://en.wikipedia.org/wiki/Roman_Empire" TargetMode="External"/><Relationship Id="rId4" Type="http://schemas.openxmlformats.org/officeDocument/2006/relationships/hyperlink" Target="http://cs.wikipedia.org/wiki/Soubor:Giulio-cesare-enhanced_1-800x1450.jpg" TargetMode="External"/><Relationship Id="rId9" Type="http://schemas.openxmlformats.org/officeDocument/2006/relationships/hyperlink" Target="http://en.wikipedia.org/wiki/File:Hadrians_Wall_map.pn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3" name="Picture 5" descr="LOGO_obdelni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2794" name="Group 26"/>
          <p:cNvGraphicFramePr>
            <a:graphicFrameLocks noGrp="1"/>
          </p:cNvGraphicFramePr>
          <p:nvPr/>
        </p:nvGraphicFramePr>
        <p:xfrm>
          <a:off x="971550" y="1989138"/>
          <a:ext cx="7345363" cy="2204403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Gertruda Miličková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Římské císařství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Nejstarší civilizace, kořeny evropské civilizace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Statue-Augustu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76250"/>
            <a:ext cx="4176713" cy="6265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Římské císařství</a:t>
            </a:r>
            <a:endParaRPr lang="cs-CZ" dirty="0"/>
          </a:p>
        </p:txBody>
      </p:sp>
      <p:sp>
        <p:nvSpPr>
          <p:cNvPr id="5124" name="Podnadpis 4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 eaLnBrk="1" hangingPunct="1"/>
            <a:r>
              <a:rPr lang="cs-CZ" smtClean="0"/>
              <a:t>6. ročník ZŠ</a:t>
            </a:r>
          </a:p>
        </p:txBody>
      </p:sp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4211960" y="6165304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3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Srovnání</a:t>
            </a: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22256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946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Republika</a:t>
                      </a:r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Císařství</a:t>
                      </a:r>
                      <a:endParaRPr lang="cs-CZ" sz="1800" dirty="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pPr algn="l"/>
                      <a:r>
                        <a:rPr kumimoji="0"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Vznik</a:t>
                      </a:r>
                      <a:endParaRPr lang="cs-CZ" sz="1800" b="1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konec 6. st. př. </a:t>
                      </a:r>
                      <a:r>
                        <a:rPr kumimoji="0"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Kr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	</a:t>
                      </a:r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konec 1. st. př. </a:t>
                      </a:r>
                      <a:r>
                        <a:rPr kumimoji="0"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Kr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/>
                        <a:t>Vláda</a:t>
                      </a:r>
                      <a:endParaRPr lang="cs-CZ" sz="1800" b="1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konzulové, senát, sněm</a:t>
                      </a:r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císař</a:t>
                      </a:r>
                      <a:endParaRPr lang="cs-CZ" sz="1800" dirty="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/>
                        <a:t>Války</a:t>
                      </a:r>
                      <a:endParaRPr lang="cs-CZ" sz="1800" b="1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dobyvačné, občanské</a:t>
                      </a:r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dobyvačné, obranné</a:t>
                      </a:r>
                      <a:endParaRPr lang="cs-CZ" sz="1800" dirty="0"/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/>
                        <a:t>Povstání</a:t>
                      </a:r>
                      <a:endParaRPr lang="cs-CZ" sz="1800" b="1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Spartakovo	</a:t>
                      </a:r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 provinciích, otroci</a:t>
                      </a:r>
                    </a:p>
                  </a:txBody>
                  <a:tcPr marT="45733" marB="45733"/>
                </a:tc>
              </a:tr>
              <a:tr h="370946"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/>
                        <a:t>Zánik</a:t>
                      </a:r>
                      <a:endParaRPr lang="cs-CZ" sz="1800" b="1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konec 1. st. př. </a:t>
                      </a:r>
                      <a:r>
                        <a:rPr kumimoji="0"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Kr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800" dirty="0"/>
                    </a:p>
                  </a:txBody>
                  <a:tcPr marT="45733" marB="45733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476 po </a:t>
                      </a:r>
                      <a:r>
                        <a:rPr kumimoji="0" lang="cs-CZ" sz="1800" kern="1200" dirty="0" err="1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Kr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marT="45733" marB="45733"/>
                </a:tc>
              </a:tr>
            </a:tbl>
          </a:graphicData>
        </a:graphic>
      </p:graphicFrame>
      <p:sp>
        <p:nvSpPr>
          <p:cNvPr id="6177" name="Obdélník 8"/>
          <p:cNvSpPr>
            <a:spLocks noChangeArrowheads="1"/>
          </p:cNvSpPr>
          <p:nvPr/>
        </p:nvSpPr>
        <p:spPr bwMode="auto">
          <a:xfrm>
            <a:off x="539750" y="4941888"/>
            <a:ext cx="8064500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>
                <a:latin typeface="Constantia" pitchFamily="18" charset="0"/>
              </a:rPr>
              <a:t>kolonát</a:t>
            </a:r>
            <a:r>
              <a:rPr lang="cs-CZ">
                <a:latin typeface="Constantia" pitchFamily="18" charset="0"/>
              </a:rPr>
              <a:t> – svobodný nájem půdy</a:t>
            </a:r>
          </a:p>
          <a:p>
            <a:r>
              <a:rPr lang="cs-CZ" b="1">
                <a:latin typeface="Constantia" pitchFamily="18" charset="0"/>
              </a:rPr>
              <a:t>z provincií do Říma </a:t>
            </a:r>
            <a:r>
              <a:rPr lang="cs-CZ">
                <a:latin typeface="Constantia" pitchFamily="18" charset="0"/>
              </a:rPr>
              <a:t>– sklo, látky, koření, obilí, olej, víno, otroci, jantar, kožešiny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7171" name="Zástupný symbol pro obsah 7" descr="Obrázek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7705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236296" y="18864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8195" name="Zástupný symbol pro obsah 3" descr="Obrázek4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6435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020272" y="26064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9219" name="Zástupný symbol pro obsah 5" descr="Obrázek6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36063" cy="685800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092280" y="332656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0243" name="Zástupný symbol pro obsah 5" descr="Obrázek5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6435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7092280" y="26064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Zástupný symbol pro obsah 3" descr="800px-Augusto_30aC_-_6dC_55%25CS_jpg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10663" cy="6858000"/>
          </a:xfrm>
        </p:spPr>
      </p:pic>
      <p:sp>
        <p:nvSpPr>
          <p:cNvPr id="11267" name="Nadpis 4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ctr" eaLnBrk="1" hangingPunct="1"/>
            <a:r>
              <a:rPr lang="cs-CZ" smtClean="0">
                <a:solidFill>
                  <a:schemeClr val="tx1"/>
                </a:solidFill>
              </a:rPr>
              <a:t>                 Augustova říše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4139952" y="638132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3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 Císařství</a:t>
            </a:r>
          </a:p>
        </p:txBody>
      </p:sp>
      <p:sp>
        <p:nvSpPr>
          <p:cNvPr id="12291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b="1" dirty="0" smtClean="0"/>
              <a:t>Dělení obyvatelstva: </a:t>
            </a:r>
            <a:endParaRPr lang="cs-CZ" b="1" dirty="0" smtClean="0"/>
          </a:p>
          <a:p>
            <a:pPr marL="0" indent="0" eaLnBrk="1" hangingPunct="1">
              <a:buNone/>
            </a:pPr>
            <a:endParaRPr lang="cs-CZ" b="1" dirty="0"/>
          </a:p>
          <a:p>
            <a:pPr eaLnBrk="1" hangingPunct="1">
              <a:buFont typeface="Arial" pitchFamily="34" charset="0"/>
              <a:buChar char="•"/>
            </a:pPr>
            <a:r>
              <a:rPr lang="cs-CZ" dirty="0" smtClean="0"/>
              <a:t>císař</a:t>
            </a:r>
            <a:endParaRPr lang="cs-CZ" dirty="0" smtClean="0"/>
          </a:p>
          <a:p>
            <a:pPr eaLnBrk="1" hangingPunct="1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enátoři, jezdci, členové městských rad</a:t>
            </a:r>
            <a:endParaRPr lang="cs-CZ" dirty="0" smtClean="0"/>
          </a:p>
          <a:p>
            <a:pPr eaLnBrk="1" hangingPunct="1">
              <a:buFont typeface="Arial" pitchFamily="34" charset="0"/>
              <a:buChar char="•"/>
            </a:pPr>
            <a:r>
              <a:rPr lang="cs-CZ" dirty="0" smtClean="0"/>
              <a:t>svobodní občané – zemědělci, řemeslníci, obchodníci</a:t>
            </a:r>
          </a:p>
          <a:p>
            <a:pPr eaLnBrk="1" hangingPunct="1">
              <a:buFont typeface="Arial" pitchFamily="34" charset="0"/>
              <a:buChar char="•"/>
            </a:pPr>
            <a:r>
              <a:rPr lang="cs-CZ" dirty="0" smtClean="0"/>
              <a:t>otroci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12292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6983" y="2132856"/>
            <a:ext cx="4446084" cy="3969717"/>
          </a:xfrm>
        </p:spPr>
      </p:pic>
      <p:sp>
        <p:nvSpPr>
          <p:cNvPr id="5" name="Zástupný symbol pro zápatí 4"/>
          <p:cNvSpPr>
            <a:spLocks noGrp="1"/>
          </p:cNvSpPr>
          <p:nvPr/>
        </p:nvSpPr>
        <p:spPr bwMode="auto">
          <a:xfrm>
            <a:off x="7020272" y="6381328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Císařové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cs-CZ" smtClean="0"/>
              <a:t>Hadrián</a:t>
            </a:r>
          </a:p>
        </p:txBody>
      </p:sp>
      <p:pic>
        <p:nvPicPr>
          <p:cNvPr id="14340" name="Zástupný symbol pro obsah 7" descr="482px-Hadrians_Wall_map.png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27538" y="1341438"/>
            <a:ext cx="4314825" cy="5360987"/>
          </a:xfrm>
        </p:spPr>
      </p:pic>
      <p:pic>
        <p:nvPicPr>
          <p:cNvPr id="14341" name="Zástupný symbol pro obsah 4" descr="800px-Hadrian's_wall_at_Greenhead_Lough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565400"/>
            <a:ext cx="4799012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zápatí 4"/>
          <p:cNvSpPr>
            <a:spLocks noGrp="1"/>
          </p:cNvSpPr>
          <p:nvPr/>
        </p:nvSpPr>
        <p:spPr bwMode="auto">
          <a:xfrm>
            <a:off x="2555776" y="6309320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8</a:t>
            </a:r>
          </a:p>
        </p:txBody>
      </p:sp>
      <p:sp>
        <p:nvSpPr>
          <p:cNvPr id="7" name="Zástupný symbol pro zápatí 4"/>
          <p:cNvSpPr>
            <a:spLocks noGrp="1"/>
          </p:cNvSpPr>
          <p:nvPr/>
        </p:nvSpPr>
        <p:spPr bwMode="auto">
          <a:xfrm>
            <a:off x="7020272" y="836712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6387" name="Zástupný symbol pro obsah 6" descr="Obrázek71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44000" cy="6864350"/>
          </a:xfrm>
        </p:spPr>
      </p:pic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251520" y="5805264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Zástupný symbol pro obsah 3" descr="Justinian_mosaik_ravenna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0"/>
            <a:ext cx="9153525" cy="6858000"/>
          </a:xfrm>
        </p:spPr>
      </p:pic>
      <p:sp>
        <p:nvSpPr>
          <p:cNvPr id="17411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697913" cy="593725"/>
          </a:xfrm>
        </p:spPr>
        <p:txBody>
          <a:bodyPr/>
          <a:lstStyle/>
          <a:p>
            <a:pPr eaLnBrk="1" hangingPunct="1"/>
            <a:r>
              <a:rPr lang="cs-CZ" sz="3200" smtClean="0">
                <a:solidFill>
                  <a:srgbClr val="FFFF00"/>
                </a:solidFill>
              </a:rPr>
              <a:t>Konec císařství - Justiniánova vláda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395536" y="6165304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079181"/>
            <a:ext cx="7323211" cy="5126246"/>
          </a:xfrm>
        </p:spPr>
      </p:pic>
      <p:sp>
        <p:nvSpPr>
          <p:cNvPr id="18435" name="Nadpis 1"/>
          <p:cNvSpPr>
            <a:spLocks noGrp="1"/>
          </p:cNvSpPr>
          <p:nvPr>
            <p:ph type="title"/>
          </p:nvPr>
        </p:nvSpPr>
        <p:spPr>
          <a:xfrm>
            <a:off x="611188" y="188913"/>
            <a:ext cx="8337550" cy="593725"/>
          </a:xfrm>
        </p:spPr>
        <p:txBody>
          <a:bodyPr/>
          <a:lstStyle/>
          <a:p>
            <a:pPr eaLnBrk="1" hangingPunct="1"/>
            <a:r>
              <a:rPr lang="cs-CZ" sz="3200" dirty="0" smtClean="0">
                <a:solidFill>
                  <a:schemeClr val="tx1"/>
                </a:solidFill>
              </a:rPr>
              <a:t>Konec císařství – Barbaři dobývají Řím</a:t>
            </a:r>
          </a:p>
        </p:txBody>
      </p:sp>
      <p:sp>
        <p:nvSpPr>
          <p:cNvPr id="4" name="Zástupný symbol pro zápatí 4"/>
          <p:cNvSpPr>
            <a:spLocks noGrp="1"/>
          </p:cNvSpPr>
          <p:nvPr/>
        </p:nvSpPr>
        <p:spPr bwMode="auto">
          <a:xfrm>
            <a:off x="1763688" y="6237312"/>
            <a:ext cx="1479550" cy="287338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algn="l" rtl="0" eaLnBrk="1" fontAlgn="base" latinLnBrk="0" hangingPunct="1">
              <a:spcBef>
                <a:spcPct val="0"/>
              </a:spcBef>
              <a:spcAft>
                <a:spcPct val="0"/>
              </a:spcAft>
              <a:defRPr kumimoji="0" sz="1200" kern="1200">
                <a:solidFill>
                  <a:schemeClr val="tx2">
                    <a:shade val="90000"/>
                  </a:schemeClr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cs-CZ" sz="1400" b="1" dirty="0" smtClean="0">
                <a:solidFill>
                  <a:schemeClr val="bg1"/>
                </a:solidFill>
              </a:rPr>
              <a:t>  Obrázek č. 12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" name="Zástupný symbol pro obsah 2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709192371"/>
              </p:ext>
            </p:extLst>
          </p:nvPr>
        </p:nvGraphicFramePr>
        <p:xfrm>
          <a:off x="0" y="28433"/>
          <a:ext cx="9144000" cy="6790134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048000"/>
                <a:gridCol w="3200400"/>
                <a:gridCol w="2895600"/>
              </a:tblGrid>
              <a:tr h="522318">
                <a:tc gridSpan="3"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TEST: Klikni na hvězdičku</a:t>
                      </a:r>
                      <a:r>
                        <a:rPr lang="cs-CZ" sz="1800" baseline="0" dirty="0" smtClean="0"/>
                        <a:t> u odpovědi</a:t>
                      </a:r>
                      <a:r>
                        <a:rPr lang="cs-CZ" sz="1800" dirty="0" smtClean="0"/>
                        <a:t>, kterou považuješ</a:t>
                      </a:r>
                      <a:r>
                        <a:rPr lang="cs-CZ" sz="1800" baseline="0" dirty="0" smtClean="0"/>
                        <a:t> za správnou.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hMerge="1">
                  <a:txBody>
                    <a:bodyPr/>
                    <a:lstStyle/>
                    <a:p>
                      <a:pPr algn="l"/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Pevnostní systém v</a:t>
                      </a:r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 Británii, který chránil římské posádky před nepřátelskými kmeny se jmenoval: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Římský val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Britské hradby</a:t>
                      </a:r>
                      <a:endParaRPr lang="cs-CZ" b="0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Hadrianův val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Ochranná zeď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</a:rPr>
                        <a:t>O problematických osudech římských císařů psal historik: 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Homér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err="1" smtClean="0"/>
                        <a:t>Tacitus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Platón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Caesar</a:t>
                      </a:r>
                    </a:p>
                  </a:txBody>
                  <a:tcPr marL="163082" marR="163082"/>
                </a:tc>
              </a:tr>
              <a:tr h="522318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rowSpan="4"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</a:rPr>
                        <a:t>Germánským kmenem, který s konečnou platností rozvrátil Řím byli:</a:t>
                      </a:r>
                      <a:endParaRPr lang="cs-CZ" sz="2400" dirty="0">
                        <a:solidFill>
                          <a:srgbClr val="FFFF00"/>
                        </a:solidFill>
                      </a:endParaRPr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Galové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Frankové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Vandalové</a:t>
                      </a:r>
                      <a:endParaRPr lang="cs-CZ" b="1" dirty="0"/>
                    </a:p>
                  </a:txBody>
                  <a:tcPr marL="163082" marR="163082"/>
                </a:tc>
              </a:tr>
              <a:tr h="52231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marL="163082" marR="163082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smtClean="0"/>
                        <a:t>Byzantinci</a:t>
                      </a:r>
                      <a:endParaRPr lang="cs-CZ" b="1" dirty="0"/>
                    </a:p>
                  </a:txBody>
                  <a:tcPr marL="163082" marR="163082"/>
                </a:tc>
              </a:tr>
            </a:tbl>
          </a:graphicData>
        </a:graphic>
      </p:graphicFrame>
      <p:pic>
        <p:nvPicPr>
          <p:cNvPr id="34821" name="Obrázek 348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140" y="2678303"/>
            <a:ext cx="1477720" cy="1949680"/>
          </a:xfrm>
          <a:prstGeom prst="rect">
            <a:avLst/>
          </a:prstGeom>
        </p:spPr>
      </p:pic>
      <p:sp>
        <p:nvSpPr>
          <p:cNvPr id="34833" name="7cípá hvězda 34832">
            <a:hlinkClick r:id="rId3" action="ppaction://hlinksldjump">
              <a:snd r:embed="rId4" name="applause.wav"/>
            </a:hlinkClick>
          </p:cNvPr>
          <p:cNvSpPr/>
          <p:nvPr/>
        </p:nvSpPr>
        <p:spPr>
          <a:xfrm>
            <a:off x="8698706" y="685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50" name="7cípá hvězda 49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1143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7cípá hvězda 50">
            <a:hlinkClick r:id="rId6" action="ppaction://hlinksldjump">
              <a:snd r:embed="rId4" name="applause.wav"/>
            </a:hlinkClick>
          </p:cNvPr>
          <p:cNvSpPr/>
          <p:nvPr/>
        </p:nvSpPr>
        <p:spPr>
          <a:xfrm>
            <a:off x="8731618" y="1683536"/>
            <a:ext cx="304800" cy="304800"/>
          </a:xfrm>
          <a:prstGeom prst="star7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7cípá hvězda 5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10613" y="2252193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7cípá hvězda 52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6442675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7cípá hvězda 56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53340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7cípá hvězda 57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0574" y="48006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7cípá hvězda 58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43523" y="4267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7cípá hvězda 59">
            <a:hlinkClick r:id="rId7" action="ppaction://hlinksldjump">
              <a:snd r:embed="rId4" name="applause.wav"/>
            </a:hlinkClick>
          </p:cNvPr>
          <p:cNvSpPr/>
          <p:nvPr/>
        </p:nvSpPr>
        <p:spPr>
          <a:xfrm>
            <a:off x="8708197" y="5891749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7cípá hvězda 61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698706" y="27432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3" name="7cípá hvězda 62">
            <a:hlinkClick r:id="rId6" action="ppaction://hlinksldjump">
              <a:snd r:embed="rId4" name="applause.wav"/>
            </a:hlinkClick>
          </p:cNvPr>
          <p:cNvSpPr/>
          <p:nvPr/>
        </p:nvSpPr>
        <p:spPr>
          <a:xfrm>
            <a:off x="8731618" y="3316406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sp>
        <p:nvSpPr>
          <p:cNvPr id="64" name="7cípá hvězda 63">
            <a:hlinkClick r:id="rId3" action="ppaction://hlinksldjump">
              <a:snd r:embed="rId5" name="explode.wav"/>
            </a:hlinkClick>
          </p:cNvPr>
          <p:cNvSpPr/>
          <p:nvPr/>
        </p:nvSpPr>
        <p:spPr>
          <a:xfrm>
            <a:off x="8754897" y="3733800"/>
            <a:ext cx="304800" cy="304800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C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780" y="4859397"/>
            <a:ext cx="1385065" cy="1735678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167" y="610673"/>
            <a:ext cx="2595666" cy="194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0339733"/>
      </p:ext>
    </p:extLst>
  </p:cSld>
  <p:clrMapOvr>
    <a:masterClrMapping/>
  </p:clrMapOvr>
  <p:transition spd="med">
    <p:blinds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895600" cy="23282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Chybná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Výsledek tvého snažení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není nejlepší!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Přemýšlej znovu, nebo se zkus s někým poradit!!!</a:t>
            </a:r>
            <a:endParaRPr lang="cs-CZ" sz="2000" b="1" dirty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42" r="5942"/>
          <a:stretch>
            <a:fillRect/>
          </a:stretch>
        </p:blipFill>
        <p:spPr>
          <a:xfrm>
            <a:off x="3276600" y="1052736"/>
            <a:ext cx="5486400" cy="4114800"/>
          </a:xfrm>
          <a:scene3d>
            <a:camera prst="orthographicFront">
              <a:rot lat="0" lon="0" rev="20699999"/>
            </a:camera>
            <a:lightRig rig="threePt" dir="t"/>
          </a:scene3d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k otázkám!!!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28876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819400" cy="3318804"/>
          </a:xfrm>
        </p:spPr>
        <p:txBody>
          <a:bodyPr/>
          <a:lstStyle/>
          <a:p>
            <a:r>
              <a:rPr lang="cs-CZ" sz="2400" dirty="0" smtClean="0">
                <a:solidFill>
                  <a:srgbClr val="FF0000"/>
                </a:solidFill>
                <a:latin typeface="+mn-lt"/>
              </a:rPr>
              <a:t>Správná odpověď!!!</a:t>
            </a: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Můžeš pokračovat v dalších otázkách!!!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3276600" y="5909902"/>
            <a:ext cx="5715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+mn-lt"/>
              </a:rPr>
              <a:t>Kliknutím na obrázek se vrátíš zpět !!!</a:t>
            </a:r>
            <a:endParaRPr lang="pt-BR" b="1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76201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76996"/>
            <a:ext cx="2971800" cy="3318804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  <a:latin typeface="+mn-lt"/>
              </a:rPr>
              <a:t>Konec testu!!!</a:t>
            </a: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smtClean="0">
                <a:latin typeface="+mn-lt"/>
              </a:rPr>
              <a:t/>
            </a:r>
            <a:br>
              <a:rPr lang="cs-CZ" sz="2800" dirty="0" smtClean="0">
                <a:latin typeface="+mn-lt"/>
              </a:rPr>
            </a:b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r>
              <a:rPr lang="cs-CZ" sz="2400" dirty="0" smtClean="0">
                <a:latin typeface="+mn-lt"/>
              </a:rPr>
              <a:t>Bylo to dobré, ale neuškodí, když se na látku ještě doma podíváš</a:t>
            </a:r>
            <a:endParaRPr lang="cs-CZ" sz="2400" dirty="0">
              <a:latin typeface="+mn-lt"/>
            </a:endParaRPr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609600" y="4267200"/>
            <a:ext cx="2209800" cy="2209799"/>
          </a:xfrm>
        </p:spPr>
        <p:txBody>
          <a:bodyPr/>
          <a:lstStyle/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</p:txBody>
      </p:sp>
      <p:pic>
        <p:nvPicPr>
          <p:cNvPr id="13" name="Zástupný symbol pro obrázek 12">
            <a:hlinkClick r:id="rId2" action="ppaction://hlinksldjump"/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20000">
            <a:off x="3498981" y="1491641"/>
            <a:ext cx="4617720" cy="3463290"/>
          </a:xfrm>
        </p:spPr>
      </p:pic>
      <p:sp>
        <p:nvSpPr>
          <p:cNvPr id="14" name="Obdélník 13"/>
          <p:cNvSpPr/>
          <p:nvPr/>
        </p:nvSpPr>
        <p:spPr>
          <a:xfrm>
            <a:off x="473122" y="5402070"/>
            <a:ext cx="85344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  <a:latin typeface="+mn-lt"/>
              </a:rPr>
              <a:t>Pamatuj si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:   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Paměť je jako medúza – vědomosti se rychle rozplynou!!!</a:t>
            </a:r>
          </a:p>
          <a:p>
            <a:pPr algn="ctr"/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Kliknutím na obrázek se rozloučíme.</a:t>
            </a:r>
            <a:endParaRPr lang="pt-BR" sz="2000" b="1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2080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 idx="4294967295"/>
          </p:nvPr>
        </p:nvSpPr>
        <p:spPr>
          <a:xfrm>
            <a:off x="762000" y="152400"/>
            <a:ext cx="7848600" cy="5334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Arial" charset="0"/>
              </a:rPr>
              <a:t>Použitá literatura a zdroje informací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4294967295"/>
          </p:nvPr>
        </p:nvSpPr>
        <p:spPr>
          <a:xfrm>
            <a:off x="179512" y="838200"/>
            <a:ext cx="8856984" cy="54864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Koucká, I.: Dějepis 6, Olomouc, </a:t>
            </a:r>
            <a:r>
              <a:rPr lang="cs-CZ" sz="1400" dirty="0" err="1" smtClean="0">
                <a:solidFill>
                  <a:srgbClr val="FFFF00"/>
                </a:solidFill>
              </a:rPr>
              <a:t>Prodos</a:t>
            </a:r>
            <a:r>
              <a:rPr lang="cs-CZ" sz="1400" dirty="0" smtClean="0">
                <a:solidFill>
                  <a:srgbClr val="FFFF00"/>
                </a:solidFill>
              </a:rPr>
              <a:t> 2002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Kolektiv autorů: Dějepis 6, Plzeň, Fraus 2007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Mandelová, H.: Opakování dějin pravěku a starověku, Olomouc, FIN 1995</a:t>
            </a:r>
          </a:p>
          <a:p>
            <a:pPr eaLnBrk="1" hangingPunct="1"/>
            <a:r>
              <a:rPr lang="cs-CZ" sz="1400" b="1" dirty="0" smtClean="0"/>
              <a:t>Použitý obrazový materiál: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1: </a:t>
            </a:r>
            <a:r>
              <a:rPr lang="cs-CZ" sz="1400" dirty="0">
                <a:solidFill>
                  <a:srgbClr val="FFFF00"/>
                </a:solidFill>
                <a:hlinkClick r:id="rId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2"/>
              </a:rPr>
              <a:t>en.wikipedia.org/wiki/File:Statue-Augustus.jpg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2: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http://en.wikipedia.org/wiki/Roman_Empire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3: </a:t>
            </a:r>
            <a:r>
              <a:rPr lang="cs-CZ" sz="1400" dirty="0">
                <a:solidFill>
                  <a:srgbClr val="FFFF00"/>
                </a:solidFill>
                <a:hlinkClick r:id="rId3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3"/>
              </a:rPr>
              <a:t>en.wikipedia.org/wiki/File:CiceroBust.jpg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4: </a:t>
            </a:r>
            <a:r>
              <a:rPr lang="cs-CZ" sz="1400" dirty="0">
                <a:solidFill>
                  <a:srgbClr val="FFFF00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4"/>
              </a:rPr>
              <a:t>cs.wikipedia.org/wiki/Soubor:Giulio-cesare-enhanced_1-800x1450.jpg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5: </a:t>
            </a:r>
            <a:r>
              <a:rPr lang="cs-CZ" sz="1400" dirty="0">
                <a:solidFill>
                  <a:srgbClr val="FFFF00"/>
                </a:solidFill>
              </a:rPr>
              <a:t>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5"/>
              </a:rPr>
              <a:t>http://en.wikipedia.org/wiki/Ancient_Rome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6: </a:t>
            </a:r>
            <a:r>
              <a:rPr lang="cs-CZ" sz="1400" dirty="0">
                <a:solidFill>
                  <a:srgbClr val="FFFF00"/>
                </a:solidFill>
                <a:hlinkClick r:id="rId6"/>
              </a:rPr>
              <a:t>http://en.wikipedia.org/wiki/File:Augusto_30aC_-_</a:t>
            </a:r>
            <a:r>
              <a:rPr lang="cs-CZ" sz="1400" dirty="0" smtClean="0">
                <a:solidFill>
                  <a:srgbClr val="FFFF00"/>
                </a:solidFill>
                <a:hlinkClick r:id="rId6"/>
              </a:rPr>
              <a:t>6dC_55%25CS_jpg</a:t>
            </a:r>
            <a:r>
              <a:rPr lang="cs-CZ" sz="1400" dirty="0" smtClean="0">
                <a:solidFill>
                  <a:srgbClr val="FFFF00"/>
                </a:solidFill>
              </a:rPr>
              <a:t>.</a:t>
            </a: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7: </a:t>
            </a:r>
            <a:r>
              <a:rPr lang="cs-CZ" sz="1400" dirty="0">
                <a:solidFill>
                  <a:srgbClr val="FFFF00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7"/>
              </a:rPr>
              <a:t>en.wikipedia.org/wiki/File:Pompeii_family_feast_painting_Naples.jpg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8: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8"/>
              </a:rPr>
              <a:t>en.wikipedia.org/wiki/File:Hadrian%27s_wall_at_Greenhead_Lough.jpg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</a:t>
            </a:r>
            <a:r>
              <a:rPr lang="cs-CZ" sz="1400" dirty="0">
                <a:solidFill>
                  <a:srgbClr val="FFFF00"/>
                </a:solidFill>
              </a:rPr>
              <a:t>č. </a:t>
            </a:r>
            <a:r>
              <a:rPr lang="cs-CZ" sz="1400" dirty="0" smtClean="0">
                <a:solidFill>
                  <a:srgbClr val="FFFF00"/>
                </a:solidFill>
              </a:rPr>
              <a:t>9: </a:t>
            </a:r>
            <a:r>
              <a:rPr lang="cs-CZ" sz="1400" dirty="0">
                <a:solidFill>
                  <a:srgbClr val="FFFF00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9"/>
              </a:rPr>
              <a:t>en.wikipedia.org/wiki/File:Hadrians_Wall_map.png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</a:t>
            </a:r>
            <a:r>
              <a:rPr lang="cs-CZ" sz="1400" dirty="0">
                <a:solidFill>
                  <a:srgbClr val="FFFF00"/>
                </a:solidFill>
              </a:rPr>
              <a:t>10: Fotomontáž G. Miličková s použitím </a:t>
            </a:r>
            <a:r>
              <a:rPr lang="cs-CZ" sz="1400" dirty="0">
                <a:solidFill>
                  <a:srgbClr val="FFFF00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0"/>
              </a:rPr>
              <a:t>en.wikipedia.org/wiki/Roman_Empire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Obrázek č. 11: </a:t>
            </a:r>
            <a:r>
              <a:rPr lang="cs-CZ" sz="1400" dirty="0">
                <a:solidFill>
                  <a:srgbClr val="FFFF00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1"/>
              </a:rPr>
              <a:t>cs.wikipedia.org/wiki/Soubor:Justinian_mosaik_ravenna.jpg</a:t>
            </a:r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Obrázek č. </a:t>
            </a:r>
            <a:r>
              <a:rPr lang="cs-CZ" sz="1400" dirty="0" smtClean="0">
                <a:solidFill>
                  <a:srgbClr val="FFFF00"/>
                </a:solidFill>
              </a:rPr>
              <a:t>12</a:t>
            </a:r>
            <a:r>
              <a:rPr lang="cs-CZ" sz="1400" dirty="0">
                <a:solidFill>
                  <a:srgbClr val="FFFF00"/>
                </a:solidFill>
              </a:rPr>
              <a:t>: </a:t>
            </a:r>
            <a:r>
              <a:rPr lang="cs-CZ" sz="1400" dirty="0">
                <a:solidFill>
                  <a:srgbClr val="FFFF00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srgbClr val="FFFF00"/>
                </a:solidFill>
                <a:hlinkClick r:id="rId12"/>
              </a:rPr>
              <a:t>en.wikipedia.org/wiki/File:Invasions_of_the_Roman_Empire_1.png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testu: </a:t>
            </a: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a</a:t>
            </a:r>
            <a:r>
              <a:rPr lang="cs-CZ" sz="1400" dirty="0">
                <a:solidFill>
                  <a:srgbClr val="FFFF00"/>
                </a:solidFill>
              </a:rPr>
              <a:t>) </a:t>
            </a:r>
            <a:r>
              <a:rPr lang="cs-CZ" sz="1400" dirty="0">
                <a:solidFill>
                  <a:srgbClr val="FFFF00"/>
                </a:solidFill>
                <a:hlinkClick r:id="rId8"/>
              </a:rPr>
              <a:t>http://en.wikipedia.org/wiki/File:Hadrian%27s_wall_at_Greenhead_Lough.jpg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FFFF00"/>
                </a:solidFill>
              </a:rPr>
              <a:t>b) </a:t>
            </a:r>
            <a:r>
              <a:rPr lang="cs-CZ" sz="1400" dirty="0">
                <a:solidFill>
                  <a:srgbClr val="FFFF00"/>
                </a:solidFill>
              </a:rPr>
              <a:t>http://en.wikipedia.org/wiki/File:Wien-_Parlament-Tacitus.jpg</a:t>
            </a:r>
          </a:p>
          <a:p>
            <a:pPr eaLnBrk="1" hangingPunct="1"/>
            <a:r>
              <a:rPr lang="cs-CZ" sz="1400" dirty="0">
                <a:solidFill>
                  <a:srgbClr val="FFFF00"/>
                </a:solidFill>
              </a:rPr>
              <a:t>c) http://de.wikipedia.org/wiki/Vandalen </a:t>
            </a:r>
            <a:endParaRPr lang="cs-CZ" sz="1400" dirty="0" smtClean="0">
              <a:solidFill>
                <a:srgbClr val="FFFF00"/>
              </a:solidFill>
            </a:endParaRPr>
          </a:p>
          <a:p>
            <a:pPr eaLnBrk="1" hangingPunct="1"/>
            <a:endParaRPr lang="cs-CZ" sz="1400" dirty="0">
              <a:solidFill>
                <a:srgbClr val="FFFF00"/>
              </a:solidFill>
            </a:endParaRPr>
          </a:p>
          <a:p>
            <a:pPr eaLnBrk="1" hangingPunct="1"/>
            <a:r>
              <a:rPr lang="cs-CZ" sz="1400" dirty="0" smtClean="0"/>
              <a:t>Obrázky v odpovědích na  otázky</a:t>
            </a:r>
            <a:r>
              <a:rPr lang="cs-CZ" sz="1400" dirty="0" smtClean="0">
                <a:solidFill>
                  <a:srgbClr val="FFFF00"/>
                </a:solidFill>
              </a:rPr>
              <a:t>: © </a:t>
            </a:r>
            <a:r>
              <a:rPr lang="cs-CZ" sz="1400" u="sng" dirty="0">
                <a:solidFill>
                  <a:srgbClr val="FFFF00"/>
                </a:solidFill>
              </a:rPr>
              <a:t>Microsoft </a:t>
            </a:r>
            <a:r>
              <a:rPr lang="cs-CZ" sz="1400" u="sng" dirty="0" err="1">
                <a:solidFill>
                  <a:srgbClr val="FFFF00"/>
                </a:solidFill>
              </a:rPr>
              <a:t>Corporation</a:t>
            </a:r>
            <a:endParaRPr lang="cs-CZ" sz="1400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616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Konec testu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Hodně štěstí v učení: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5124" name="Picture 4" descr="C:\Program Files (x86)\Microsoft Office\MEDIA\CAGCAT10\j029917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3733800"/>
            <a:ext cx="2067526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125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130</TotalTime>
  <Words>389</Words>
  <Application>Microsoft Office PowerPoint</Application>
  <PresentationFormat>Předvádění na obrazovce (4:3)</PresentationFormat>
  <Paragraphs>115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Prezentace aplikace PowerPoint</vt:lpstr>
      <vt:lpstr>Římské císařství</vt:lpstr>
      <vt:lpstr>Srovnání</vt:lpstr>
      <vt:lpstr>Prezentace aplikace PowerPoint</vt:lpstr>
      <vt:lpstr>Prezentace aplikace PowerPoint</vt:lpstr>
      <vt:lpstr>Prezentace aplikace PowerPoint</vt:lpstr>
      <vt:lpstr>Prezentace aplikace PowerPoint</vt:lpstr>
      <vt:lpstr>                 Augustova říše</vt:lpstr>
      <vt:lpstr> Císařství</vt:lpstr>
      <vt:lpstr>Císařové</vt:lpstr>
      <vt:lpstr>Prezentace aplikace PowerPoint</vt:lpstr>
      <vt:lpstr>Konec císařství - Justiniánova vláda</vt:lpstr>
      <vt:lpstr>Konec císařství – Barbaři dobývají Řím</vt:lpstr>
      <vt:lpstr>Prezentace aplikace PowerPoint</vt:lpstr>
      <vt:lpstr>Chybná odpověď!!!   Výsledek tvého snažení není nejlepší!</vt:lpstr>
      <vt:lpstr>Správná odpověď!!!   Můžeš pokračovat v dalších otázkách!!!</vt:lpstr>
      <vt:lpstr>Konec testu!!!     Bylo to dobré, ale neuškodí, když se na látku ještě doma podíváš</vt:lpstr>
      <vt:lpstr>Použitá literatura a zdroje informací</vt:lpstr>
      <vt:lpstr>Konec testu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Římské císařství</dc:title>
  <dc:creator>Miličková</dc:creator>
  <cp:lastModifiedBy>Milickova</cp:lastModifiedBy>
  <cp:revision>24</cp:revision>
  <dcterms:created xsi:type="dcterms:W3CDTF">2011-03-20T14:39:10Z</dcterms:created>
  <dcterms:modified xsi:type="dcterms:W3CDTF">2013-06-05T17:55:39Z</dcterms:modified>
</cp:coreProperties>
</file>