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56" r:id="rId4"/>
    <p:sldId id="257" r:id="rId5"/>
    <p:sldId id="260" r:id="rId6"/>
    <p:sldId id="261" r:id="rId7"/>
    <p:sldId id="262" r:id="rId8"/>
  </p:sldIdLst>
  <p:sldSz cx="9144000" cy="6858000" type="screen4x3"/>
  <p:notesSz cx="6834188" cy="997902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B0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E2D0-8AC4-4FEA-AD5E-BC06C84F0808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4E981-CC68-484A-A811-9274DE30E6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9313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E2D0-8AC4-4FEA-AD5E-BC06C84F0808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4E981-CC68-484A-A811-9274DE30E6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74637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E2D0-8AC4-4FEA-AD5E-BC06C84F0808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4E981-CC68-484A-A811-9274DE30E6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07323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E2D0-8AC4-4FEA-AD5E-BC06C84F0808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4E981-CC68-484A-A811-9274DE30E6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8884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E2D0-8AC4-4FEA-AD5E-BC06C84F0808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4E981-CC68-484A-A811-9274DE30E6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80381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E2D0-8AC4-4FEA-AD5E-BC06C84F0808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4E981-CC68-484A-A811-9274DE30E6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58088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E2D0-8AC4-4FEA-AD5E-BC06C84F0808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4E981-CC68-484A-A811-9274DE30E6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54140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E2D0-8AC4-4FEA-AD5E-BC06C84F0808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4E981-CC68-484A-A811-9274DE30E6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06078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E2D0-8AC4-4FEA-AD5E-BC06C84F0808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4E981-CC68-484A-A811-9274DE30E6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79923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E2D0-8AC4-4FEA-AD5E-BC06C84F0808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4E981-CC68-484A-A811-9274DE30E6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36760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E2D0-8AC4-4FEA-AD5E-BC06C84F0808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4E981-CC68-484A-A811-9274DE30E6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60848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45E2D0-8AC4-4FEA-AD5E-BC06C84F0808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94E981-CC68-484A-A811-9274DE30E6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0304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746650"/>
          </a:xfrm>
        </p:spPr>
        <p:txBody>
          <a:bodyPr>
            <a:normAutofit/>
          </a:bodyPr>
          <a:lstStyle/>
          <a:p>
            <a:r>
              <a:rPr lang="cs-CZ" sz="2000" dirty="0">
                <a:solidFill>
                  <a:srgbClr val="002060"/>
                </a:solidFill>
                <a:latin typeface="Comic Sans MS" pitchFamily="66" charset="0"/>
              </a:rPr>
              <a:t>Název školy: Základní škola a Mateřská škola Bečváry, okres Kolín</a:t>
            </a:r>
            <a:br>
              <a:rPr lang="cs-CZ" sz="2000" dirty="0">
                <a:solidFill>
                  <a:srgbClr val="002060"/>
                </a:solidFill>
                <a:latin typeface="Comic Sans MS" pitchFamily="66" charset="0"/>
              </a:rPr>
            </a:br>
            <a:r>
              <a:rPr lang="cs-CZ" sz="2000" dirty="0">
                <a:solidFill>
                  <a:srgbClr val="002060"/>
                </a:solidFill>
                <a:latin typeface="Comic Sans MS" pitchFamily="66" charset="0"/>
              </a:rPr>
              <a:t> </a:t>
            </a:r>
            <a:br>
              <a:rPr lang="cs-CZ" sz="2000" dirty="0">
                <a:solidFill>
                  <a:srgbClr val="002060"/>
                </a:solidFill>
                <a:latin typeface="Comic Sans MS" pitchFamily="66" charset="0"/>
              </a:rPr>
            </a:br>
            <a:r>
              <a:rPr lang="cs-CZ" sz="2000" dirty="0">
                <a:solidFill>
                  <a:srgbClr val="002060"/>
                </a:solidFill>
                <a:latin typeface="Comic Sans MS" pitchFamily="66" charset="0"/>
              </a:rPr>
              <a:t>                   Autor: Mgr. Simona </a:t>
            </a:r>
            <a:r>
              <a:rPr lang="cs-CZ" sz="2000" dirty="0" err="1">
                <a:solidFill>
                  <a:srgbClr val="002060"/>
                </a:solidFill>
                <a:latin typeface="Comic Sans MS" pitchFamily="66" charset="0"/>
              </a:rPr>
              <a:t>Zalabáková</a:t>
            </a:r>
            <a:r>
              <a:rPr lang="cs-CZ" sz="2000" dirty="0">
                <a:solidFill>
                  <a:srgbClr val="002060"/>
                </a:solidFill>
                <a:latin typeface="Comic Sans MS" pitchFamily="66" charset="0"/>
              </a:rPr>
              <a:t>  </a:t>
            </a:r>
            <a:r>
              <a:rPr lang="cs-CZ" sz="2000" dirty="0" smtClean="0">
                <a:solidFill>
                  <a:srgbClr val="002060"/>
                </a:solidFill>
                <a:latin typeface="Comic Sans MS" pitchFamily="66" charset="0"/>
              </a:rPr>
              <a:t/>
            </a:r>
            <a:br>
              <a:rPr lang="cs-CZ" sz="2000" dirty="0" smtClean="0">
                <a:solidFill>
                  <a:srgbClr val="002060"/>
                </a:solidFill>
                <a:latin typeface="Comic Sans MS" pitchFamily="66" charset="0"/>
              </a:rPr>
            </a:br>
            <a:r>
              <a:rPr lang="cs-CZ" sz="2000" dirty="0">
                <a:solidFill>
                  <a:srgbClr val="002060"/>
                </a:solidFill>
                <a:latin typeface="Comic Sans MS" pitchFamily="66" charset="0"/>
              </a:rPr>
              <a:t/>
            </a:r>
            <a:br>
              <a:rPr lang="cs-CZ" sz="2000" dirty="0">
                <a:solidFill>
                  <a:srgbClr val="002060"/>
                </a:solidFill>
                <a:latin typeface="Comic Sans MS" pitchFamily="66" charset="0"/>
              </a:rPr>
            </a:br>
            <a:r>
              <a:rPr lang="cs-CZ" sz="2000" dirty="0">
                <a:solidFill>
                  <a:srgbClr val="002060"/>
                </a:solidFill>
                <a:latin typeface="Comic Sans MS" pitchFamily="66" charset="0"/>
              </a:rPr>
              <a:t>      </a:t>
            </a:r>
            <a:br>
              <a:rPr lang="cs-CZ" sz="2000" dirty="0">
                <a:solidFill>
                  <a:srgbClr val="002060"/>
                </a:solidFill>
                <a:latin typeface="Comic Sans MS" pitchFamily="66" charset="0"/>
              </a:rPr>
            </a:br>
            <a:r>
              <a:rPr lang="cs-CZ" sz="2000" dirty="0">
                <a:solidFill>
                  <a:srgbClr val="002060"/>
                </a:solidFill>
                <a:latin typeface="Comic Sans MS" pitchFamily="66" charset="0"/>
              </a:rPr>
              <a:t> Název materiálu: </a:t>
            </a:r>
            <a:r>
              <a:rPr lang="cs-CZ" sz="2000" dirty="0" smtClean="0">
                <a:solidFill>
                  <a:srgbClr val="002060"/>
                </a:solidFill>
                <a:latin typeface="Comic Sans MS" pitchFamily="66" charset="0"/>
              </a:rPr>
              <a:t>VY_32_INOVACE_06_ČESKÝ JAZYK PRO 3. ROČNÍK_SLOVESA</a:t>
            </a:r>
            <a:r>
              <a:rPr lang="cs-CZ" sz="2000" dirty="0">
                <a:solidFill>
                  <a:srgbClr val="002060"/>
                </a:solidFill>
                <a:latin typeface="Comic Sans MS" pitchFamily="66" charset="0"/>
              </a:rPr>
              <a:t>_ </a:t>
            </a:r>
            <a:r>
              <a:rPr lang="cs-CZ" sz="2000" dirty="0" smtClean="0">
                <a:solidFill>
                  <a:srgbClr val="002060"/>
                </a:solidFill>
                <a:latin typeface="Comic Sans MS" pitchFamily="66" charset="0"/>
              </a:rPr>
              <a:t>INFINITIV</a:t>
            </a:r>
            <a:r>
              <a:rPr lang="cs-CZ" sz="2000" dirty="0">
                <a:solidFill>
                  <a:srgbClr val="002060"/>
                </a:solidFill>
                <a:latin typeface="Comic Sans MS" pitchFamily="66" charset="0"/>
              </a:rPr>
              <a:t/>
            </a:r>
            <a:br>
              <a:rPr lang="cs-CZ" sz="2000" dirty="0">
                <a:solidFill>
                  <a:srgbClr val="002060"/>
                </a:solidFill>
                <a:latin typeface="Comic Sans MS" pitchFamily="66" charset="0"/>
              </a:rPr>
            </a:br>
            <a:r>
              <a:rPr lang="cs-CZ" sz="2000" dirty="0">
                <a:solidFill>
                  <a:srgbClr val="002060"/>
                </a:solidFill>
                <a:latin typeface="Comic Sans MS" pitchFamily="66" charset="0"/>
              </a:rPr>
              <a:t> </a:t>
            </a:r>
            <a:br>
              <a:rPr lang="cs-CZ" sz="2000" dirty="0">
                <a:solidFill>
                  <a:srgbClr val="002060"/>
                </a:solidFill>
                <a:latin typeface="Comic Sans MS" pitchFamily="66" charset="0"/>
              </a:rPr>
            </a:br>
            <a:r>
              <a:rPr lang="cs-CZ" sz="2000" dirty="0" smtClean="0">
                <a:solidFill>
                  <a:srgbClr val="002060"/>
                </a:solidFill>
                <a:latin typeface="Comic Sans MS" pitchFamily="66" charset="0"/>
              </a:rPr>
              <a:t>Datum tvorby: 29.2. 2012</a:t>
            </a:r>
            <a:br>
              <a:rPr lang="cs-CZ" sz="2000" dirty="0" smtClean="0">
                <a:solidFill>
                  <a:srgbClr val="002060"/>
                </a:solidFill>
                <a:latin typeface="Comic Sans MS" pitchFamily="66" charset="0"/>
              </a:rPr>
            </a:br>
            <a:r>
              <a:rPr lang="cs-CZ" sz="2000" dirty="0" smtClean="0">
                <a:solidFill>
                  <a:srgbClr val="002060"/>
                </a:solidFill>
                <a:latin typeface="Comic Sans MS" pitchFamily="66" charset="0"/>
              </a:rPr>
              <a:t/>
            </a:r>
            <a:br>
              <a:rPr lang="cs-CZ" sz="2000" dirty="0" smtClean="0">
                <a:solidFill>
                  <a:srgbClr val="002060"/>
                </a:solidFill>
                <a:latin typeface="Comic Sans MS" pitchFamily="66" charset="0"/>
              </a:rPr>
            </a:br>
            <a:r>
              <a:rPr lang="cs-CZ" sz="2000" dirty="0">
                <a:solidFill>
                  <a:srgbClr val="002060"/>
                </a:solidFill>
                <a:latin typeface="Comic Sans MS" pitchFamily="66" charset="0"/>
              </a:rPr>
              <a:t/>
            </a:r>
            <a:br>
              <a:rPr lang="cs-CZ" sz="2000" dirty="0">
                <a:solidFill>
                  <a:srgbClr val="002060"/>
                </a:solidFill>
                <a:latin typeface="Comic Sans MS" pitchFamily="66" charset="0"/>
              </a:rPr>
            </a:br>
            <a:r>
              <a:rPr lang="cs-CZ" sz="2000" dirty="0">
                <a:solidFill>
                  <a:srgbClr val="002060"/>
                </a:solidFill>
                <a:latin typeface="Comic Sans MS" pitchFamily="66" charset="0"/>
              </a:rPr>
              <a:t/>
            </a:r>
            <a:br>
              <a:rPr lang="cs-CZ" sz="2000" dirty="0">
                <a:solidFill>
                  <a:srgbClr val="002060"/>
                </a:solidFill>
                <a:latin typeface="Comic Sans MS" pitchFamily="66" charset="0"/>
              </a:rPr>
            </a:br>
            <a:endParaRPr lang="cs-CZ" sz="20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lum/>
            <a:alphaModFix/>
          </a:blip>
          <a:srcRect/>
          <a:stretch>
            <a:fillRect/>
          </a:stretch>
        </p:blipFill>
        <p:spPr>
          <a:xfrm>
            <a:off x="1977029" y="4653136"/>
            <a:ext cx="5406840" cy="10450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42643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549275"/>
            <a:ext cx="8229600" cy="557688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u="sng" dirty="0">
                <a:latin typeface="Comic Sans MS" pitchFamily="66" charset="0"/>
              </a:rPr>
              <a:t>Anotace</a:t>
            </a:r>
            <a:r>
              <a:rPr lang="cs-CZ" u="sng" dirty="0" smtClean="0">
                <a:latin typeface="Comic Sans MS" pitchFamily="66" charset="0"/>
              </a:rPr>
              <a:t>:</a:t>
            </a:r>
            <a:r>
              <a:rPr lang="cs-CZ" dirty="0">
                <a:latin typeface="Comic Sans MS" pitchFamily="66" charset="0"/>
              </a:rPr>
              <a:t/>
            </a:r>
            <a:br>
              <a:rPr lang="cs-CZ" dirty="0">
                <a:latin typeface="Comic Sans MS" pitchFamily="66" charset="0"/>
              </a:rPr>
            </a:br>
            <a:endParaRPr lang="cs-CZ" u="sng" dirty="0">
              <a:latin typeface="Comic Sans MS" pitchFamily="66" charset="0"/>
            </a:endParaRPr>
          </a:p>
          <a:p>
            <a:r>
              <a:rPr lang="cs-CZ" dirty="0">
                <a:latin typeface="Comic Sans MS" pitchFamily="66" charset="0"/>
                <a:cs typeface="Calibri" pitchFamily="34" charset="0"/>
              </a:rPr>
              <a:t>DUM je určen pro žáky 3. ročníku</a:t>
            </a:r>
          </a:p>
          <a:p>
            <a:r>
              <a:rPr lang="cs-CZ" dirty="0">
                <a:latin typeface="Comic Sans MS" pitchFamily="66" charset="0"/>
                <a:cs typeface="Calibri" pitchFamily="34" charset="0"/>
              </a:rPr>
              <a:t>materiál slouží jako prezentace </a:t>
            </a:r>
            <a:endParaRPr lang="cs-CZ" dirty="0" smtClean="0">
              <a:latin typeface="Comic Sans MS" pitchFamily="66" charset="0"/>
              <a:cs typeface="Calibri" pitchFamily="34" charset="0"/>
            </a:endParaRPr>
          </a:p>
          <a:p>
            <a:r>
              <a:rPr lang="cs-CZ" dirty="0" smtClean="0">
                <a:latin typeface="Comic Sans MS" pitchFamily="66" charset="0"/>
              </a:rPr>
              <a:t>seznamuje </a:t>
            </a:r>
            <a:r>
              <a:rPr lang="cs-CZ" dirty="0">
                <a:latin typeface="Comic Sans MS" pitchFamily="66" charset="0"/>
              </a:rPr>
              <a:t>žáky s určitými a neurčitými tvary sloves. </a:t>
            </a:r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  <a:cs typeface="Calibri" pitchFamily="34" charset="0"/>
              </a:rPr>
              <a:t>žáci pracují </a:t>
            </a:r>
            <a:r>
              <a:rPr lang="cs-CZ" dirty="0">
                <a:latin typeface="Comic Sans MS" pitchFamily="66" charset="0"/>
                <a:cs typeface="Calibri" pitchFamily="34" charset="0"/>
              </a:rPr>
              <a:t>se slovesy jako s ohebným slovním </a:t>
            </a:r>
            <a:r>
              <a:rPr lang="cs-CZ" dirty="0" smtClean="0">
                <a:latin typeface="Comic Sans MS" pitchFamily="66" charset="0"/>
                <a:cs typeface="Calibri" pitchFamily="34" charset="0"/>
              </a:rPr>
              <a:t>druhem</a:t>
            </a:r>
          </a:p>
          <a:p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>
                <a:latin typeface="Comic Sans MS" pitchFamily="66" charset="0"/>
              </a:rPr>
              <a:t>prezentaci lze vytisknout pro   samostatnou i společnou práci žáků</a:t>
            </a:r>
          </a:p>
          <a:p>
            <a:pPr lvl="0"/>
            <a:r>
              <a:rPr lang="cs-CZ" dirty="0">
                <a:latin typeface="Comic Sans MS" pitchFamily="66" charset="0"/>
              </a:rPr>
              <a:t> lze ji vyplňovat barevnými fixy přímo na interaktivní tabuli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1707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04664"/>
            <a:ext cx="7772400" cy="3456384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tx2">
                    <a:lumMod val="50000"/>
                  </a:schemeClr>
                </a:solidFill>
                <a:latin typeface="Comic Sans MS" pitchFamily="66" charset="0"/>
              </a:rPr>
              <a:t> </a:t>
            </a:r>
            <a:endParaRPr lang="cs-CZ" sz="4800" b="1" dirty="0">
              <a:solidFill>
                <a:schemeClr val="tx2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32656"/>
            <a:ext cx="6400800" cy="3888432"/>
          </a:xfrm>
        </p:spPr>
        <p:txBody>
          <a:bodyPr>
            <a:normAutofit fontScale="92500" lnSpcReduction="10000"/>
          </a:bodyPr>
          <a:lstStyle/>
          <a:p>
            <a:r>
              <a:rPr lang="cs-CZ" sz="4800" b="1" dirty="0" smtClean="0">
                <a:solidFill>
                  <a:schemeClr val="tx1"/>
                </a:solidFill>
                <a:latin typeface="Comic Sans MS" pitchFamily="66" charset="0"/>
              </a:rPr>
              <a:t>3.ročník</a:t>
            </a:r>
          </a:p>
          <a:p>
            <a:endParaRPr lang="cs-CZ" sz="48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r>
              <a:rPr lang="cs-CZ" sz="4800" b="1" dirty="0" smtClean="0">
                <a:solidFill>
                  <a:schemeClr val="tx1"/>
                </a:solidFill>
                <a:latin typeface="Comic Sans MS" pitchFamily="66" charset="0"/>
              </a:rPr>
              <a:t>Slovesa</a:t>
            </a:r>
          </a:p>
          <a:p>
            <a:endParaRPr lang="cs-CZ" sz="48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r>
              <a:rPr lang="cs-CZ" sz="4800" b="1" dirty="0" smtClean="0">
                <a:solidFill>
                  <a:schemeClr val="tx1"/>
                </a:solidFill>
                <a:latin typeface="Comic Sans MS" pitchFamily="66" charset="0"/>
              </a:rPr>
              <a:t>Infinitiv</a:t>
            </a:r>
            <a:endParaRPr lang="cs-CZ" sz="4800" b="1" dirty="0">
              <a:solidFill>
                <a:schemeClr val="tx1"/>
              </a:solidFill>
              <a:latin typeface="Comic Sans MS" pitchFamily="66" charset="0"/>
            </a:endParaRPr>
          </a:p>
          <a:p>
            <a:endParaRPr lang="cs-CZ" sz="48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endParaRPr lang="cs-CZ" sz="48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endParaRPr lang="cs-CZ" sz="48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1156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832648"/>
          </a:xfrm>
          <a:solidFill>
            <a:srgbClr val="0070C0">
              <a:alpha val="20000"/>
            </a:srgbClr>
          </a:solidFill>
        </p:spPr>
        <p:txBody>
          <a:bodyPr/>
          <a:lstStyle/>
          <a:p>
            <a:pPr marL="0" indent="0" algn="ctr">
              <a:buNone/>
            </a:pPr>
            <a:endParaRPr lang="cs-CZ" dirty="0" smtClean="0">
              <a:latin typeface="Comic Sans MS" pitchFamily="66" charset="0"/>
            </a:endParaRPr>
          </a:p>
          <a:p>
            <a:pPr marL="0" indent="0" algn="ctr">
              <a:buNone/>
            </a:pPr>
            <a:endParaRPr lang="cs-CZ" dirty="0">
              <a:latin typeface="Comic Sans MS" pitchFamily="66" charset="0"/>
            </a:endParaRPr>
          </a:p>
          <a:p>
            <a:pPr marL="0" indent="0" algn="ctr">
              <a:buNone/>
            </a:pPr>
            <a:r>
              <a:rPr lang="cs-CZ" dirty="0" smtClean="0">
                <a:latin typeface="Comic Sans MS" pitchFamily="66" charset="0"/>
              </a:rPr>
              <a:t>Měníme-li tvar slovesa podle osoby a čísla, říkáme, že sloveso časujeme.</a:t>
            </a:r>
          </a:p>
          <a:p>
            <a:pPr marL="0" indent="0" algn="ctr">
              <a:buNone/>
            </a:pPr>
            <a:endParaRPr lang="cs-CZ" dirty="0" smtClean="0">
              <a:latin typeface="Comic Sans MS" pitchFamily="66" charset="0"/>
            </a:endParaRPr>
          </a:p>
          <a:p>
            <a:pPr marL="0" indent="0" algn="ctr">
              <a:buNone/>
            </a:pPr>
            <a:endParaRPr lang="cs-CZ" dirty="0" smtClean="0">
              <a:latin typeface="Comic Sans MS" pitchFamily="66" charset="0"/>
            </a:endParaRPr>
          </a:p>
          <a:p>
            <a:pPr marL="0" indent="0" algn="ctr">
              <a:buNone/>
            </a:pPr>
            <a:r>
              <a:rPr lang="cs-CZ" dirty="0" smtClean="0">
                <a:latin typeface="Comic Sans MS" pitchFamily="66" charset="0"/>
              </a:rPr>
              <a:t>Sloveso u kterého nemůžeme určit osobu ani číslo, říkáme slovesu </a:t>
            </a:r>
            <a:r>
              <a:rPr lang="cs-CZ" b="1" dirty="0" smtClean="0">
                <a:latin typeface="Comic Sans MS" pitchFamily="66" charset="0"/>
              </a:rPr>
              <a:t>infinitiv</a:t>
            </a:r>
            <a:r>
              <a:rPr lang="cs-CZ" dirty="0" smtClean="0">
                <a:latin typeface="Comic Sans MS" pitchFamily="66" charset="0"/>
              </a:rPr>
              <a:t> – </a:t>
            </a:r>
            <a:r>
              <a:rPr lang="cs-CZ" b="1" dirty="0" smtClean="0">
                <a:latin typeface="Comic Sans MS" pitchFamily="66" charset="0"/>
              </a:rPr>
              <a:t>neurčitek</a:t>
            </a:r>
            <a:r>
              <a:rPr lang="cs-CZ" dirty="0" smtClean="0">
                <a:latin typeface="Comic Sans MS" pitchFamily="66" charset="0"/>
              </a:rPr>
              <a:t>. Končí koncovkou  -</a:t>
            </a:r>
            <a:r>
              <a:rPr lang="cs-CZ" b="1" dirty="0" smtClean="0">
                <a:latin typeface="Comic Sans MS" pitchFamily="66" charset="0"/>
              </a:rPr>
              <a:t>t</a:t>
            </a:r>
            <a:r>
              <a:rPr lang="cs-CZ" dirty="0" smtClean="0">
                <a:latin typeface="Comic Sans MS" pitchFamily="66" charset="0"/>
              </a:rPr>
              <a:t>.</a:t>
            </a:r>
            <a:endParaRPr lang="cs-CZ" b="1" dirty="0" smtClean="0">
              <a:latin typeface="Comic Sans MS" pitchFamily="66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9533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354162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V textu vyhledej neurčité tvary sloves (infinitivy) a dej je do kroužku.</a:t>
            </a:r>
            <a:endParaRPr lang="cs-CZ" sz="24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857403"/>
          </a:xfrm>
          <a:solidFill>
            <a:srgbClr val="00B0F0">
              <a:alpha val="40000"/>
            </a:srgbClr>
          </a:solidFill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3600" dirty="0">
                <a:latin typeface="Comic Sans MS" pitchFamily="66" charset="0"/>
              </a:rPr>
              <a:t>m</a:t>
            </a:r>
            <a:r>
              <a:rPr lang="cs-CZ" sz="3600" dirty="0" smtClean="0">
                <a:latin typeface="Comic Sans MS" pitchFamily="66" charset="0"/>
              </a:rPr>
              <a:t>ají hlad, chtít hračku, krmíme zvířata, kreslit obrázek, padá sníh, zamykat dveře, otočit klíčem, ozdobíme dort, zavřít oči, kosit trávu, plavu v bazénu, píchnout jehlou, nemluvit o hodině, květina kvete, přivonět k růži, jím jídlo, vyprat prádlo, ptáci zpívají, tatínek opravuje, slyšet tramvaj.</a:t>
            </a:r>
            <a:endParaRPr lang="cs-CZ" sz="36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8288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/>
          </a:bodyPr>
          <a:lstStyle/>
          <a:p>
            <a:r>
              <a:rPr lang="cs-CZ" sz="2400" b="1" dirty="0">
                <a:solidFill>
                  <a:srgbClr val="002060"/>
                </a:solidFill>
                <a:latin typeface="Comic Sans MS" pitchFamily="66" charset="0"/>
              </a:rPr>
              <a:t>V textu vyhledej neurčité tvary sloves (infinitivy) a dej je do kroužku</a:t>
            </a:r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.</a:t>
            </a:r>
            <a:b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</a:br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/>
            </a:r>
            <a:b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</a:b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řešení</a:t>
            </a:r>
            <a:endParaRPr lang="cs-CZ" sz="2400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607842"/>
          </a:xfrm>
          <a:noFill/>
          <a:ln>
            <a:solidFill>
              <a:srgbClr val="00B0F0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>
                <a:latin typeface="Comic Sans MS" pitchFamily="66" charset="0"/>
              </a:rPr>
              <a:t>m</a:t>
            </a:r>
            <a:r>
              <a:rPr lang="cs-CZ" dirty="0" smtClean="0">
                <a:latin typeface="Comic Sans MS" pitchFamily="66" charset="0"/>
              </a:rPr>
              <a:t>ají hlad, </a:t>
            </a:r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chtít</a:t>
            </a:r>
            <a:r>
              <a:rPr lang="cs-CZ" dirty="0" smtClean="0">
                <a:latin typeface="Comic Sans MS" pitchFamily="66" charset="0"/>
              </a:rPr>
              <a:t> hračku, krmíme zvířata, </a:t>
            </a:r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kreslit</a:t>
            </a:r>
            <a:r>
              <a:rPr lang="cs-CZ" dirty="0" smtClean="0">
                <a:latin typeface="Comic Sans MS" pitchFamily="66" charset="0"/>
              </a:rPr>
              <a:t> obrázek, padá sníh, </a:t>
            </a:r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zamykat</a:t>
            </a:r>
            <a:r>
              <a:rPr lang="cs-CZ" dirty="0" smtClean="0">
                <a:latin typeface="Comic Sans MS" pitchFamily="66" charset="0"/>
              </a:rPr>
              <a:t> dveře, </a:t>
            </a:r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otočit</a:t>
            </a:r>
            <a:r>
              <a:rPr lang="cs-CZ" dirty="0" smtClean="0">
                <a:latin typeface="Comic Sans MS" pitchFamily="66" charset="0"/>
              </a:rPr>
              <a:t> klíčem, ozdobíme dort, </a:t>
            </a:r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zavřít </a:t>
            </a:r>
            <a:r>
              <a:rPr lang="cs-CZ" dirty="0" smtClean="0">
                <a:latin typeface="Comic Sans MS" pitchFamily="66" charset="0"/>
              </a:rPr>
              <a:t>oči, </a:t>
            </a:r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kosit</a:t>
            </a:r>
            <a:r>
              <a:rPr lang="cs-CZ" dirty="0" smtClean="0">
                <a:latin typeface="Comic Sans MS" pitchFamily="66" charset="0"/>
              </a:rPr>
              <a:t> trávu, plavu v bazénu, </a:t>
            </a:r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píchnout </a:t>
            </a:r>
            <a:r>
              <a:rPr lang="cs-CZ" dirty="0" smtClean="0">
                <a:latin typeface="Comic Sans MS" pitchFamily="66" charset="0"/>
              </a:rPr>
              <a:t>jehlou, </a:t>
            </a:r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nemluvit</a:t>
            </a:r>
            <a:r>
              <a:rPr lang="cs-CZ" dirty="0" smtClean="0">
                <a:latin typeface="Comic Sans MS" pitchFamily="66" charset="0"/>
              </a:rPr>
              <a:t> o hodině, květina kvete, </a:t>
            </a:r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přivonět</a:t>
            </a:r>
            <a:r>
              <a:rPr lang="cs-CZ" dirty="0" smtClean="0">
                <a:latin typeface="Comic Sans MS" pitchFamily="66" charset="0"/>
              </a:rPr>
              <a:t> k růži, jím jídlo, </a:t>
            </a:r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vyprat</a:t>
            </a:r>
            <a:r>
              <a:rPr lang="cs-CZ" dirty="0" smtClean="0">
                <a:latin typeface="Comic Sans MS" pitchFamily="66" charset="0"/>
              </a:rPr>
              <a:t> prádlo, ptáci zpívají, tatínek opravuje, </a:t>
            </a:r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slyšet </a:t>
            </a:r>
            <a:r>
              <a:rPr lang="cs-CZ" dirty="0" smtClean="0">
                <a:latin typeface="Comic Sans MS" pitchFamily="66" charset="0"/>
              </a:rPr>
              <a:t>tramvaj.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0876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1"/>
          <p:cNvSpPr>
            <a:spLocks noGrp="1"/>
          </p:cNvSpPr>
          <p:nvPr/>
        </p:nvSpPr>
        <p:spPr>
          <a:xfrm>
            <a:off x="457200" y="476672"/>
            <a:ext cx="8229600" cy="52205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dirty="0" smtClean="0">
                <a:latin typeface="Comic Sans MS" pitchFamily="66" charset="0"/>
              </a:rPr>
              <a:t>Použité zdroje:</a:t>
            </a:r>
            <a:br>
              <a:rPr lang="cs-CZ" sz="3200" dirty="0" smtClean="0">
                <a:latin typeface="Comic Sans MS" pitchFamily="66" charset="0"/>
              </a:rPr>
            </a:br>
            <a:r>
              <a:rPr lang="cs-CZ" sz="3200" dirty="0" smtClean="0">
                <a:latin typeface="Comic Sans MS" pitchFamily="66" charset="0"/>
              </a:rPr>
              <a:t/>
            </a:r>
            <a:br>
              <a:rPr lang="cs-CZ" sz="3200" dirty="0" smtClean="0">
                <a:latin typeface="Comic Sans MS" pitchFamily="66" charset="0"/>
              </a:rPr>
            </a:br>
            <a:r>
              <a:rPr lang="cs-CZ" sz="2800" dirty="0" smtClean="0">
                <a:latin typeface="Comic Sans MS" pitchFamily="66" charset="0"/>
              </a:rPr>
              <a:t>Archiv autora.</a:t>
            </a: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0348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211</Words>
  <Application>Microsoft Office PowerPoint</Application>
  <PresentationFormat>Předvádění na obrazovce (4:3)</PresentationFormat>
  <Paragraphs>26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Název školy: Základní škola a Mateřská škola Bečváry, okres Kolín                      Autor: Mgr. Simona Zalabáková            Název materiálu: VY_32_INOVACE_06_ČESKÝ JAZYK PRO 3. ROČNÍK_SLOVESA_ INFINITIV   Datum tvorby: 29.2. 2012    </vt:lpstr>
      <vt:lpstr>Prezentace aplikace PowerPoint</vt:lpstr>
      <vt:lpstr> </vt:lpstr>
      <vt:lpstr>Prezentace aplikace PowerPoint</vt:lpstr>
      <vt:lpstr>V textu vyhledej neurčité tvary sloves (infinitivy) a dej je do kroužku.</vt:lpstr>
      <vt:lpstr>V textu vyhledej neurčité tvary sloves (infinitivy) a dej je do kroužku.  řešení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Slovesa II.</dc:title>
  <dc:creator>pc1</dc:creator>
  <cp:lastModifiedBy>pc1</cp:lastModifiedBy>
  <cp:revision>17</cp:revision>
  <cp:lastPrinted>2013-01-02T13:57:31Z</cp:lastPrinted>
  <dcterms:created xsi:type="dcterms:W3CDTF">2011-03-20T06:12:40Z</dcterms:created>
  <dcterms:modified xsi:type="dcterms:W3CDTF">2013-01-02T13:58:02Z</dcterms:modified>
</cp:coreProperties>
</file>