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64" r:id="rId2"/>
    <p:sldId id="256" r:id="rId3"/>
    <p:sldId id="257" r:id="rId4"/>
    <p:sldId id="258" r:id="rId5"/>
    <p:sldId id="259" r:id="rId6"/>
    <p:sldId id="260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4E43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76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B00AEF-0EB2-4F02-B15E-AD0E05DDED85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357D67-2D0F-4E12-AEBD-6C80CC35ED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9783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357D67-2D0F-4E12-AEBD-6C80CC35ED7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50692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62AD1-8DEA-45D4-B4AF-00DC6821EBC5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0981A-894B-4AB2-A615-E2C61B95F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11977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62AD1-8DEA-45D4-B4AF-00DC6821EBC5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0981A-894B-4AB2-A615-E2C61B95F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690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62AD1-8DEA-45D4-B4AF-00DC6821EBC5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0981A-894B-4AB2-A615-E2C61B95F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5455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62AD1-8DEA-45D4-B4AF-00DC6821EBC5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0981A-894B-4AB2-A615-E2C61B95F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2213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62AD1-8DEA-45D4-B4AF-00DC6821EBC5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0981A-894B-4AB2-A615-E2C61B95F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3517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62AD1-8DEA-45D4-B4AF-00DC6821EBC5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0981A-894B-4AB2-A615-E2C61B95F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6386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62AD1-8DEA-45D4-B4AF-00DC6821EBC5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0981A-894B-4AB2-A615-E2C61B95F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169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62AD1-8DEA-45D4-B4AF-00DC6821EBC5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0981A-894B-4AB2-A615-E2C61B95F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4491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62AD1-8DEA-45D4-B4AF-00DC6821EBC5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0981A-894B-4AB2-A615-E2C61B95F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965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62AD1-8DEA-45D4-B4AF-00DC6821EBC5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0981A-894B-4AB2-A615-E2C61B95F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458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62AD1-8DEA-45D4-B4AF-00DC6821EBC5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0981A-894B-4AB2-A615-E2C61B95F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7009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562AD1-8DEA-45D4-B4AF-00DC6821EBC5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30981A-894B-4AB2-A615-E2C61B95F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255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E43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9044736"/>
              </p:ext>
            </p:extLst>
          </p:nvPr>
        </p:nvGraphicFramePr>
        <p:xfrm>
          <a:off x="1524000" y="1397000"/>
          <a:ext cx="6720408" cy="26416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Michaela Blažková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VY_32_Inovace_10.1.1 Skloňování obecných jmen přejatých I.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Český jazyk 8. ročník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Prezentace </a:t>
                      </a:r>
                      <a:r>
                        <a:rPr lang="cs-CZ" sz="1600" dirty="0" smtClean="0"/>
                        <a:t>je určena žákům 8. ročníku. </a:t>
                      </a:r>
                      <a:r>
                        <a:rPr lang="cs-CZ" sz="1600" smtClean="0"/>
                        <a:t>Slouží </a:t>
                      </a:r>
                      <a:r>
                        <a:rPr lang="cs-CZ" sz="1600" dirty="0" smtClean="0"/>
                        <a:t>k procvičení skloňování obecných </a:t>
                      </a:r>
                      <a:r>
                        <a:rPr lang="cs-CZ" sz="1600" smtClean="0"/>
                        <a:t>přejatých </a:t>
                      </a:r>
                      <a:r>
                        <a:rPr lang="cs-CZ" sz="1600" smtClean="0"/>
                        <a:t>jmen.</a:t>
                      </a:r>
                      <a:endParaRPr lang="cs-CZ" sz="1600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5964" y="764704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1224911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E43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5400" u="sng" dirty="0" smtClean="0"/>
              <a:t>Skloňování obecných jmen přejatých I.</a:t>
            </a:r>
            <a:endParaRPr lang="cs-CZ" sz="5400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577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E43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5184576"/>
          </a:xfrm>
          <a:ln>
            <a:noFill/>
          </a:ln>
        </p:spPr>
        <p:txBody>
          <a:bodyPr>
            <a:normAutofit/>
          </a:bodyPr>
          <a:lstStyle/>
          <a:p>
            <a:r>
              <a:rPr lang="cs-CZ" u="sng" dirty="0" smtClean="0"/>
              <a:t>Jména zakončená na </a:t>
            </a:r>
            <a:r>
              <a:rPr lang="cs-CZ" b="1" u="sng" dirty="0" smtClean="0"/>
              <a:t>souhlásku</a:t>
            </a:r>
            <a:r>
              <a:rPr lang="cs-CZ" dirty="0" smtClean="0"/>
              <a:t> - r. muž.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i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autor</a:t>
            </a:r>
            <a:r>
              <a:rPr lang="cs-CZ" dirty="0" smtClean="0"/>
              <a:t> (pán), </a:t>
            </a:r>
            <a:r>
              <a:rPr lang="cs-CZ" i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atom</a:t>
            </a: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/>
              <a:t>(hrad)</a:t>
            </a:r>
          </a:p>
          <a:p>
            <a:r>
              <a:rPr lang="cs-CZ" u="sng" dirty="0" smtClean="0"/>
              <a:t>Jména zakončená na samohlásku </a:t>
            </a:r>
            <a:r>
              <a:rPr lang="cs-CZ" b="1" u="sng" dirty="0"/>
              <a:t>-</a:t>
            </a:r>
            <a:r>
              <a:rPr lang="cs-CZ" b="1" u="sng" dirty="0" smtClean="0"/>
              <a:t>a</a:t>
            </a:r>
            <a:r>
              <a:rPr lang="cs-CZ" u="sng" dirty="0" smtClean="0"/>
              <a:t> nebo </a:t>
            </a:r>
            <a:r>
              <a:rPr lang="cs-CZ" b="1" u="sng" dirty="0" smtClean="0"/>
              <a:t>-e</a:t>
            </a:r>
            <a:r>
              <a:rPr lang="cs-CZ" dirty="0" smtClean="0"/>
              <a:t> – r. žen.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i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fyzika</a:t>
            </a: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/>
              <a:t>(žena), </a:t>
            </a:r>
            <a:r>
              <a:rPr lang="cs-CZ" i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diskuze</a:t>
            </a: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/>
              <a:t>(růže)</a:t>
            </a:r>
          </a:p>
          <a:p>
            <a:r>
              <a:rPr lang="cs-CZ" u="sng" dirty="0" smtClean="0"/>
              <a:t>Jména zakončená na </a:t>
            </a:r>
            <a:r>
              <a:rPr lang="cs-CZ" b="1" u="sng" dirty="0" smtClean="0"/>
              <a:t>-o</a:t>
            </a:r>
            <a:r>
              <a:rPr lang="cs-CZ" u="sng" dirty="0" smtClean="0"/>
              <a:t> </a:t>
            </a:r>
            <a:r>
              <a:rPr lang="cs-CZ" dirty="0" smtClean="0"/>
              <a:t>– r. </a:t>
            </a:r>
            <a:r>
              <a:rPr lang="cs-CZ" dirty="0" err="1" smtClean="0"/>
              <a:t>stř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i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auto</a:t>
            </a: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/>
              <a:t>(město)</a:t>
            </a:r>
          </a:p>
          <a:p>
            <a:r>
              <a:rPr lang="cs-CZ" u="sng" dirty="0" smtClean="0"/>
              <a:t>Jména nesklonná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i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kupé</a:t>
            </a:r>
            <a:r>
              <a:rPr lang="cs-CZ" i="1" dirty="0" smtClean="0"/>
              <a:t>, </a:t>
            </a:r>
            <a:r>
              <a:rPr lang="cs-CZ" i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menu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5735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E43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u="sng" dirty="0" smtClean="0"/>
              <a:t>Podstatná jména zakončená na </a:t>
            </a:r>
            <a:r>
              <a:rPr lang="cs-CZ" sz="3200" b="1" u="sng" dirty="0" smtClean="0"/>
              <a:t>-</a:t>
            </a:r>
            <a:r>
              <a:rPr lang="cs-CZ" sz="3200" b="1" u="sng" dirty="0" err="1" smtClean="0"/>
              <a:t>ea</a:t>
            </a:r>
            <a:r>
              <a:rPr lang="cs-CZ" sz="3200" b="1" dirty="0" smtClean="0"/>
              <a:t> </a:t>
            </a:r>
            <a:r>
              <a:rPr lang="cs-CZ" sz="3200" dirty="0" smtClean="0"/>
              <a:t>– některé tvary podle vzoru </a:t>
            </a:r>
            <a:r>
              <a:rPr lang="cs-CZ" sz="3200" dirty="0" smtClean="0">
                <a:solidFill>
                  <a:srgbClr val="00B050"/>
                </a:solidFill>
              </a:rPr>
              <a:t>žena</a:t>
            </a:r>
            <a:r>
              <a:rPr lang="cs-CZ" sz="3200" dirty="0" smtClean="0"/>
              <a:t>, jiné podle vzoru </a:t>
            </a:r>
            <a:r>
              <a:rPr lang="cs-CZ" sz="3200" dirty="0" smtClean="0">
                <a:solidFill>
                  <a:srgbClr val="FF0000"/>
                </a:solidFill>
              </a:rPr>
              <a:t>růže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p.		</a:t>
            </a:r>
            <a:r>
              <a:rPr lang="cs-CZ" dirty="0" smtClean="0">
                <a:solidFill>
                  <a:srgbClr val="00B050"/>
                </a:solidFill>
              </a:rPr>
              <a:t>idea</a:t>
            </a:r>
            <a:r>
              <a:rPr lang="cs-CZ" dirty="0" smtClean="0"/>
              <a:t>			</a:t>
            </a:r>
            <a:r>
              <a:rPr lang="cs-CZ" dirty="0" smtClean="0">
                <a:solidFill>
                  <a:srgbClr val="00B050"/>
                </a:solidFill>
              </a:rPr>
              <a:t>idey </a:t>
            </a:r>
            <a:r>
              <a:rPr lang="cs-CZ" dirty="0" smtClean="0"/>
              <a:t>– </a:t>
            </a:r>
            <a:r>
              <a:rPr lang="cs-CZ" dirty="0" smtClean="0">
                <a:solidFill>
                  <a:srgbClr val="FF0000"/>
                </a:solidFill>
              </a:rPr>
              <a:t>ideje</a:t>
            </a:r>
          </a:p>
          <a:p>
            <a:pPr marL="514350" indent="-514350">
              <a:buAutoNum type="arabicPeriod"/>
            </a:pPr>
            <a:r>
              <a:rPr lang="cs-CZ" dirty="0" smtClean="0"/>
              <a:t>p.		</a:t>
            </a:r>
            <a:r>
              <a:rPr lang="cs-CZ" dirty="0" smtClean="0">
                <a:solidFill>
                  <a:srgbClr val="00B050"/>
                </a:solidFill>
              </a:rPr>
              <a:t>idey-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ideje</a:t>
            </a:r>
            <a:r>
              <a:rPr lang="cs-CZ" dirty="0" smtClean="0"/>
              <a:t>		</a:t>
            </a:r>
            <a:r>
              <a:rPr lang="cs-CZ" dirty="0" smtClean="0">
                <a:solidFill>
                  <a:srgbClr val="FF0000"/>
                </a:solidFill>
              </a:rPr>
              <a:t>idejí</a:t>
            </a:r>
          </a:p>
          <a:p>
            <a:pPr marL="514350" indent="-514350">
              <a:buAutoNum type="arabicPeriod"/>
            </a:pPr>
            <a:r>
              <a:rPr lang="cs-CZ" dirty="0" smtClean="0"/>
              <a:t>p.		</a:t>
            </a:r>
            <a:r>
              <a:rPr lang="cs-CZ" dirty="0" smtClean="0">
                <a:solidFill>
                  <a:srgbClr val="FF0000"/>
                </a:solidFill>
              </a:rPr>
              <a:t>ideji</a:t>
            </a:r>
            <a:r>
              <a:rPr lang="cs-CZ" dirty="0" smtClean="0"/>
              <a:t>			</a:t>
            </a:r>
            <a:r>
              <a:rPr lang="cs-CZ" dirty="0" smtClean="0">
                <a:solidFill>
                  <a:srgbClr val="00B050"/>
                </a:solidFill>
              </a:rPr>
              <a:t>ideám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FF0000"/>
                </a:solidFill>
              </a:rPr>
              <a:t>idejím</a:t>
            </a:r>
          </a:p>
          <a:p>
            <a:pPr marL="514350" indent="-514350">
              <a:buAutoNum type="arabicPeriod"/>
            </a:pPr>
            <a:r>
              <a:rPr lang="cs-CZ" dirty="0" smtClean="0"/>
              <a:t>p.		</a:t>
            </a:r>
            <a:r>
              <a:rPr lang="cs-CZ" dirty="0" smtClean="0">
                <a:solidFill>
                  <a:srgbClr val="00B050"/>
                </a:solidFill>
              </a:rPr>
              <a:t>ideu</a:t>
            </a:r>
            <a:r>
              <a:rPr lang="cs-CZ" dirty="0" smtClean="0"/>
              <a:t>			</a:t>
            </a:r>
            <a:r>
              <a:rPr lang="cs-CZ" dirty="0" smtClean="0">
                <a:solidFill>
                  <a:srgbClr val="00B050"/>
                </a:solidFill>
              </a:rPr>
              <a:t>idey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FF0000"/>
                </a:solidFill>
              </a:rPr>
              <a:t>ideje</a:t>
            </a:r>
          </a:p>
          <a:p>
            <a:pPr marL="514350" indent="-514350">
              <a:buAutoNum type="arabicPeriod"/>
            </a:pPr>
            <a:r>
              <a:rPr lang="cs-CZ" dirty="0" smtClean="0"/>
              <a:t>p.		</a:t>
            </a:r>
            <a:r>
              <a:rPr lang="cs-CZ" dirty="0" smtClean="0">
                <a:solidFill>
                  <a:srgbClr val="00B050"/>
                </a:solidFill>
              </a:rPr>
              <a:t>ideo!	</a:t>
            </a:r>
            <a:r>
              <a:rPr lang="cs-CZ" dirty="0" smtClean="0"/>
              <a:t>		</a:t>
            </a:r>
            <a:r>
              <a:rPr lang="cs-CZ" dirty="0" smtClean="0">
                <a:solidFill>
                  <a:srgbClr val="00B050"/>
                </a:solidFill>
              </a:rPr>
              <a:t>Idey!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FF0000"/>
                </a:solidFill>
              </a:rPr>
              <a:t>ideje!</a:t>
            </a:r>
          </a:p>
          <a:p>
            <a:pPr marL="514350" indent="-514350">
              <a:buAutoNum type="arabicPeriod"/>
            </a:pPr>
            <a:r>
              <a:rPr lang="cs-CZ" dirty="0" smtClean="0"/>
              <a:t>p.		</a:t>
            </a:r>
            <a:r>
              <a:rPr lang="cs-CZ" dirty="0" smtClean="0">
                <a:solidFill>
                  <a:srgbClr val="FF0000"/>
                </a:solidFill>
              </a:rPr>
              <a:t>o ideji</a:t>
            </a:r>
            <a:r>
              <a:rPr lang="cs-CZ" dirty="0" smtClean="0"/>
              <a:t>		</a:t>
            </a:r>
            <a:r>
              <a:rPr lang="cs-CZ" dirty="0" smtClean="0">
                <a:solidFill>
                  <a:srgbClr val="00B050"/>
                </a:solidFill>
              </a:rPr>
              <a:t>o ideách </a:t>
            </a:r>
            <a:r>
              <a:rPr lang="cs-CZ" dirty="0" smtClean="0"/>
              <a:t>– </a:t>
            </a:r>
            <a:r>
              <a:rPr lang="cs-CZ" dirty="0" smtClean="0">
                <a:solidFill>
                  <a:srgbClr val="FF0000"/>
                </a:solidFill>
              </a:rPr>
              <a:t>idejích</a:t>
            </a:r>
          </a:p>
          <a:p>
            <a:pPr marL="514350" indent="-514350">
              <a:buAutoNum type="arabicPeriod"/>
            </a:pPr>
            <a:r>
              <a:rPr lang="cs-CZ" dirty="0" smtClean="0"/>
              <a:t>p.		</a:t>
            </a:r>
            <a:r>
              <a:rPr lang="cs-CZ" dirty="0" smtClean="0">
                <a:solidFill>
                  <a:srgbClr val="00B050"/>
                </a:solidFill>
              </a:rPr>
              <a:t>ideou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FF0000"/>
                </a:solidFill>
              </a:rPr>
              <a:t>idejí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00B050"/>
                </a:solidFill>
              </a:rPr>
              <a:t>ideami</a:t>
            </a:r>
            <a:r>
              <a:rPr lang="cs-CZ" dirty="0" smtClean="0"/>
              <a:t> - </a:t>
            </a:r>
            <a:r>
              <a:rPr lang="cs-CZ" dirty="0" smtClean="0">
                <a:solidFill>
                  <a:srgbClr val="FF0000"/>
                </a:solidFill>
              </a:rPr>
              <a:t>idejemi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2238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E43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sz="3800" u="sng" dirty="0" smtClean="0"/>
              <a:t>Podtrhněte podstatná jména nesklonná a spojte je s jejich věcným významem</a:t>
            </a:r>
            <a:endParaRPr lang="cs-CZ" sz="3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85740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3500" dirty="0" smtClean="0"/>
              <a:t>angažmá</a:t>
            </a:r>
          </a:p>
          <a:p>
            <a:pPr marL="0" indent="0">
              <a:buNone/>
            </a:pPr>
            <a:r>
              <a:rPr lang="cs-CZ" sz="3500" dirty="0" smtClean="0"/>
              <a:t>klišé</a:t>
            </a:r>
          </a:p>
          <a:p>
            <a:pPr marL="0" indent="0">
              <a:buNone/>
            </a:pPr>
            <a:r>
              <a:rPr lang="cs-CZ" sz="3500" dirty="0" smtClean="0"/>
              <a:t>igelit</a:t>
            </a:r>
          </a:p>
          <a:p>
            <a:pPr marL="0" indent="0">
              <a:buNone/>
            </a:pPr>
            <a:r>
              <a:rPr lang="cs-CZ" sz="3500" dirty="0" smtClean="0"/>
              <a:t>želé</a:t>
            </a:r>
          </a:p>
          <a:p>
            <a:pPr marL="0" indent="0">
              <a:buNone/>
            </a:pPr>
            <a:r>
              <a:rPr lang="cs-CZ" sz="3500" dirty="0"/>
              <a:t>c</a:t>
            </a:r>
            <a:r>
              <a:rPr lang="cs-CZ" sz="3500" dirty="0" smtClean="0"/>
              <a:t>haos</a:t>
            </a:r>
          </a:p>
          <a:p>
            <a:pPr marL="0" indent="0">
              <a:buNone/>
            </a:pPr>
            <a:r>
              <a:rPr lang="cs-CZ" sz="3500" dirty="0"/>
              <a:t>k</a:t>
            </a:r>
            <a:r>
              <a:rPr lang="cs-CZ" sz="3500" dirty="0" smtClean="0"/>
              <a:t>upé</a:t>
            </a:r>
          </a:p>
          <a:p>
            <a:pPr marL="0" indent="0">
              <a:buNone/>
            </a:pPr>
            <a:r>
              <a:rPr lang="cs-CZ" sz="3500" dirty="0" smtClean="0"/>
              <a:t>móda</a:t>
            </a:r>
          </a:p>
          <a:p>
            <a:pPr marL="0" indent="0">
              <a:buNone/>
            </a:pPr>
            <a:r>
              <a:rPr lang="cs-CZ" sz="3500" dirty="0"/>
              <a:t>b</a:t>
            </a:r>
            <a:r>
              <a:rPr lang="cs-CZ" sz="3500" dirty="0" smtClean="0"/>
              <a:t>uly</a:t>
            </a:r>
          </a:p>
          <a:p>
            <a:pPr marL="0" indent="0">
              <a:buNone/>
            </a:pPr>
            <a:r>
              <a:rPr lang="cs-CZ" sz="3500" dirty="0"/>
              <a:t>t</a:t>
            </a:r>
            <a:r>
              <a:rPr lang="cs-CZ" sz="3500" dirty="0" smtClean="0"/>
              <a:t>axi</a:t>
            </a:r>
          </a:p>
          <a:p>
            <a:pPr marL="0" indent="0">
              <a:buNone/>
            </a:pPr>
            <a:r>
              <a:rPr lang="cs-CZ" sz="3500" dirty="0"/>
              <a:t>t</a:t>
            </a:r>
            <a:r>
              <a:rPr lang="cs-CZ" sz="3500" dirty="0" smtClean="0"/>
              <a:t>axa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9344" y="1484784"/>
            <a:ext cx="5904656" cy="44480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/>
              <a:t>rosol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ustálený slovní obrat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vhazování kotouče při hokeji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zaměstnání v uměleckém souboru</a:t>
            </a:r>
          </a:p>
          <a:p>
            <a:pPr>
              <a:lnSpc>
                <a:spcPct val="150000"/>
              </a:lnSpc>
            </a:pPr>
            <a:r>
              <a:rPr lang="cs-CZ" sz="3200" dirty="0"/>
              <a:t>n</a:t>
            </a:r>
            <a:r>
              <a:rPr lang="cs-CZ" sz="3200" dirty="0" smtClean="0"/>
              <a:t>ájemný vůz</a:t>
            </a:r>
          </a:p>
          <a:p>
            <a:pPr>
              <a:lnSpc>
                <a:spcPct val="150000"/>
              </a:lnSpc>
            </a:pPr>
            <a:r>
              <a:rPr lang="cs-CZ" sz="3200" dirty="0"/>
              <a:t>o</a:t>
            </a:r>
            <a:r>
              <a:rPr lang="cs-CZ" sz="3200" dirty="0" smtClean="0"/>
              <a:t>ddělení v železničním voze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2051720" y="1988840"/>
            <a:ext cx="1214647" cy="2189467"/>
          </a:xfrm>
          <a:prstGeom prst="line">
            <a:avLst/>
          </a:prstGeom>
          <a:ln w="25400">
            <a:solidFill>
              <a:srgbClr val="00206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291502" y="2348880"/>
            <a:ext cx="1979712" cy="360040"/>
          </a:xfrm>
          <a:prstGeom prst="line">
            <a:avLst/>
          </a:prstGeom>
          <a:ln w="254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1259632" y="1988840"/>
            <a:ext cx="2006735" cy="1224136"/>
          </a:xfrm>
          <a:prstGeom prst="line">
            <a:avLst/>
          </a:prstGeom>
          <a:ln w="25400">
            <a:solidFill>
              <a:srgbClr val="00206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430671" y="4178307"/>
            <a:ext cx="1835696" cy="1338925"/>
          </a:xfrm>
          <a:prstGeom prst="line">
            <a:avLst/>
          </a:prstGeom>
          <a:ln w="25400">
            <a:solidFill>
              <a:srgbClr val="00206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1259632" y="4941168"/>
            <a:ext cx="2006735" cy="576064"/>
          </a:xfrm>
          <a:prstGeom prst="line">
            <a:avLst/>
          </a:prstGeom>
          <a:ln w="25400">
            <a:solidFill>
              <a:srgbClr val="00206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1259632" y="3501008"/>
            <a:ext cx="1979712" cy="1584176"/>
          </a:xfrm>
          <a:prstGeom prst="line">
            <a:avLst/>
          </a:prstGeom>
          <a:ln w="25400">
            <a:solidFill>
              <a:srgbClr val="00206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0755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E43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>Slova v závorkách dejte do správného tvaru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  <a:ln w="0">
            <a:noFill/>
            <a:prstDash val="sysDot"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 hodinách literatury jsme se seznámili s …………….(lyrika) a …………….(epika). Dále jsme se dozvěděli o řecké…………………..(mytologie). Řecká literatura je také proslulá svými …………….(drama). Vedle ………………(tragédie) se psaly i komedie. Pokud byste se chtěli o řecké literatuře dozvědět více, navštivte literární ………………(</a:t>
            </a:r>
            <a:r>
              <a:rPr lang="cs-CZ" dirty="0"/>
              <a:t>akademie</a:t>
            </a:r>
            <a:r>
              <a:rPr lang="cs-CZ" dirty="0" smtClean="0"/>
              <a:t>). Kdo se zajímá o literární …………………(historie) a ……………(teorie)?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988840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lyrikou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35896" y="2012402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epikou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54224" y="2492896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mytologii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00154" y="2996952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dramaty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33430" y="3432412"/>
            <a:ext cx="1714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tragédií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355976" y="4438702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akademii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175956" y="4943792"/>
            <a:ext cx="13504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historii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3568" y="5434256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teorii</a:t>
            </a:r>
            <a:endParaRPr lang="cs-CZ" sz="3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808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E43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25955"/>
            <a:ext cx="8856984" cy="1143000"/>
          </a:xfrm>
        </p:spPr>
        <p:txBody>
          <a:bodyPr>
            <a:noAutofit/>
          </a:bodyPr>
          <a:lstStyle/>
          <a:p>
            <a:r>
              <a:rPr lang="cs-CZ" sz="3300" u="sng" dirty="0" smtClean="0"/>
              <a:t>Doplňte správné tvary jednotného čísla do tajenky</a:t>
            </a:r>
            <a:endParaRPr lang="cs-CZ" sz="3300" u="sng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8757506"/>
              </p:ext>
            </p:extLst>
          </p:nvPr>
        </p:nvGraphicFramePr>
        <p:xfrm>
          <a:off x="251520" y="980728"/>
          <a:ext cx="5544000" cy="529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2000"/>
                <a:gridCol w="462000"/>
                <a:gridCol w="462000"/>
                <a:gridCol w="462000"/>
                <a:gridCol w="462000"/>
                <a:gridCol w="462000"/>
                <a:gridCol w="462000"/>
                <a:gridCol w="462000"/>
                <a:gridCol w="462000"/>
                <a:gridCol w="462000"/>
                <a:gridCol w="462000"/>
                <a:gridCol w="462000"/>
              </a:tblGrid>
              <a:tr h="75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00B050"/>
                          </a:solidFill>
                        </a:rPr>
                        <a:t>1.</a:t>
                      </a:r>
                      <a:endParaRPr lang="cs-CZ" sz="2800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5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2.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756000"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3.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5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4.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5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5.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1" dirty="0" smtClean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5600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6.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5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7.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5868144" y="1089638"/>
            <a:ext cx="316835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dirty="0"/>
              <a:t>d</a:t>
            </a:r>
            <a:r>
              <a:rPr lang="cs-CZ" sz="2400" dirty="0" smtClean="0"/>
              <a:t>iskuze – 6. p.</a:t>
            </a:r>
          </a:p>
          <a:p>
            <a:pPr marL="342900" indent="-342900">
              <a:buAutoNum type="arabicPeriod"/>
            </a:pPr>
            <a:endParaRPr lang="cs-CZ" sz="2400" dirty="0" smtClean="0"/>
          </a:p>
          <a:p>
            <a:pPr marL="342900" indent="-342900">
              <a:buAutoNum type="arabicPeriod"/>
            </a:pPr>
            <a:r>
              <a:rPr lang="cs-CZ" sz="2400" dirty="0"/>
              <a:t>k</a:t>
            </a:r>
            <a:r>
              <a:rPr lang="cs-CZ" sz="2400" dirty="0" smtClean="0"/>
              <a:t>lima – 2. p.</a:t>
            </a:r>
          </a:p>
          <a:p>
            <a:pPr marL="342900" indent="-342900">
              <a:buAutoNum type="arabicPeriod"/>
            </a:pPr>
            <a:endParaRPr lang="cs-CZ" sz="2400" dirty="0" smtClean="0"/>
          </a:p>
          <a:p>
            <a:pPr marL="342900" indent="-342900">
              <a:buAutoNum type="arabicPeriod"/>
            </a:pPr>
            <a:r>
              <a:rPr lang="cs-CZ" sz="2400" dirty="0"/>
              <a:t>m</a:t>
            </a:r>
            <a:r>
              <a:rPr lang="cs-CZ" sz="2400" dirty="0" smtClean="0"/>
              <a:t>eteorit – 6. p.</a:t>
            </a:r>
          </a:p>
          <a:p>
            <a:pPr marL="342900" indent="-342900">
              <a:buAutoNum type="arabicPeriod"/>
            </a:pPr>
            <a:endParaRPr lang="cs-CZ" sz="2400" dirty="0" smtClean="0"/>
          </a:p>
          <a:p>
            <a:pPr marL="342900" indent="-342900">
              <a:buAutoNum type="arabicPeriod"/>
            </a:pPr>
            <a:r>
              <a:rPr lang="cs-CZ" sz="2400" dirty="0"/>
              <a:t>v</a:t>
            </a:r>
            <a:r>
              <a:rPr lang="cs-CZ" sz="2400" dirty="0" smtClean="0"/>
              <a:t>irus – 7. p.</a:t>
            </a:r>
          </a:p>
          <a:p>
            <a:pPr marL="342900" indent="-342900">
              <a:buAutoNum type="arabicPeriod"/>
            </a:pPr>
            <a:endParaRPr lang="cs-CZ" sz="2400" dirty="0" smtClean="0"/>
          </a:p>
          <a:p>
            <a:pPr marL="342900" indent="-342900">
              <a:buAutoNum type="arabicPeriod"/>
            </a:pPr>
            <a:r>
              <a:rPr lang="cs-CZ" sz="2400" dirty="0"/>
              <a:t>f</a:t>
            </a:r>
            <a:r>
              <a:rPr lang="cs-CZ" sz="2400" dirty="0" smtClean="0"/>
              <a:t>inále – 3. p.</a:t>
            </a:r>
          </a:p>
          <a:p>
            <a:pPr marL="342900" indent="-342900">
              <a:buAutoNum type="arabicPeriod"/>
            </a:pPr>
            <a:endParaRPr lang="cs-CZ" sz="2400" dirty="0" smtClean="0"/>
          </a:p>
          <a:p>
            <a:pPr marL="342900" indent="-342900">
              <a:buAutoNum type="arabicPeriod"/>
            </a:pPr>
            <a:r>
              <a:rPr lang="cs-CZ" sz="2400" dirty="0"/>
              <a:t>g</a:t>
            </a:r>
            <a:r>
              <a:rPr lang="cs-CZ" sz="2400" dirty="0" smtClean="0"/>
              <a:t>obelín – 7. p.</a:t>
            </a:r>
          </a:p>
          <a:p>
            <a:pPr marL="342900" indent="-342900">
              <a:buAutoNum type="arabicPeriod"/>
            </a:pPr>
            <a:endParaRPr lang="cs-CZ" sz="2400" dirty="0" smtClean="0"/>
          </a:p>
          <a:p>
            <a:pPr marL="342900" indent="-342900">
              <a:buAutoNum type="arabicPeriod"/>
            </a:pPr>
            <a:r>
              <a:rPr lang="cs-CZ" sz="2400" dirty="0"/>
              <a:t>c</a:t>
            </a:r>
            <a:r>
              <a:rPr lang="cs-CZ" sz="2400" dirty="0" smtClean="0"/>
              <a:t>yklón – 2. p.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427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E43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240" cy="562074"/>
          </a:xfrm>
        </p:spPr>
        <p:txBody>
          <a:bodyPr>
            <a:normAutofit fontScale="90000"/>
          </a:bodyPr>
          <a:lstStyle/>
          <a:p>
            <a:r>
              <a:rPr lang="cs-CZ" sz="4000" u="sng" dirty="0" smtClean="0"/>
              <a:t>Řešení tajenky</a:t>
            </a:r>
            <a:endParaRPr lang="cs-CZ" sz="4000" u="sng" dirty="0"/>
          </a:p>
        </p:txBody>
      </p:sp>
      <p:pic>
        <p:nvPicPr>
          <p:cNvPr id="102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91686"/>
            <a:ext cx="5488587" cy="528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868144" y="1089638"/>
            <a:ext cx="316835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dirty="0"/>
              <a:t>d</a:t>
            </a:r>
            <a:r>
              <a:rPr lang="cs-CZ" sz="2400" dirty="0" smtClean="0"/>
              <a:t>iskuze – 6. p.</a:t>
            </a:r>
          </a:p>
          <a:p>
            <a:pPr marL="342900" indent="-342900">
              <a:buAutoNum type="arabicPeriod"/>
            </a:pPr>
            <a:endParaRPr lang="cs-CZ" sz="2400" dirty="0" smtClean="0"/>
          </a:p>
          <a:p>
            <a:pPr marL="342900" indent="-342900">
              <a:buAutoNum type="arabicPeriod"/>
            </a:pPr>
            <a:r>
              <a:rPr lang="cs-CZ" sz="2400" dirty="0"/>
              <a:t>k</a:t>
            </a:r>
            <a:r>
              <a:rPr lang="cs-CZ" sz="2400" dirty="0" smtClean="0"/>
              <a:t>lima – 2. p.</a:t>
            </a:r>
          </a:p>
          <a:p>
            <a:pPr marL="342900" indent="-342900">
              <a:buAutoNum type="arabicPeriod"/>
            </a:pPr>
            <a:endParaRPr lang="cs-CZ" sz="2400" dirty="0" smtClean="0"/>
          </a:p>
          <a:p>
            <a:pPr marL="342900" indent="-342900">
              <a:buAutoNum type="arabicPeriod"/>
            </a:pPr>
            <a:r>
              <a:rPr lang="cs-CZ" sz="2400" dirty="0"/>
              <a:t>m</a:t>
            </a:r>
            <a:r>
              <a:rPr lang="cs-CZ" sz="2400" dirty="0" smtClean="0"/>
              <a:t>eteorit – 6. p.</a:t>
            </a:r>
          </a:p>
          <a:p>
            <a:pPr marL="342900" indent="-342900">
              <a:buAutoNum type="arabicPeriod"/>
            </a:pPr>
            <a:endParaRPr lang="cs-CZ" sz="2400" dirty="0" smtClean="0"/>
          </a:p>
          <a:p>
            <a:pPr marL="342900" indent="-342900">
              <a:buAutoNum type="arabicPeriod"/>
            </a:pPr>
            <a:r>
              <a:rPr lang="cs-CZ" sz="2400" dirty="0"/>
              <a:t>v</a:t>
            </a:r>
            <a:r>
              <a:rPr lang="cs-CZ" sz="2400" dirty="0" smtClean="0"/>
              <a:t>irus – 7. p.</a:t>
            </a:r>
          </a:p>
          <a:p>
            <a:pPr marL="342900" indent="-342900">
              <a:buAutoNum type="arabicPeriod"/>
            </a:pPr>
            <a:endParaRPr lang="cs-CZ" sz="2400" dirty="0" smtClean="0"/>
          </a:p>
          <a:p>
            <a:pPr marL="342900" indent="-342900">
              <a:buAutoNum type="arabicPeriod"/>
            </a:pPr>
            <a:r>
              <a:rPr lang="cs-CZ" sz="2400" dirty="0"/>
              <a:t>f</a:t>
            </a:r>
            <a:r>
              <a:rPr lang="cs-CZ" sz="2400" dirty="0" smtClean="0"/>
              <a:t>inále – 3. p.</a:t>
            </a:r>
          </a:p>
          <a:p>
            <a:pPr marL="342900" indent="-342900">
              <a:buAutoNum type="arabicPeriod"/>
            </a:pPr>
            <a:endParaRPr lang="cs-CZ" sz="2400" dirty="0" smtClean="0"/>
          </a:p>
          <a:p>
            <a:pPr marL="342900" indent="-342900">
              <a:buAutoNum type="arabicPeriod"/>
            </a:pPr>
            <a:r>
              <a:rPr lang="cs-CZ" sz="2400" dirty="0"/>
              <a:t>g</a:t>
            </a:r>
            <a:r>
              <a:rPr lang="cs-CZ" sz="2400" dirty="0" smtClean="0"/>
              <a:t>obelín – 7. p.</a:t>
            </a:r>
          </a:p>
          <a:p>
            <a:pPr marL="342900" indent="-342900">
              <a:buAutoNum type="arabicPeriod"/>
            </a:pPr>
            <a:endParaRPr lang="cs-CZ" sz="2400" dirty="0" smtClean="0"/>
          </a:p>
          <a:p>
            <a:pPr marL="342900" indent="-342900">
              <a:buAutoNum type="arabicPeriod"/>
            </a:pPr>
            <a:r>
              <a:rPr lang="cs-CZ" sz="2400" dirty="0"/>
              <a:t>c</a:t>
            </a:r>
            <a:r>
              <a:rPr lang="cs-CZ" sz="2400" dirty="0" smtClean="0"/>
              <a:t>yklón – 2. p.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17418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E43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>Použité 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endParaRPr lang="cs-CZ" dirty="0"/>
          </a:p>
          <a:p>
            <a:r>
              <a:rPr lang="cs-CZ" sz="2800" dirty="0"/>
              <a:t>KRAUSOVÁ, Zdeňka; PAŠKOVÁ, Martina. </a:t>
            </a:r>
            <a:r>
              <a:rPr lang="cs-CZ" sz="2800" i="1" dirty="0"/>
              <a:t>Český jazyk </a:t>
            </a:r>
            <a:r>
              <a:rPr lang="cs-CZ" sz="2800" i="1" dirty="0" smtClean="0"/>
              <a:t>8 pro základní školy a víceletá gymnázia</a:t>
            </a:r>
            <a:r>
              <a:rPr lang="cs-CZ" sz="2800" dirty="0" smtClean="0"/>
              <a:t>. </a:t>
            </a:r>
            <a:r>
              <a:rPr lang="cs-CZ" sz="2800" dirty="0"/>
              <a:t>Plzeň: Fraus, 2005, ISBN 80-7238-419-8. </a:t>
            </a:r>
            <a:endParaRPr lang="cs-CZ" sz="2800" dirty="0" smtClean="0"/>
          </a:p>
          <a:p>
            <a:endParaRPr lang="cs-CZ" dirty="0"/>
          </a:p>
          <a:p>
            <a:r>
              <a:rPr lang="cs-CZ" sz="2800" dirty="0"/>
              <a:t>KRAUSOVÁ, Zdeňka; PAŠKOVÁ, Martina. </a:t>
            </a:r>
            <a:r>
              <a:rPr lang="cs-CZ" sz="2800" i="1" dirty="0"/>
              <a:t>Český jazyk </a:t>
            </a:r>
            <a:r>
              <a:rPr lang="cs-CZ" sz="2800" i="1" dirty="0" smtClean="0"/>
              <a:t>8 pracovní sešit pro základní školy a víceletá gymnázia</a:t>
            </a:r>
            <a:r>
              <a:rPr lang="cs-CZ" sz="2800" dirty="0" smtClean="0"/>
              <a:t>. </a:t>
            </a:r>
            <a:r>
              <a:rPr lang="cs-CZ" sz="2800" dirty="0"/>
              <a:t>Plzeň: Fraus, 2005, ISBN 80-7238-420-1. </a:t>
            </a:r>
          </a:p>
        </p:txBody>
      </p:sp>
    </p:spTree>
    <p:extLst>
      <p:ext uri="{BB962C8B-B14F-4D97-AF65-F5344CB8AC3E}">
        <p14:creationId xmlns:p14="http://schemas.microsoft.com/office/powerpoint/2010/main" val="1228469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641</TotalTime>
  <Words>372</Words>
  <Application>Microsoft Office PowerPoint</Application>
  <PresentationFormat>Předvádění na obrazovce (4:3)</PresentationFormat>
  <Paragraphs>97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Skloňování obecných jmen přejatých I.</vt:lpstr>
      <vt:lpstr>Prezentace aplikace PowerPoint</vt:lpstr>
      <vt:lpstr>Podstatná jména zakončená na -ea – některé tvary podle vzoru žena, jiné podle vzoru růže</vt:lpstr>
      <vt:lpstr>Podtrhněte podstatná jména nesklonná a spojte je s jejich věcným významem</vt:lpstr>
      <vt:lpstr>Slova v závorkách dejte do správného tvaru</vt:lpstr>
      <vt:lpstr>Doplňte správné tvary jednotného čísla do tajenky</vt:lpstr>
      <vt:lpstr>Řešení tajenky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Skloňování obecných jmen přejatých</dc:title>
  <dc:creator>adm</dc:creator>
  <cp:lastModifiedBy>Michaela Blažková</cp:lastModifiedBy>
  <cp:revision>38</cp:revision>
  <dcterms:created xsi:type="dcterms:W3CDTF">2012-10-04T12:03:23Z</dcterms:created>
  <dcterms:modified xsi:type="dcterms:W3CDTF">2012-10-24T06:30:30Z</dcterms:modified>
</cp:coreProperties>
</file>