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424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64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951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028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621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27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959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399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807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578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59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4F445-CC0B-48CC-A6FC-626FE3018FE6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80997-54DE-4F1C-BD9C-C857D2DA95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70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884324"/>
              </p:ext>
            </p:extLst>
          </p:nvPr>
        </p:nvGraphicFramePr>
        <p:xfrm>
          <a:off x="1524000" y="1397000"/>
          <a:ext cx="6720408" cy="3037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VY_32_Inovace_10.1.3  Skloňování</a:t>
                      </a:r>
                      <a:r>
                        <a:rPr lang="cs-CZ" baseline="0" dirty="0" smtClean="0"/>
                        <a:t> cizích vlastních jmen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sady: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 </a:t>
                      </a:r>
                      <a:r>
                        <a:rPr lang="cs-CZ" smtClean="0"/>
                        <a:t>Seznámí je </a:t>
                      </a:r>
                      <a:r>
                        <a:rPr lang="cs-CZ" dirty="0" smtClean="0"/>
                        <a:t>s pravidly skloňování</a:t>
                      </a:r>
                      <a:r>
                        <a:rPr lang="cs-CZ" baseline="0" dirty="0" smtClean="0"/>
                        <a:t> cizích vlastních jmen, slouží především k </a:t>
                      </a:r>
                      <a:r>
                        <a:rPr lang="cs-CZ" baseline="0" smtClean="0"/>
                        <a:t>procvičení skloňování.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692696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18300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u="sng" dirty="0" smtClean="0"/>
              <a:t>Skloňování cizích vlastních jmen</a:t>
            </a:r>
            <a:endParaRPr lang="cs-CZ" sz="48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9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Vlastní jména osobní se zařazují ke vzorům podle rodu a zakončení v 1. pádě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857403"/>
          </a:xfrm>
        </p:spPr>
        <p:txBody>
          <a:bodyPr>
            <a:noAutofit/>
          </a:bodyPr>
          <a:lstStyle/>
          <a:p>
            <a:r>
              <a:rPr lang="cs-CZ" sz="2400" dirty="0" smtClean="0"/>
              <a:t>Mužská jména končící na </a:t>
            </a:r>
            <a:r>
              <a:rPr lang="cs-CZ" sz="2400" b="1" dirty="0" smtClean="0"/>
              <a:t>-s,-z,-c,-x </a:t>
            </a:r>
            <a:r>
              <a:rPr lang="cs-CZ" sz="2400" dirty="0" smtClean="0"/>
              <a:t>– zpravidla podle vzoru </a:t>
            </a:r>
            <a:r>
              <a:rPr lang="cs-CZ" sz="2400" b="1" dirty="0" smtClean="0"/>
              <a:t>muž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i="1" dirty="0" smtClean="0"/>
              <a:t>Dickens – Dickense</a:t>
            </a:r>
          </a:p>
          <a:p>
            <a:r>
              <a:rPr lang="cs-CZ" sz="2400" dirty="0" smtClean="0"/>
              <a:t>Osobní jména na </a:t>
            </a:r>
            <a:r>
              <a:rPr lang="cs-CZ" sz="2400" b="1" dirty="0" smtClean="0"/>
              <a:t>-o</a:t>
            </a:r>
            <a:r>
              <a:rPr lang="cs-CZ" sz="2400" dirty="0" smtClean="0"/>
              <a:t> – podle </a:t>
            </a:r>
            <a:r>
              <a:rPr lang="cs-CZ" sz="2400" b="1" dirty="0" smtClean="0"/>
              <a:t>tvrdého vzoru </a:t>
            </a:r>
            <a:r>
              <a:rPr lang="cs-CZ" sz="2400" dirty="0" smtClean="0"/>
              <a:t>bez koncovky </a:t>
            </a:r>
          </a:p>
          <a:p>
            <a:pPr marL="0" indent="0">
              <a:buNone/>
            </a:pPr>
            <a:r>
              <a:rPr lang="cs-CZ" sz="2400" i="1" dirty="0"/>
              <a:t>	</a:t>
            </a:r>
            <a:r>
              <a:rPr lang="cs-CZ" sz="2400" i="1" dirty="0" smtClean="0"/>
              <a:t>Leonardo – Leonarda</a:t>
            </a:r>
          </a:p>
          <a:p>
            <a:r>
              <a:rPr lang="cs-CZ" sz="2400" dirty="0" smtClean="0"/>
              <a:t>Jména na </a:t>
            </a:r>
            <a:r>
              <a:rPr lang="cs-CZ" sz="2400" b="1" dirty="0" smtClean="0"/>
              <a:t>-e</a:t>
            </a:r>
            <a:r>
              <a:rPr lang="cs-CZ" sz="2400" dirty="0" smtClean="0"/>
              <a:t> – podle </a:t>
            </a:r>
            <a:r>
              <a:rPr lang="cs-CZ" sz="2400" b="1" dirty="0" smtClean="0"/>
              <a:t>tvrdého</a:t>
            </a:r>
            <a:r>
              <a:rPr lang="cs-CZ" sz="2400" dirty="0" smtClean="0"/>
              <a:t> nebo </a:t>
            </a:r>
            <a:r>
              <a:rPr lang="cs-CZ" sz="2400" b="1" dirty="0" smtClean="0"/>
              <a:t>měkkého</a:t>
            </a:r>
            <a:r>
              <a:rPr lang="cs-CZ" sz="2400" dirty="0" smtClean="0"/>
              <a:t> </a:t>
            </a:r>
            <a:r>
              <a:rPr lang="cs-CZ" sz="2400" b="1" dirty="0" smtClean="0"/>
              <a:t>vzoru</a:t>
            </a:r>
            <a:r>
              <a:rPr lang="cs-CZ" sz="2400" dirty="0" smtClean="0"/>
              <a:t> bez koncovky</a:t>
            </a:r>
          </a:p>
          <a:p>
            <a:pPr marL="0" indent="0">
              <a:buNone/>
            </a:pPr>
            <a:r>
              <a:rPr lang="cs-CZ" sz="2400" i="1" dirty="0"/>
              <a:t>	</a:t>
            </a:r>
            <a:r>
              <a:rPr lang="cs-CZ" sz="2400" i="1" dirty="0" smtClean="0"/>
              <a:t>Goethe – Goetha</a:t>
            </a:r>
          </a:p>
          <a:p>
            <a:r>
              <a:rPr lang="cs-CZ" sz="2400" dirty="0" smtClean="0"/>
              <a:t>Jména na </a:t>
            </a:r>
            <a:r>
              <a:rPr lang="cs-CZ" sz="2400" b="1" dirty="0" smtClean="0"/>
              <a:t>-i, -y </a:t>
            </a:r>
            <a:r>
              <a:rPr lang="cs-CZ" sz="2400" dirty="0" smtClean="0"/>
              <a:t>– přidávají ve 2.a 4. pádě koncovku </a:t>
            </a:r>
            <a:r>
              <a:rPr lang="cs-CZ" sz="2400" b="1" dirty="0" smtClean="0"/>
              <a:t>-ho</a:t>
            </a:r>
            <a:r>
              <a:rPr lang="cs-CZ" sz="2400" dirty="0" smtClean="0"/>
              <a:t>, ve 3. pádě </a:t>
            </a:r>
            <a:r>
              <a:rPr lang="cs-CZ" sz="2400" b="1" dirty="0" smtClean="0"/>
              <a:t>--mu</a:t>
            </a:r>
            <a:r>
              <a:rPr lang="cs-CZ" sz="2400" dirty="0" smtClean="0"/>
              <a:t>, v 6. a 7. pádě </a:t>
            </a:r>
            <a:r>
              <a:rPr lang="cs-CZ" sz="2400" b="1" dirty="0" smtClean="0"/>
              <a:t>-m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i="1" dirty="0" smtClean="0"/>
              <a:t>Garibaldi – Garibaldiho, Garibaldimu, Garibaldim</a:t>
            </a:r>
          </a:p>
          <a:p>
            <a:r>
              <a:rPr lang="cs-CZ" sz="2400" dirty="0" smtClean="0"/>
              <a:t>Jména na </a:t>
            </a:r>
            <a:r>
              <a:rPr lang="cs-CZ" sz="2400" b="1" dirty="0" smtClean="0"/>
              <a:t>-</a:t>
            </a:r>
            <a:r>
              <a:rPr lang="cs-CZ" sz="2400" b="1" dirty="0" err="1" smtClean="0"/>
              <a:t>us</a:t>
            </a:r>
            <a:r>
              <a:rPr lang="cs-CZ" sz="2400" b="1" dirty="0" smtClean="0"/>
              <a:t>, -os, -es, -as </a:t>
            </a:r>
            <a:r>
              <a:rPr lang="cs-CZ" sz="2400" dirty="0" smtClean="0"/>
              <a:t>– podle vzoru </a:t>
            </a:r>
            <a:r>
              <a:rPr lang="cs-CZ" sz="2400" b="1" dirty="0" smtClean="0"/>
              <a:t>pán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i="1" dirty="0" smtClean="0"/>
              <a:t>Hérodotos – </a:t>
            </a:r>
            <a:r>
              <a:rPr lang="cs-CZ" sz="2400" dirty="0" smtClean="0"/>
              <a:t>2. p. j. č</a:t>
            </a:r>
            <a:r>
              <a:rPr lang="cs-CZ" sz="2400" i="1" dirty="0" smtClean="0"/>
              <a:t>. Hérodota  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3730740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5665265"/>
              </p:ext>
            </p:extLst>
          </p:nvPr>
        </p:nvGraphicFramePr>
        <p:xfrm>
          <a:off x="323528" y="1052736"/>
          <a:ext cx="8424936" cy="5508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7400"/>
                <a:gridCol w="2057400"/>
                <a:gridCol w="2149896"/>
                <a:gridCol w="2160240"/>
              </a:tblGrid>
              <a:tr h="6120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 p.  j. č.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r>
                        <a:rPr lang="cs-CZ" sz="2400" baseline="0" dirty="0" smtClean="0"/>
                        <a:t> p. j. č.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 p. j. č.</a:t>
                      </a:r>
                      <a:endParaRPr lang="cs-CZ" sz="2400" dirty="0"/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Asterix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Asterixe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Asterixovi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Asterixem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Horatius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Horatia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Horatiovi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Horatiem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Goethe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Goetha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Goethovi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Goethem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Verdi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Verdiho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Verdim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Verdim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Pythagoras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Pythagora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Pythagorovi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Pythagorem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Michelangelo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Michelangela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Michelangelovi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Michelangelem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Lessing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Lessinga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Lessingovi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Lessingem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Dickens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Dickense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Dickensovi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Dickensem</a:t>
                      </a:r>
                      <a:endParaRPr lang="cs-CZ" sz="2400" i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339752" y="1628800"/>
            <a:ext cx="640871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2276872"/>
            <a:ext cx="640871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39752" y="2924944"/>
            <a:ext cx="640871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39752" y="3501008"/>
            <a:ext cx="640871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39752" y="4149080"/>
            <a:ext cx="640871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39752" y="4725144"/>
            <a:ext cx="6408712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39752" y="5373216"/>
            <a:ext cx="640871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39752" y="5949280"/>
            <a:ext cx="640871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4427984" y="1628800"/>
            <a:ext cx="0" cy="489654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588224" y="1628800"/>
            <a:ext cx="0" cy="489654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1078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6032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Spojte vlastní jméno se správnou informací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19119"/>
            <a:ext cx="8229600" cy="53285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/>
              <a:t>Arthur </a:t>
            </a:r>
            <a:r>
              <a:rPr lang="cs-CZ" sz="2600" dirty="0" err="1" smtClean="0"/>
              <a:t>Conan</a:t>
            </a:r>
            <a:r>
              <a:rPr lang="cs-CZ" sz="2600" dirty="0" smtClean="0"/>
              <a:t> </a:t>
            </a:r>
            <a:r>
              <a:rPr lang="cs-CZ" sz="2600" dirty="0" err="1" smtClean="0"/>
              <a:t>Doyle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Napoleon Bonaparte</a:t>
            </a:r>
          </a:p>
          <a:p>
            <a:pPr marL="0" indent="0">
              <a:buNone/>
            </a:pPr>
            <a:r>
              <a:rPr lang="cs-CZ" sz="2600" dirty="0" smtClean="0"/>
              <a:t>Victor Hugo</a:t>
            </a:r>
          </a:p>
          <a:p>
            <a:pPr marL="0" indent="0">
              <a:buNone/>
            </a:pPr>
            <a:r>
              <a:rPr lang="cs-CZ" sz="2600" dirty="0" smtClean="0"/>
              <a:t>James </a:t>
            </a:r>
            <a:r>
              <a:rPr lang="cs-CZ" sz="2600" dirty="0" err="1" smtClean="0"/>
              <a:t>Cook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Charles Darwin</a:t>
            </a:r>
          </a:p>
          <a:p>
            <a:pPr marL="0" indent="0">
              <a:buNone/>
            </a:pPr>
            <a:r>
              <a:rPr lang="cs-CZ" sz="2600" dirty="0" smtClean="0"/>
              <a:t>Vincent van </a:t>
            </a:r>
            <a:r>
              <a:rPr lang="cs-CZ" sz="2600" dirty="0" err="1" smtClean="0"/>
              <a:t>Gogh</a:t>
            </a: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Heinrich </a:t>
            </a:r>
            <a:r>
              <a:rPr lang="cs-CZ" sz="2600" dirty="0" err="1" smtClean="0"/>
              <a:t>Schliemann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Richard Wagner</a:t>
            </a:r>
          </a:p>
          <a:p>
            <a:pPr marL="0" indent="0">
              <a:buNone/>
            </a:pPr>
            <a:r>
              <a:rPr lang="cs-CZ" sz="2600" dirty="0" smtClean="0"/>
              <a:t>Louis Pasteur</a:t>
            </a:r>
          </a:p>
          <a:p>
            <a:pPr marL="0" indent="0">
              <a:buNone/>
            </a:pPr>
            <a:r>
              <a:rPr lang="cs-CZ" sz="2600" dirty="0" err="1" smtClean="0"/>
              <a:t>Roald</a:t>
            </a:r>
            <a:r>
              <a:rPr lang="cs-CZ" sz="2600" dirty="0" smtClean="0"/>
              <a:t> Amundsen</a:t>
            </a:r>
            <a:endParaRPr lang="cs-CZ" sz="2600" dirty="0"/>
          </a:p>
        </p:txBody>
      </p:sp>
      <p:sp>
        <p:nvSpPr>
          <p:cNvPr id="13" name="Obdélník 12"/>
          <p:cNvSpPr/>
          <p:nvPr/>
        </p:nvSpPr>
        <p:spPr>
          <a:xfrm>
            <a:off x="5991056" y="1016732"/>
            <a:ext cx="3058512" cy="518457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945938" y="1219118"/>
            <a:ext cx="2437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 francouzský malíř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07399" y="1680784"/>
            <a:ext cx="1831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b</a:t>
            </a:r>
            <a:r>
              <a:rPr lang="cs-CZ" sz="2400" dirty="0" smtClean="0">
                <a:solidFill>
                  <a:srgbClr val="C00000"/>
                </a:solidFill>
              </a:rPr>
              <a:t>ritský vědec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91055" y="2652962"/>
            <a:ext cx="2999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f</a:t>
            </a:r>
            <a:r>
              <a:rPr lang="cs-CZ" sz="2400" dirty="0" smtClean="0">
                <a:solidFill>
                  <a:srgbClr val="C00000"/>
                </a:solidFill>
              </a:rPr>
              <a:t>rancouzský vojevůdce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24843" y="2142449"/>
            <a:ext cx="2611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n</a:t>
            </a:r>
            <a:r>
              <a:rPr lang="cs-CZ" sz="2400" dirty="0" smtClean="0">
                <a:solidFill>
                  <a:srgbClr val="C00000"/>
                </a:solidFill>
              </a:rPr>
              <a:t>ěmecký archeolog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66818" y="3609020"/>
            <a:ext cx="2331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b</a:t>
            </a:r>
            <a:r>
              <a:rPr lang="cs-CZ" sz="2400" dirty="0" smtClean="0">
                <a:solidFill>
                  <a:srgbClr val="C00000"/>
                </a:solidFill>
              </a:rPr>
              <a:t>ritský spisovatel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91055" y="4123238"/>
            <a:ext cx="29640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f</a:t>
            </a:r>
            <a:r>
              <a:rPr lang="cs-CZ" sz="2400" dirty="0" smtClean="0">
                <a:solidFill>
                  <a:srgbClr val="C00000"/>
                </a:solidFill>
              </a:rPr>
              <a:t>rancouzský spisovatel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35536" y="4672968"/>
            <a:ext cx="2554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b</a:t>
            </a:r>
            <a:r>
              <a:rPr lang="cs-CZ" sz="2400" dirty="0" smtClean="0">
                <a:solidFill>
                  <a:srgbClr val="C00000"/>
                </a:solidFill>
              </a:rPr>
              <a:t>ritský mořeplavec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85486" y="5236457"/>
            <a:ext cx="2485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n</a:t>
            </a:r>
            <a:r>
              <a:rPr lang="cs-CZ" sz="2400" dirty="0" smtClean="0">
                <a:solidFill>
                  <a:srgbClr val="C00000"/>
                </a:solidFill>
              </a:rPr>
              <a:t>ěmecký skladatel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36916" y="5698122"/>
            <a:ext cx="2968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n</a:t>
            </a:r>
            <a:r>
              <a:rPr lang="cs-CZ" sz="2400" dirty="0" smtClean="0">
                <a:solidFill>
                  <a:srgbClr val="C00000"/>
                </a:solidFill>
              </a:rPr>
              <a:t>orský polární badatel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92472" y="3114627"/>
            <a:ext cx="2628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f</a:t>
            </a:r>
            <a:r>
              <a:rPr lang="cs-CZ" sz="2400" dirty="0" smtClean="0">
                <a:solidFill>
                  <a:srgbClr val="C00000"/>
                </a:solidFill>
              </a:rPr>
              <a:t>rancouzský chemik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9567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747 0.01574 L -0.35434 0.351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823 0.02246 L -0.46753 0.2108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65" y="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409 -0.00347 L -0.30937 0.2798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1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7 L -0.3191 -0.1409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55" y="-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48148E-6 L -0.47969 0.2747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93" y="1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L -0.30364 -0.3432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91" y="-17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-0.43525 -0.2817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71" y="-1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L -0.49305 -0.2886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3" y="-1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2222E-6 L -0.38021 -0.0976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10" y="-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85185E-6 L -0.37778 -0.0282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1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/>
              <a:t>Připoj k obrázku jméno osobnosti ve 2.pádě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8579296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Lev Nikolajevič Tolstoj, </a:t>
            </a:r>
            <a:r>
              <a:rPr lang="cs-CZ" sz="2400" dirty="0" err="1" smtClean="0"/>
              <a:t>Sókrates</a:t>
            </a:r>
            <a:r>
              <a:rPr lang="cs-CZ" sz="2400" dirty="0" smtClean="0"/>
              <a:t>, Petr </a:t>
            </a:r>
            <a:r>
              <a:rPr lang="cs-CZ" sz="2400" dirty="0" err="1" smtClean="0"/>
              <a:t>Iljič</a:t>
            </a:r>
            <a:r>
              <a:rPr lang="cs-CZ" sz="2400" dirty="0" smtClean="0"/>
              <a:t> Čajkovskij, </a:t>
            </a:r>
            <a:r>
              <a:rPr lang="cs-CZ" sz="2400" dirty="0" err="1" smtClean="0"/>
              <a:t>Jules</a:t>
            </a:r>
            <a:r>
              <a:rPr lang="cs-CZ" sz="2400" dirty="0" smtClean="0"/>
              <a:t> Verne, Wolfgang Amadeus Mozart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812" y="4000330"/>
            <a:ext cx="1582540" cy="1994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806" y="3986646"/>
            <a:ext cx="1506290" cy="2008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264" y="3986645"/>
            <a:ext cx="1408217" cy="2008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86645"/>
            <a:ext cx="1440160" cy="2008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872" y="3986645"/>
            <a:ext cx="1536416" cy="2008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51520" y="1700808"/>
            <a:ext cx="33907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Podobizna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1654035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Julese</a:t>
            </a:r>
            <a:r>
              <a:rPr lang="cs-CZ" sz="2400" dirty="0" smtClean="0"/>
              <a:t> Verna</a:t>
            </a:r>
            <a:endParaRPr lang="cs-CZ" sz="2400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39552" y="2181703"/>
            <a:ext cx="0" cy="1804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849302" y="2275772"/>
            <a:ext cx="45365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Podobizna 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47299" y="227577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Petra </a:t>
            </a:r>
            <a:r>
              <a:rPr lang="cs-CZ" sz="2400" dirty="0" err="1" smtClean="0"/>
              <a:t>Iljiče</a:t>
            </a:r>
            <a:r>
              <a:rPr lang="cs-CZ" sz="2400" dirty="0" smtClean="0"/>
              <a:t> Čajkovského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961994" y="2737437"/>
            <a:ext cx="0" cy="1249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037148" y="2875724"/>
            <a:ext cx="4623084" cy="4370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Podobizna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77880" y="2863439"/>
            <a:ext cx="341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Lva Nikolajeviče Tolstého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46372" y="3325104"/>
            <a:ext cx="0" cy="6615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508104" y="2275772"/>
            <a:ext cx="28803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Podobizna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26096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Sókrata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779912" y="1700808"/>
            <a:ext cx="5256584" cy="4148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Podobizna </a:t>
            </a:r>
            <a:endParaRPr lang="cs-CZ" sz="24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6804248" y="2722628"/>
            <a:ext cx="0" cy="12640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309715" y="1700808"/>
            <a:ext cx="3758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Wolfganga Amadea Mozarta</a:t>
            </a:r>
            <a:endParaRPr lang="cs-CZ" sz="2400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8532440" y="2132856"/>
            <a:ext cx="0" cy="18537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07504" y="620688"/>
            <a:ext cx="8568952" cy="792088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2960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7" grpId="0"/>
      <p:bldP spid="11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Doplňte správné tvary vlastních jmen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 dobytí </a:t>
            </a:r>
            <a:r>
              <a:rPr lang="cs-CZ" dirty="0" err="1" smtClean="0"/>
              <a:t>Tróje</a:t>
            </a:r>
            <a:r>
              <a:rPr lang="cs-CZ" dirty="0" smtClean="0"/>
              <a:t> dopomohla Řekům ………………… (Odysseus) lest. Žárlivý člověk je přirovnávám k …………………….. (Othello). Mnoho diváků dodnes zbožňuje ………………….. (Verdi) opery. Mezi nejznámější romány F. M. …………………………... (</a:t>
            </a:r>
            <a:r>
              <a:rPr lang="cs-CZ" dirty="0" err="1" smtClean="0"/>
              <a:t>Dostojevskij</a:t>
            </a:r>
            <a:r>
              <a:rPr lang="cs-CZ" dirty="0" smtClean="0"/>
              <a:t>) patří Zločin a trest. Pod vládou ……………… (Perikles) a ………………….. (</a:t>
            </a:r>
            <a:r>
              <a:rPr lang="cs-CZ" dirty="0" err="1" smtClean="0"/>
              <a:t>Kleisthen</a:t>
            </a:r>
            <a:r>
              <a:rPr lang="cs-CZ" dirty="0" smtClean="0"/>
              <a:t>) se zrodila v Athénách demokracie. Všichni řečtí bohové podléhali svému vládci ……………… (Zeus).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77944" y="105273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noFill/>
              </a:rPr>
              <a:t>Odysseova</a:t>
            </a:r>
            <a:endParaRPr lang="cs-CZ" sz="2800" dirty="0">
              <a:noFill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06084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noFill/>
              </a:rPr>
              <a:t>Othellovi</a:t>
            </a:r>
            <a:endParaRPr lang="cs-CZ" sz="2800" dirty="0">
              <a:noFill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59" y="2555437"/>
            <a:ext cx="1317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noFill/>
              </a:rPr>
              <a:t>Verdiho</a:t>
            </a:r>
            <a:endParaRPr lang="cs-CZ" sz="2800" dirty="0">
              <a:noFill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2451" y="3040041"/>
            <a:ext cx="2310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noFill/>
              </a:rPr>
              <a:t>Dostojevského</a:t>
            </a:r>
            <a:endParaRPr lang="cs-CZ" sz="2800" dirty="0">
              <a:noFill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2187" y="3997780"/>
            <a:ext cx="1164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noFill/>
              </a:rPr>
              <a:t>Perikla</a:t>
            </a:r>
            <a:endParaRPr lang="cs-CZ" sz="2800" dirty="0">
              <a:noFill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48587" y="3997780"/>
            <a:ext cx="16970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noFill/>
              </a:rPr>
              <a:t>Kleisthena</a:t>
            </a:r>
            <a:endParaRPr lang="cs-CZ" sz="2800" dirty="0">
              <a:noFill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18153" y="4983297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noFill/>
              </a:rPr>
              <a:t>Diovi</a:t>
            </a:r>
            <a:endParaRPr lang="cs-CZ" sz="2800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85670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NADAR</a:t>
            </a:r>
            <a:r>
              <a:rPr lang="cs-CZ" sz="1800" dirty="0"/>
              <a:t>, </a:t>
            </a:r>
            <a:r>
              <a:rPr lang="cs-CZ" sz="1800" dirty="0" err="1"/>
              <a:t>Félix</a:t>
            </a:r>
            <a:r>
              <a:rPr lang="cs-CZ" sz="1800" dirty="0"/>
              <a:t>. </a:t>
            </a:r>
            <a:r>
              <a:rPr lang="cs-CZ" sz="1800" i="1" dirty="0"/>
              <a:t>Wikipedia.cz</a:t>
            </a:r>
            <a:r>
              <a:rPr lang="cs-CZ" sz="1800" dirty="0"/>
              <a:t> [online]. 13.9.2005 [cit. 1</a:t>
            </a:r>
            <a:r>
              <a:rPr lang="cs-CZ" sz="1800" dirty="0" smtClean="0"/>
              <a:t>.10.2012</a:t>
            </a:r>
            <a:r>
              <a:rPr lang="cs-CZ" sz="1800" dirty="0"/>
              <a:t>]. Dostupný na WWW: &lt;http://cs.wikipedia.org/wiki/</a:t>
            </a:r>
            <a:r>
              <a:rPr lang="cs-CZ" sz="1800" dirty="0" err="1"/>
              <a:t>Soubor:Jules_Verne.jpg</a:t>
            </a:r>
            <a:r>
              <a:rPr lang="cs-CZ" sz="1800" dirty="0"/>
              <a:t>&gt;. </a:t>
            </a:r>
            <a:endParaRPr lang="cs-CZ" sz="1800" dirty="0" smtClean="0"/>
          </a:p>
          <a:p>
            <a:endParaRPr lang="cs-CZ" sz="1800" dirty="0"/>
          </a:p>
          <a:p>
            <a:r>
              <a:rPr lang="pt-BR" sz="1800" dirty="0" smtClean="0"/>
              <a:t>AUTOR </a:t>
            </a:r>
            <a:r>
              <a:rPr lang="pt-BR" sz="1800" dirty="0"/>
              <a:t>NEZNÁMÝ. </a:t>
            </a:r>
            <a:r>
              <a:rPr lang="pt-BR" sz="1800" i="1" dirty="0"/>
              <a:t>Wikipedia.cz</a:t>
            </a:r>
            <a:r>
              <a:rPr lang="pt-BR" sz="1800" dirty="0"/>
              <a:t> [online]. 27.7.2010 [cit. </a:t>
            </a:r>
            <a:r>
              <a:rPr lang="cs-CZ" sz="1800" dirty="0"/>
              <a:t>1</a:t>
            </a:r>
            <a:r>
              <a:rPr lang="pt-BR" sz="1800" dirty="0" smtClean="0"/>
              <a:t>.10.2012</a:t>
            </a:r>
            <a:r>
              <a:rPr lang="pt-BR" sz="1800" dirty="0"/>
              <a:t>]. Dostupný na WWW: &lt;http://cs.wikipedia.org/wiki/Soubor:Der_junge_Tschaikowski.jpg&gt;. </a:t>
            </a:r>
            <a:endParaRPr lang="cs-CZ" sz="1800" dirty="0" smtClean="0"/>
          </a:p>
          <a:p>
            <a:endParaRPr lang="pt-BR" sz="1800" dirty="0"/>
          </a:p>
          <a:p>
            <a:r>
              <a:rPr lang="pt-BR" sz="1800" dirty="0"/>
              <a:t>AUTOR NEZNÁMÝ. </a:t>
            </a:r>
            <a:r>
              <a:rPr lang="pt-BR" sz="1800" i="1" dirty="0"/>
              <a:t>Wikipedia.cz</a:t>
            </a:r>
            <a:r>
              <a:rPr lang="pt-BR" sz="1800" dirty="0"/>
              <a:t> [online]. 29.6.2007 [cit. </a:t>
            </a:r>
            <a:r>
              <a:rPr lang="pt-BR" sz="1800" dirty="0" smtClean="0"/>
              <a:t>1.10.2012</a:t>
            </a:r>
            <a:r>
              <a:rPr lang="pt-BR" sz="1800" dirty="0"/>
              <a:t>]. Dostupný na WWW: &lt;http://cs.wikipedia.org/wiki/Soubor:Ilya_Efimovich_Repin_(1844-1930)_-_Portrait_of_Leo_Tolstoy_(1887).jpg&gt;. 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/>
              <a:t>GABA, </a:t>
            </a:r>
            <a:r>
              <a:rPr lang="cs-CZ" sz="1800" dirty="0" err="1"/>
              <a:t>Eric</a:t>
            </a:r>
            <a:r>
              <a:rPr lang="cs-CZ" sz="1800" dirty="0"/>
              <a:t>. </a:t>
            </a:r>
            <a:r>
              <a:rPr lang="cs-CZ" sz="1800" i="1" dirty="0"/>
              <a:t>Wikipedia.cz</a:t>
            </a:r>
            <a:r>
              <a:rPr lang="cs-CZ" sz="1800" dirty="0"/>
              <a:t> [online]. 15.2.2008 [cit. </a:t>
            </a:r>
            <a:r>
              <a:rPr lang="cs-CZ" sz="1800" dirty="0" smtClean="0"/>
              <a:t>1.10.2012</a:t>
            </a:r>
            <a:r>
              <a:rPr lang="cs-CZ" sz="1800" dirty="0"/>
              <a:t>]. Dostupný na WWW: &lt;http://cs.wikipedia.org/wiki/</a:t>
            </a:r>
            <a:r>
              <a:rPr lang="cs-CZ" sz="1800" dirty="0" err="1"/>
              <a:t>Soubor:Socrates_Louvre.jpg</a:t>
            </a:r>
            <a:r>
              <a:rPr lang="cs-CZ" sz="1800" dirty="0"/>
              <a:t>&gt;. 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/>
              <a:t>DORA, </a:t>
            </a:r>
            <a:r>
              <a:rPr lang="cs-CZ" sz="1800" dirty="0" err="1"/>
              <a:t>Stock</a:t>
            </a:r>
            <a:r>
              <a:rPr lang="cs-CZ" sz="1800" dirty="0"/>
              <a:t>. </a:t>
            </a:r>
            <a:r>
              <a:rPr lang="cs-CZ" sz="1800" i="1" dirty="0"/>
              <a:t>Wikipedia.cz</a:t>
            </a:r>
            <a:r>
              <a:rPr lang="cs-CZ" sz="1800" dirty="0"/>
              <a:t> [online]. 4.9.2012 [cit. </a:t>
            </a:r>
            <a:r>
              <a:rPr lang="cs-CZ" sz="1800" dirty="0" smtClean="0"/>
              <a:t>1.10.2012</a:t>
            </a:r>
            <a:r>
              <a:rPr lang="cs-CZ" sz="1800" dirty="0"/>
              <a:t>]. Dostupný na WWW: &lt;http://cs.wikipedia.org/wiki/Soubor:Mozart_drawing_by_Doris_Stock_1789.jpg&gt;. </a:t>
            </a:r>
          </a:p>
        </p:txBody>
      </p:sp>
    </p:spTree>
    <p:extLst>
      <p:ext uri="{BB962C8B-B14F-4D97-AF65-F5344CB8AC3E}">
        <p14:creationId xmlns:p14="http://schemas.microsoft.com/office/powerpoint/2010/main" val="140486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448</Words>
  <Application>Microsoft Office PowerPoint</Application>
  <PresentationFormat>Předvádění na obrazovce (4:3)</PresentationFormat>
  <Paragraphs>112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Skloňování cizích vlastních jmen</vt:lpstr>
      <vt:lpstr>Vlastní jména osobní se zařazují ke vzorům podle rodu a zakončení v 1. pádě</vt:lpstr>
      <vt:lpstr>Doplňte tabulku</vt:lpstr>
      <vt:lpstr>Spojte vlastní jméno se správnou informací</vt:lpstr>
      <vt:lpstr>Připoj k obrázku jméno osobnosti ve 2.pádě</vt:lpstr>
      <vt:lpstr>Doplňte správné tvary vlastních jmen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cizích vlastních jmen</dc:title>
  <dc:creator>adm</dc:creator>
  <cp:lastModifiedBy>Michaela Blažková</cp:lastModifiedBy>
  <cp:revision>31</cp:revision>
  <dcterms:created xsi:type="dcterms:W3CDTF">2012-10-09T13:14:43Z</dcterms:created>
  <dcterms:modified xsi:type="dcterms:W3CDTF">2013-04-09T06:37:05Z</dcterms:modified>
</cp:coreProperties>
</file>