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61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SHODA PŘÍSUDKU S PODMĚTEM RODU STŘEDNÍHO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VY_32_INOVACE_1_SHODA PŘÍSUDKU S PODMĚTEM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8B83BE6-5ECE-45C3-8D15-8DBA0F512B60}" type="presOf" srcId="{D8197B8C-B260-4A16-BDF4-0947B075E274}" destId="{25B08C86-7E15-44DC-BE7F-FFB55DD49D12}" srcOrd="0" destOrd="0" presId="urn:microsoft.com/office/officeart/2005/8/layout/target3"/>
    <dgm:cxn modelId="{A41E9475-5CB6-42CE-AFCD-8E3E5B6654EF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C2D9EAF-D0F7-43FE-AA2F-FA599DB7F9B3}" type="presOf" srcId="{B651F6E3-6281-48DB-9319-2AEAFDAE7572}" destId="{619D679B-A015-4ECF-8348-D1034C574F40}" srcOrd="0" destOrd="0" presId="urn:microsoft.com/office/officeart/2005/8/layout/target3"/>
    <dgm:cxn modelId="{643707B4-CBD4-42F5-A4C7-66B933452C2D}" type="presOf" srcId="{D8197B8C-B260-4A16-BDF4-0947B075E274}" destId="{5A5FFA88-C948-4069-8E93-59FA12366E83}" srcOrd="1" destOrd="0" presId="urn:microsoft.com/office/officeart/2005/8/layout/target3"/>
    <dgm:cxn modelId="{51ED6E4A-00FA-4106-A7FB-AFEB939DDEC7}" type="presOf" srcId="{4C35D32F-0EAB-4CD7-82EE-45574DC2A586}" destId="{890E4F0B-2866-4A3F-A3C7-2A14B1797930}" srcOrd="1" destOrd="0" presId="urn:microsoft.com/office/officeart/2005/8/layout/target3"/>
    <dgm:cxn modelId="{AEF66E6D-3525-457C-9147-AC457715E8F7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5FCB0BB-EB5D-40A7-918F-708F1354E8EC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253AD35-82B8-411B-970F-07EFF8BFF22A}" type="presOf" srcId="{D1B46980-6531-4606-95E6-44980827E919}" destId="{6140AFEC-043D-4C43-A2F9-D0F5331DF3A3}" srcOrd="0" destOrd="0" presId="urn:microsoft.com/office/officeart/2005/8/layout/target3"/>
    <dgm:cxn modelId="{D0462EE8-C813-40FC-A7A9-9F014AC55CB1}" type="presOf" srcId="{4C35D32F-0EAB-4CD7-82EE-45574DC2A586}" destId="{8BEBB6EC-1DAA-4CAC-8A25-BC0FCBD5DBD5}" srcOrd="0" destOrd="0" presId="urn:microsoft.com/office/officeart/2005/8/layout/target3"/>
    <dgm:cxn modelId="{EA234040-F405-4D24-A9A0-00EAFDFD9E25}" type="presOf" srcId="{B651F6E3-6281-48DB-9319-2AEAFDAE7572}" destId="{6BB5E863-4638-4E1D-BFDE-399D028AC4ED}" srcOrd="1" destOrd="0" presId="urn:microsoft.com/office/officeart/2005/8/layout/target3"/>
    <dgm:cxn modelId="{E8F1AA05-EF5A-4AF4-B962-8BD976EB4C95}" type="presOf" srcId="{D1B46980-6531-4606-95E6-44980827E919}" destId="{2BE915AB-18AA-4053-B92C-3BFC9ED204BB}" srcOrd="1" destOrd="0" presId="urn:microsoft.com/office/officeart/2005/8/layout/target3"/>
    <dgm:cxn modelId="{44A7739D-D748-4B51-9E24-BDED8D1E1D82}" type="presParOf" srcId="{333A1088-737F-45CB-B68E-254E46348037}" destId="{F5ABB229-8D3B-4694-996A-96F23CF14429}" srcOrd="0" destOrd="0" presId="urn:microsoft.com/office/officeart/2005/8/layout/target3"/>
    <dgm:cxn modelId="{7743FC9C-76C0-4293-A25F-EF552784DB49}" type="presParOf" srcId="{333A1088-737F-45CB-B68E-254E46348037}" destId="{F41139FD-01EE-4571-8B17-4FB00FC51163}" srcOrd="1" destOrd="0" presId="urn:microsoft.com/office/officeart/2005/8/layout/target3"/>
    <dgm:cxn modelId="{A38CA603-70A4-463E-B4D9-AC7B679AEF47}" type="presParOf" srcId="{333A1088-737F-45CB-B68E-254E46348037}" destId="{D005CE8C-CC26-4C3E-AC11-E15060ECD759}" srcOrd="2" destOrd="0" presId="urn:microsoft.com/office/officeart/2005/8/layout/target3"/>
    <dgm:cxn modelId="{03F12EB1-4859-4F8A-B1F4-3428A7B7C6E1}" type="presParOf" srcId="{333A1088-737F-45CB-B68E-254E46348037}" destId="{2C702D82-9B77-49B7-9568-BB8EB47C3372}" srcOrd="3" destOrd="0" presId="urn:microsoft.com/office/officeart/2005/8/layout/target3"/>
    <dgm:cxn modelId="{465D37BE-B2CE-4787-9C22-1979BA465A53}" type="presParOf" srcId="{333A1088-737F-45CB-B68E-254E46348037}" destId="{A52A0455-90FF-4808-ABD0-F02540D31D5A}" srcOrd="4" destOrd="0" presId="urn:microsoft.com/office/officeart/2005/8/layout/target3"/>
    <dgm:cxn modelId="{F7C49DE8-21F8-4465-B4F5-74ED21FA8DDE}" type="presParOf" srcId="{333A1088-737F-45CB-B68E-254E46348037}" destId="{6140AFEC-043D-4C43-A2F9-D0F5331DF3A3}" srcOrd="5" destOrd="0" presId="urn:microsoft.com/office/officeart/2005/8/layout/target3"/>
    <dgm:cxn modelId="{7CE125EE-20D9-48A3-9148-6E2FD34E2435}" type="presParOf" srcId="{333A1088-737F-45CB-B68E-254E46348037}" destId="{9358AC05-5D7D-4327-9F80-1AD486AEA664}" srcOrd="6" destOrd="0" presId="urn:microsoft.com/office/officeart/2005/8/layout/target3"/>
    <dgm:cxn modelId="{352C799C-79D2-4765-B51A-516FEECE0264}" type="presParOf" srcId="{333A1088-737F-45CB-B68E-254E46348037}" destId="{313FC574-E1CD-4FB4-B054-0B805CE0447D}" srcOrd="7" destOrd="0" presId="urn:microsoft.com/office/officeart/2005/8/layout/target3"/>
    <dgm:cxn modelId="{B0F56878-9E81-48DE-8008-E10E68EF8CEE}" type="presParOf" srcId="{333A1088-737F-45CB-B68E-254E46348037}" destId="{619D679B-A015-4ECF-8348-D1034C574F40}" srcOrd="8" destOrd="0" presId="urn:microsoft.com/office/officeart/2005/8/layout/target3"/>
    <dgm:cxn modelId="{CA1F13AF-DA62-4EA0-85DF-A356E1CDE014}" type="presParOf" srcId="{333A1088-737F-45CB-B68E-254E46348037}" destId="{322283A8-4A27-4CDA-BAE3-F381106A9174}" srcOrd="9" destOrd="0" presId="urn:microsoft.com/office/officeart/2005/8/layout/target3"/>
    <dgm:cxn modelId="{5F2C913B-8D7F-4E2F-BD74-544DF48399C5}" type="presParOf" srcId="{333A1088-737F-45CB-B68E-254E46348037}" destId="{FFC9F71D-1B4F-4AD9-A4A6-86ADEFC8AF5C}" srcOrd="10" destOrd="0" presId="urn:microsoft.com/office/officeart/2005/8/layout/target3"/>
    <dgm:cxn modelId="{09D70EF6-A3B9-47E0-8FFD-F33A589974EB}" type="presParOf" srcId="{333A1088-737F-45CB-B68E-254E46348037}" destId="{25B08C86-7E15-44DC-BE7F-FFB55DD49D12}" srcOrd="11" destOrd="0" presId="urn:microsoft.com/office/officeart/2005/8/layout/target3"/>
    <dgm:cxn modelId="{611FB866-FBDB-45F8-8AE6-1746850BFBF9}" type="presParOf" srcId="{333A1088-737F-45CB-B68E-254E46348037}" destId="{76644BE8-9D7C-4C09-B250-3D10AF48CBB7}" srcOrd="12" destOrd="0" presId="urn:microsoft.com/office/officeart/2005/8/layout/target3"/>
    <dgm:cxn modelId="{90A1F5AE-F854-4CD8-9B88-0C0AC4EB0352}" type="presParOf" srcId="{333A1088-737F-45CB-B68E-254E46348037}" destId="{EE85B701-7295-41C0-BA7A-34D3756A2AE6}" srcOrd="13" destOrd="0" presId="urn:microsoft.com/office/officeart/2005/8/layout/target3"/>
    <dgm:cxn modelId="{C4EE3232-8D78-4F63-A81B-41DC36429E8C}" type="presParOf" srcId="{333A1088-737F-45CB-B68E-254E46348037}" destId="{8BEBB6EC-1DAA-4CAC-8A25-BC0FCBD5DBD5}" srcOrd="14" destOrd="0" presId="urn:microsoft.com/office/officeart/2005/8/layout/target3"/>
    <dgm:cxn modelId="{9199DC9F-4510-4783-A1EE-6297A38EB23E}" type="presParOf" srcId="{333A1088-737F-45CB-B68E-254E46348037}" destId="{AED2198E-93D5-4001-81B4-73124B309672}" srcOrd="15" destOrd="0" presId="urn:microsoft.com/office/officeart/2005/8/layout/target3"/>
    <dgm:cxn modelId="{F14F0B95-1AC6-472E-9DCD-3269FBDBA2B1}" type="presParOf" srcId="{333A1088-737F-45CB-B68E-254E46348037}" destId="{2BE915AB-18AA-4053-B92C-3BFC9ED204BB}" srcOrd="16" destOrd="0" presId="urn:microsoft.com/office/officeart/2005/8/layout/target3"/>
    <dgm:cxn modelId="{EC71470D-F9D8-40DD-A5A9-F5893A9E9C31}" type="presParOf" srcId="{333A1088-737F-45CB-B68E-254E46348037}" destId="{6BB5E863-4638-4E1D-BFDE-399D028AC4ED}" srcOrd="17" destOrd="0" presId="urn:microsoft.com/office/officeart/2005/8/layout/target3"/>
    <dgm:cxn modelId="{5DADBAFC-133E-4A87-80D4-2414C10CB005}" type="presParOf" srcId="{333A1088-737F-45CB-B68E-254E46348037}" destId="{5A5FFA88-C948-4069-8E93-59FA12366E83}" srcOrd="18" destOrd="0" presId="urn:microsoft.com/office/officeart/2005/8/layout/target3"/>
    <dgm:cxn modelId="{95A11D4B-66C7-4786-9B15-5273D99B319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VY_32_INOVACE_1_SHODA PŘÍSUDKU S PODMĚTEM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SHODA PŘÍSUDKU S PODMĚTEM RODU STŘEDNÍHO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5B91B-22B5-4972-9A00-68234AD339B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24212C-FE74-41B7-82C7-9263AD5C5E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F6FCD-2CFC-4992-9416-5C723A5EEF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A0FBD-FC81-48C9-8DD6-AB468F0606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Materiál  je určen pro žáky 4.ročníku.</a:t>
            </a:r>
          </a:p>
          <a:p>
            <a:r>
              <a:rPr lang="cs-CZ" sz="1800" dirty="0" smtClean="0"/>
              <a:t>Cílem je vyvození pravidla : pokud je podmětem podstatné jméno rodu středního, píšeme v příčestí minulém koncovku –a. Je nutné zmínit, že výjimkou je podmět děti.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Použité zdroje:</a:t>
            </a:r>
          </a:p>
          <a:p>
            <a:r>
              <a:rPr lang="cs-CZ" sz="1800" dirty="0" smtClean="0"/>
              <a:t>http://office.Microsoft.</a:t>
            </a:r>
            <a:r>
              <a:rPr lang="cs-CZ" sz="1800" dirty="0" err="1" smtClean="0"/>
              <a:t>com</a:t>
            </a:r>
            <a:r>
              <a:rPr lang="cs-CZ" sz="1800" dirty="0" smtClean="0"/>
              <a:t> </a:t>
            </a:r>
            <a:endParaRPr lang="cs-CZ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SHODA PŘÍSUDKU S PODMĚTEM RODU STŘEDNÍHO 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>
              <a:solidFill>
                <a:schemeClr val="accent6">
                  <a:lumMod val="50000"/>
                </a:schemeClr>
              </a:solidFill>
              <a:latin typeface="Lucida Console" pitchFamily="49" charset="0"/>
            </a:endParaRPr>
          </a:p>
          <a:p>
            <a:r>
              <a:rPr lang="cs-CZ" sz="3600" i="1" dirty="0" smtClean="0">
                <a:solidFill>
                  <a:schemeClr val="bg2">
                    <a:lumMod val="10000"/>
                  </a:schemeClr>
                </a:solidFill>
                <a:latin typeface="Lucida Handwriting" pitchFamily="66" charset="0"/>
              </a:rPr>
              <a:t>OKNA CHRÁNIL-  NAŠE PŘÍBYTKY PŘED ZIMOU</a:t>
            </a:r>
            <a:r>
              <a:rPr lang="cs-CZ" sz="4000" i="1" dirty="0" smtClean="0">
                <a:solidFill>
                  <a:schemeClr val="bg2">
                    <a:lumMod val="10000"/>
                  </a:schemeClr>
                </a:solidFill>
                <a:latin typeface="Lucida Handwriting" pitchFamily="66" charset="0"/>
              </a:rPr>
              <a:t>.</a:t>
            </a:r>
          </a:p>
          <a:p>
            <a:endParaRPr lang="cs-CZ" sz="2000" i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</a:rPr>
              <a:t>ZÁKLADNÍ  SKLADEBNÍ  DVOJICE:  </a:t>
            </a:r>
          </a:p>
          <a:p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</a:rPr>
              <a:t>1. přísudek :  chránil-</a:t>
            </a:r>
          </a:p>
          <a:p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</a:rPr>
              <a:t>2. podmět:    okna</a:t>
            </a:r>
          </a:p>
          <a:p>
            <a:pPr>
              <a:buNone/>
            </a:pPr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</a:rPr>
              <a:t>	- pokud při určování koncovky v příčestím minulém použiji  pomocné ukazovací  zájmeno:  TA (okna)                                              </a:t>
            </a:r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  <a:latin typeface="Cambria" pitchFamily="18" charset="0"/>
              </a:rPr>
              <a:t> </a:t>
            </a:r>
          </a:p>
          <a:p>
            <a:r>
              <a:rPr lang="cs-CZ" sz="2000" i="1" dirty="0">
                <a:solidFill>
                  <a:schemeClr val="bg2">
                    <a:lumMod val="10000"/>
                  </a:schemeClr>
                </a:solidFill>
                <a:latin typeface="Cambria" pitchFamily="18" charset="0"/>
              </a:rPr>
              <a:t> </a:t>
            </a:r>
            <a:r>
              <a:rPr lang="cs-CZ" sz="2000" i="1" dirty="0" smtClean="0">
                <a:solidFill>
                  <a:schemeClr val="bg2">
                    <a:lumMod val="10000"/>
                  </a:schemeClr>
                </a:solidFill>
                <a:latin typeface="Cambria" pitchFamily="18" charset="0"/>
              </a:rPr>
              <a:t>                                                                                                    otoč</a:t>
            </a:r>
            <a:endParaRPr lang="cs-CZ" sz="2000" i="1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cs-CZ" sz="2800" dirty="0">
              <a:solidFill>
                <a:schemeClr val="accent6">
                  <a:lumMod val="50000"/>
                </a:schemeClr>
              </a:solidFill>
              <a:latin typeface="Lucida Console" pitchFamily="49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7092280" y="5589240"/>
            <a:ext cx="504056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sz="2000" dirty="0"/>
              <a:t>n</a:t>
            </a:r>
            <a:r>
              <a:rPr lang="cs-CZ" sz="2000" dirty="0" smtClean="0"/>
              <a:t>apíši v koncovce příčestí minulého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</a:t>
            </a:r>
            <a:r>
              <a:rPr lang="cs-CZ" sz="7200" dirty="0" smtClean="0">
                <a:solidFill>
                  <a:srgbClr val="FF0000"/>
                </a:solidFill>
                <a:latin typeface="Lucida Handwriting" pitchFamily="66" charset="0"/>
              </a:rPr>
              <a:t>A</a:t>
            </a:r>
            <a:endParaRPr lang="cs-CZ" sz="2000" dirty="0" smtClean="0">
              <a:solidFill>
                <a:srgbClr val="FF0000"/>
              </a:solidFill>
              <a:latin typeface="Lucida Handwriting" pitchFamily="66" charset="0"/>
            </a:endParaRPr>
          </a:p>
          <a:p>
            <a:endParaRPr lang="cs-CZ" sz="2000" dirty="0" smtClean="0">
              <a:solidFill>
                <a:srgbClr val="FF0000"/>
              </a:solidFill>
              <a:latin typeface="Lucida Handwriting" pitchFamily="66" charset="0"/>
            </a:endParaRPr>
          </a:p>
          <a:p>
            <a:r>
              <a:rPr lang="cs-CZ" sz="2000" b="1" dirty="0" smtClean="0">
                <a:solidFill>
                  <a:schemeClr val="tx1"/>
                </a:solidFill>
              </a:rPr>
              <a:t>Doplň: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Jídla  nám  moc  chutnal_ . Auta  se  rozjel_ .  Písmenka  byl_  napsán_  nečitelně.  Slova  byl_  pronesen_  velmi  vážně.  Rajčata  brzy  dozrál_ .</a:t>
            </a:r>
          </a:p>
          <a:p>
            <a:endParaRPr lang="cs-CZ" sz="7200" dirty="0"/>
          </a:p>
        </p:txBody>
      </p:sp>
      <p:pic>
        <p:nvPicPr>
          <p:cNvPr id="1026" name="Picture 2" descr="C:\Documents and Settings\xp\Local Settings\Temporary Internet Files\Content.IE5\8UGFW7FT\MC9000228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844824"/>
            <a:ext cx="1618488" cy="1804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32656"/>
            <a:ext cx="985951" cy="983485"/>
          </a:xfrm>
          <a:prstGeom prst="rect">
            <a:avLst/>
          </a:prstGeom>
          <a:noFill/>
        </p:spPr>
      </p:pic>
      <p:pic>
        <p:nvPicPr>
          <p:cNvPr id="1028" name="Picture 4" descr="C:\Documents and Settings\xp\Local Settings\Temporary Internet Files\Content.IE5\497DQ1GI\MP90044908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32656"/>
            <a:ext cx="1008112" cy="10081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</TotalTime>
  <Words>139</Words>
  <Application>Microsoft Office PowerPoint</Application>
  <PresentationFormat>Předvádění na obrazovce (4:3)</PresentationFormat>
  <Paragraphs>31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ANOTACE</vt:lpstr>
      <vt:lpstr>SHODA PŘÍSUDKU S PODMĚTEM RODU STŘEDNÍHO </vt:lpstr>
      <vt:lpstr>Snímek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47</cp:revision>
  <dcterms:created xsi:type="dcterms:W3CDTF">2013-05-03T06:28:55Z</dcterms:created>
  <dcterms:modified xsi:type="dcterms:W3CDTF">2013-05-28T21:05:49Z</dcterms:modified>
</cp:coreProperties>
</file>