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6" r:id="rId2"/>
    <p:sldId id="258" r:id="rId3"/>
    <p:sldId id="259" r:id="rId4"/>
    <p:sldId id="260" r:id="rId5"/>
    <p:sldId id="288" r:id="rId6"/>
    <p:sldId id="261" r:id="rId7"/>
    <p:sldId id="290" r:id="rId8"/>
    <p:sldId id="262" r:id="rId9"/>
    <p:sldId id="291" r:id="rId10"/>
    <p:sldId id="292" r:id="rId11"/>
    <p:sldId id="293" r:id="rId12"/>
    <p:sldId id="294" r:id="rId13"/>
    <p:sldId id="263" r:id="rId14"/>
    <p:sldId id="264" r:id="rId15"/>
    <p:sldId id="266" r:id="rId16"/>
    <p:sldId id="267" r:id="rId17"/>
    <p:sldId id="268" r:id="rId18"/>
    <p:sldId id="269" r:id="rId19"/>
    <p:sldId id="295" r:id="rId20"/>
    <p:sldId id="296" r:id="rId21"/>
    <p:sldId id="271" r:id="rId22"/>
    <p:sldId id="272" r:id="rId23"/>
    <p:sldId id="297" r:id="rId24"/>
    <p:sldId id="298" r:id="rId25"/>
    <p:sldId id="274" r:id="rId26"/>
    <p:sldId id="275" r:id="rId27"/>
    <p:sldId id="299" r:id="rId28"/>
    <p:sldId id="276" r:id="rId29"/>
    <p:sldId id="277" r:id="rId30"/>
    <p:sldId id="278" r:id="rId31"/>
    <p:sldId id="279" r:id="rId32"/>
    <p:sldId id="280" r:id="rId33"/>
    <p:sldId id="287" r:id="rId34"/>
    <p:sldId id="289" r:id="rId3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656" y="-2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upload.wikimedia.org/wikipedia/commons/f/f8/UN_Human_Development_Report_2007_(1).sv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upload.wikimedia.org/wikipedia/commons/0/04/G77countries.png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Chudoba" TargetMode="External"/><Relationship Id="rId2" Type="http://schemas.openxmlformats.org/officeDocument/2006/relationships/hyperlink" Target="http://cs.wikipedia.org/wiki/Zem%C4%9B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tuden%C3%A1_v%C3%A1lka" TargetMode="External"/><Relationship Id="rId5" Type="http://schemas.openxmlformats.org/officeDocument/2006/relationships/hyperlink" Target="http://cs.wikipedia.org/wiki/Vysp%C4%9Bl%C3%A1_zem%C4%9B" TargetMode="External"/><Relationship Id="rId4" Type="http://schemas.openxmlformats.org/officeDocument/2006/relationships/hyperlink" Target="http://cs.wikipedia.org/wiki/Rozvojov%C3%A9_zem%C4%9B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DP_nominal_per_capita_world_map_IMF_2008.png" TargetMode="External"/><Relationship Id="rId7" Type="http://schemas.openxmlformats.org/officeDocument/2006/relationships/hyperlink" Target="http://cs.wikipedia.org/wiki/Soubor:Cold_war_europe_military_alliances_map_en.png" TargetMode="External"/><Relationship Id="rId2" Type="http://schemas.openxmlformats.org/officeDocument/2006/relationships/hyperlink" Target="http://cs.wikipedia.org/wiki/Soubor:Europe_gdp_map-1-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IMF_advanced_economies_2008.svg" TargetMode="External"/><Relationship Id="rId5" Type="http://schemas.openxmlformats.org/officeDocument/2006/relationships/hyperlink" Target="http://cs.wikipedia.org/wiki/Soubor:G77countries.png" TargetMode="External"/><Relationship Id="rId4" Type="http://schemas.openxmlformats.org/officeDocument/2006/relationships/hyperlink" Target="http://cs.wikipedia.org/wiki/Soubor:Percent_of_population_living_on_less_than_$1.25_per_day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/>
        </p:nvSpPr>
        <p:spPr bwMode="auto">
          <a:xfrm>
            <a:off x="107504" y="1628800"/>
            <a:ext cx="9036496" cy="52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Tx/>
              <a:buNone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ŠKOLA:		Gymnázium, Tanvald, Školní 305,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příspěvková organizace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PROJEKTU:	CZ.1.07/1.5.00/34.0434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PROJEKTU: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ŠABLONY:	III/2 Inovace a zkvalitnění výuky prostřednictvím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ICT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Jan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KOHOUTEK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TEMATICKÁ OBLAST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Socioekonomická a regionální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geografie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Světový rozvoj a mez. </a:t>
            </a:r>
            <a:r>
              <a:rPr lang="cs-CZ" sz="16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ekonomická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spolupráce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POŘADOVÉ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1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KÓD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 JK_REG_GEO_01  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TVORBY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.9.2012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(ROČNÍK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):             3. ročník – DUM – obsahuje informace o hospodářské situaci v současném světě. Dále ujasňuje žákům pojmy jako jsou rozvojové a vyspělé země, studená válka aj.</a:t>
            </a:r>
          </a:p>
          <a:p>
            <a:pPr algn="l">
              <a:lnSpc>
                <a:spcPct val="80000"/>
              </a:lnSpc>
            </a:pP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METODICKÝ POKYN:</a:t>
            </a: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894" y="50727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Obdélník 3"/>
          <p:cNvSpPr/>
          <p:nvPr/>
        </p:nvSpPr>
        <p:spPr>
          <a:xfrm>
            <a:off x="3287834" y="3244334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2541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1266"/>
            <a:ext cx="8534400" cy="758952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Hospodářská mapa světa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http://www-personal.umich.edu/~mejn/cartograms/gdp1024x512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980728"/>
            <a:ext cx="8884096" cy="519147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09600" y="6172200"/>
            <a:ext cx="54008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Význam zemí podle HDP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56824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to HDP?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84785"/>
            <a:ext cx="8229600" cy="5068416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mezinárodních pramenech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GDP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 anglického Gross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Domestic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Product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celková peněžní hodnota statků a služeb vytvořená za dané období na určitém území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Časovým obdobím bývá obvykle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rok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mezinárodních srovnáních se také používá HDP na obyvatele (HDP na hlavu)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8948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http://upload.wikimedia.org/wikipedia/commons/9/93/Europe_gdp_map-1-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530" y="116632"/>
            <a:ext cx="8896420" cy="6624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139952" y="33505"/>
            <a:ext cx="393889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HDP v Evropě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2006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93849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GDP nominal per capita world map IMF 2008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475913" y="6396335"/>
            <a:ext cx="419217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E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HDP ve světě v roce 2008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32731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Hospodářská mapa světa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90728" cy="5070304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Bohatý SEVER a chudý JIH</a:t>
            </a:r>
          </a:p>
          <a:p>
            <a:r>
              <a:rPr lang="cs-CZ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Hluboký kontrast mezi ekonomicky rozvinutými státy rozvojovými zeměmi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Velmi zjednodušené znázornění – ekonomicky vyspělé státy i na jižní polovině</a:t>
            </a:r>
          </a:p>
          <a:p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 + Bohaté státy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USA, Kanada, všechny země Evropy, Rusko, Japonsko, Austrálie,NZ, JAR, Izrael</a:t>
            </a:r>
          </a:p>
          <a:p>
            <a:r>
              <a:rPr lang="cs-CZ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JIH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většinu zemí Asie, Afrika, Latinská Amerika, Melanésie, Mikronésie a Polynésie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15951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Percent of population living on less than $1.25 per day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6632"/>
            <a:ext cx="9143999" cy="6741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427984" y="5517232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Procento populace žijící pod 1,25$ za den (hranice extrémní chudoby stanovená Světovou bankou)</a:t>
            </a:r>
          </a:p>
        </p:txBody>
      </p:sp>
    </p:spTree>
    <p:extLst>
      <p:ext uri="{BB962C8B-B14F-4D97-AF65-F5344CB8AC3E}">
        <p14:creationId xmlns:p14="http://schemas.microsoft.com/office/powerpoint/2010/main" val="3059507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Hospodářská mapa světa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782272"/>
          </a:xfrm>
        </p:spPr>
        <p:txBody>
          <a:bodyPr>
            <a:normAutofit fontScale="85000" lnSpcReduction="10000"/>
          </a:bodyPr>
          <a:lstStyle/>
          <a:p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 – ekonomicky rozvinutý svět</a:t>
            </a:r>
          </a:p>
          <a:p>
            <a:endParaRPr lang="cs-CZ" b="1" i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38% rozlohy obývané souše, 21% obyvatel a 85% svět.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potenciálu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JIH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3/5 rozlohy souše, 4/5 lidstva a necelou 1/6 průmyslu (!)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Bohaté, ale mnohdy málo využívané nerostné bohatství</a:t>
            </a:r>
          </a:p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Rychle rostoucí počet obyvatel             řada problémů</a:t>
            </a:r>
          </a:p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Hlad, negramotnost, nízká kvalifikace, zadluženos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5496791" y="5222749"/>
            <a:ext cx="685800" cy="2244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7098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680120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Příčiny rozvoje a zaostalosti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412776"/>
            <a:ext cx="8784976" cy="525658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Geograficka</a:t>
            </a:r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poloha</a:t>
            </a:r>
          </a:p>
          <a:p>
            <a:r>
              <a:rPr lang="cs-CZ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yspělé </a:t>
            </a:r>
            <a:r>
              <a:rPr lang="cs-CZ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leží na kontinentech s </a:t>
            </a:r>
            <a:r>
              <a:rPr lang="cs-CZ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příznivým klimatem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častými dešti, velice kvalitní půdou, množstvím splavných řek a bohatých na přírodní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</a:p>
          <a:p>
            <a:r>
              <a:rPr lang="cs-CZ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Africké </a:t>
            </a:r>
            <a:r>
              <a:rPr lang="cs-CZ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 takové podmínky zpravidla nemají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přicházejí tak o příležitost zapojit se do systému světového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obchodu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Oblasti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rovníkové Afriky jsou navíc nejpříznivější na světě pro výskyt </a:t>
            </a:r>
            <a:r>
              <a:rPr lang="cs-CZ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malarických onemocnění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člověka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Fiskální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past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Vlády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nemají dostatek prostředků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budování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potřebné 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infrastruktury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Výběr</a:t>
            </a: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daní je velmi nízký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roli sehrává také </a:t>
            </a: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vysoký státní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dluh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307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Příčiny rozvoje a zaostalosti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412776"/>
            <a:ext cx="8784976" cy="51423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Vládní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selhání</a:t>
            </a:r>
          </a:p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Vláda 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neplní svou nezastupitelnou roli při rozvoji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vytvářet příznivé prostředí pro investice, budovat infrastrukturu, zajišťovat dostupné sociální služby, udržovat vnitřní stabilitu a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bezpečnost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Geopolitika</a:t>
            </a:r>
            <a:endParaRPr lang="cs-CZ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Chudé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 čelí ze strany svých obchodních partnerů mnoha překážkám pro obchod, které brzdí jejich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rozvoj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Stejný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účinek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mají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hospodářské 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sankce 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namířené proti nepohodlným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režimům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43038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Příčiny rozvoje a zaostalosti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340768"/>
            <a:ext cx="8784976" cy="5256584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Nedostatek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inovací</a:t>
            </a:r>
          </a:p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Bohaté </a:t>
            </a: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 mají velké trhy s vysokou konkurencí která vytváří tlak na inovace, přináší na trh nové technologie, zvyšují produktivitu a tím zvětšují kapacitu trhu, což vytváří další tlak na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inovace</a:t>
            </a:r>
          </a:p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chudých zemích tato řetězová reakce nikdy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nenastala</a:t>
            </a:r>
          </a:p>
          <a:p>
            <a:r>
              <a:rPr lang="cs-CZ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Nízká </a:t>
            </a:r>
            <a:r>
              <a:rPr lang="cs-CZ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úroveň vzdělanosti oslabuje výzkumný potenciál, nedostatek dostupného kapitálu brání pokrýt vysoké náklady spojené s výzkumem a nerozvinutý trh znemožňuje návratnost takovéto </a:t>
            </a:r>
            <a:r>
              <a:rPr lang="cs-CZ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investice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!!!!Inovace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 zřejmě nejvýznamnějším faktorem, proč se za posledních 200 let tak zvětšily rozdíly mezi nejbohatšími a nejchudšími zeměmi a proč tyto nejchudšími nadále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zůstávají!!!!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31987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Příčiny rozvoje a zaostalosti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412776"/>
            <a:ext cx="8503920" cy="4968552"/>
          </a:xfrm>
        </p:spPr>
        <p:txBody>
          <a:bodyPr/>
          <a:lstStyle/>
          <a:p>
            <a:pPr marL="0" indent="0">
              <a:buNone/>
            </a:pPr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Demografická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past</a:t>
            </a:r>
            <a:endParaRPr lang="cs-CZ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Chudé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rodiny mívají zpravidla větší počet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dětí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Náklady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spojené se zaopatřením tolika potomků, však rodiče nejsou schopni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pokrýt</a:t>
            </a:r>
          </a:p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Vzdělání</a:t>
            </a: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ošacení, jídlo tak často dostává jen nejstarší ze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sourozenců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Ostatní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bez těchto možnosti zůstanou nevzdělaní a chudí což v důsledku vede k 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vysoké míře porodnosti v příští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generaci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6277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Jih</a:t>
            </a:r>
            <a:endParaRPr lang="cs-CZ" sz="5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412776"/>
            <a:ext cx="8229600" cy="4625609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Dále se začíná diferencovat – jádrem se stávají nejméně vyspělé země – chudé z chudých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„čtvrtý svět“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22" name="Picture 2" descr="Soubor:UN Human Development Report 2007 (1)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21516" y="2197136"/>
            <a:ext cx="7620000" cy="3657600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0" y="5103674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ozvojové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 (červená) a vyspělé (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zelená), žlutě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 pak znázorněny ty státy, které se nacházejí mezi oběma skupinami a šedě ty státy o nichž nejsou potřebné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informace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92519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Skupina G77 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1"/>
            <a:ext cx="8229600" cy="4800600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 OSN je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volná koalice rozvojových zemí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podpořit kolektivní ekonomické zájmy svých členů a zvýšit jejich vyjednávací schopnost při OSN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3794" name="Picture 2" descr="Soubor:G77countries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3356992"/>
            <a:ext cx="8784976" cy="3242977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179512" y="3431370"/>
            <a:ext cx="31518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Členové skupiny (zeleně)</a:t>
            </a:r>
          </a:p>
        </p:txBody>
      </p:sp>
    </p:spTree>
    <p:extLst>
      <p:ext uri="{BB962C8B-B14F-4D97-AF65-F5344CB8AC3E}">
        <p14:creationId xmlns:p14="http://schemas.microsoft.com/office/powerpoint/2010/main" val="3034182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Rozvojové země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Páteří ekonomiky většiny rozvojových zemí je dosud zemědělství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Primitivní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naturální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hospodářství</a:t>
            </a:r>
          </a:p>
          <a:p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Produkce není určena pro trh</a:t>
            </a:r>
          </a:p>
          <a:p>
            <a:endParaRPr lang="cs-CZ" b="1" i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Vysoký podíl těžby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Hlavně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spotřební průmysl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zboží určené především ke krátkodobé nebo dlouhodobé spotřebě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62097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Rozvojové země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412777"/>
            <a:ext cx="8784976" cy="5216624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Potravinářské obory</a:t>
            </a:r>
          </a:p>
          <a:p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Malá koupěschopná poptávka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brzdí rozvoj výroby</a:t>
            </a:r>
          </a:p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Moderní technika jen v oborech pracujících pro export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Doprava –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nevytváří souvislé systémy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Spojení nalezišť a výrobních oblastí s přístavy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Různé rozchody kolejnic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Průmyslové koncentrace v místech výroby pro vývoz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80021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Rozvojové země</a:t>
            </a:r>
            <a:endParaRPr lang="cs-CZ" sz="4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Nevysoká úroveň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urbanizace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rychle přibývá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Města nemohou nabídnout dostatek pracovních příležitostí 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Agrární přelidnění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nadbytek pracovních sil v zemědělství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Zapojení do mez. dělby práce se formovalo v 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koloniálních dobách</a:t>
            </a:r>
            <a:endParaRPr lang="cs-CZ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5508104" y="1700808"/>
            <a:ext cx="762000" cy="1524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4375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Rozvojové země</a:t>
            </a:r>
            <a:endParaRPr lang="cs-CZ" sz="36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Velmi úzká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monokulturní orientace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zemědělství specializace             rizika             neúroda, nezájem o produkci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„JIH“ nebezpečný výbušný potenciál sociální exploze o velké ničivé síle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Budoucnost lidstva závisí do značné míry na vývoji v rozvojových zemích</a:t>
            </a:r>
            <a:endParaRPr lang="cs-CZ" b="1" i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6444208" y="2107867"/>
            <a:ext cx="685800" cy="2286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4572000" y="2107867"/>
            <a:ext cx="685800" cy="2286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6890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</a:t>
            </a:r>
            <a:endParaRPr lang="cs-CZ" sz="4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412776"/>
            <a:ext cx="8784976" cy="504056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Vyspělé </a:t>
            </a:r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</a:t>
            </a: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endParaRPr lang="cs-CZ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Vysoké</a:t>
            </a:r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HDP na hlavu,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rozvinutá</a:t>
            </a:r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energetika,</a:t>
            </a:r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strojírenský a 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chemický průmysl</a:t>
            </a:r>
          </a:p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nízký podíl těžby nerostných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surovin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Převažuje 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zpracovatelský průmysl a je rozvíjena věda a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technika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Zemědělství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je druhořadé, avšak nezanedbatelné s moderní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základnou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26332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 další charakteristiky ekonomicky vyspělých zemí patří:</a:t>
            </a:r>
          </a:p>
          <a:p>
            <a:r>
              <a:rPr lang="cs-CZ" sz="3200" b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vysoká zaměstnanost ve službách</a:t>
            </a:r>
          </a:p>
          <a:p>
            <a:r>
              <a:rPr lang="cs-CZ" sz="3200" b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nerovnoměrné rozmístění hospodářství</a:t>
            </a:r>
          </a:p>
          <a:p>
            <a:r>
              <a:rPr lang="cs-CZ" sz="3200" b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orientace na vědu a výzkum</a:t>
            </a:r>
          </a:p>
          <a:p>
            <a:r>
              <a:rPr lang="cs-CZ" sz="3200" b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rozvoj cestovního ruchu a dopravy</a:t>
            </a:r>
          </a:p>
          <a:p>
            <a:r>
              <a:rPr lang="cs-CZ" sz="3200" b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vysoký hospodářský </a:t>
            </a: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potenciál</a:t>
            </a:r>
            <a:endParaRPr lang="cs-CZ" sz="32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6742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52400" y="1484784"/>
            <a:ext cx="8839200" cy="522081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Regionální rozvoj není všude stejný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Rozdíly se často prohlubují 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Část oborů vytváří 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tzv. územně výrobní komplexy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Výhodné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shlukování závodů</a:t>
            </a:r>
          </a:p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Zaměření na zdroje kvalifikovaných pracovních sil -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(Škoda – vlastní vysoká škola) a místa s výhodnou dopravní polohou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23495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41176" y="1412776"/>
            <a:ext cx="8651304" cy="5216624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Rozvoj průmyslu v přístavech a námořních uzlech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Vysokotechnologické</a:t>
            </a:r>
            <a:r>
              <a:rPr lang="cs-CZ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obory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orientace na vysoké školy, technologické parky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Urbanizace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(soustředění obyvatelstva do měst) dosahuje vysokého stupně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Průmyslové aglomerace           často neuspokojivé životní prostředí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i="1" u="sng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</a:t>
            </a:r>
            <a:r>
              <a:rPr lang="cs-CZ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Jaká je situace ŽP v ČR???</a:t>
            </a:r>
            <a:endParaRPr lang="cs-CZ" i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4154712" y="4734791"/>
            <a:ext cx="533400" cy="2286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2872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527048"/>
            <a:ext cx="8784976" cy="4782272"/>
          </a:xfrm>
        </p:spPr>
        <p:txBody>
          <a:bodyPr>
            <a:normAutofit lnSpcReduction="10000"/>
          </a:bodyPr>
          <a:lstStyle/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 </a:t>
            </a:r>
            <a:r>
              <a:rPr lang="cs-CZ" b="1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vyspělé země se obvykle neřadí země, jejichž bohatství je založeno pouze na těžbě a vývozu nějaké komodity, a přitom nejsou adekvátně rozvíjeny ostatní složky hospodářství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nebo státy, v nichž je bohatství velmi nerovnoměrně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rozloženo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takové země patří 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státy Blízkého východu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jejichž bohatství je 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založeno jen na vývozu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ropy </a:t>
            </a:r>
          </a:p>
          <a:p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b="1" i="1" dirty="0" err="1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např</a:t>
            </a:r>
            <a:r>
              <a:rPr lang="cs-CZ" b="1" i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 Bahrajn, Kuvajt, Spojené arabské emiráty, Saúdská Arábie)</a:t>
            </a:r>
          </a:p>
        </p:txBody>
      </p:sp>
    </p:spTree>
    <p:extLst>
      <p:ext uri="{BB962C8B-B14F-4D97-AF65-F5344CB8AC3E}">
        <p14:creationId xmlns:p14="http://schemas.microsoft.com/office/powerpoint/2010/main" val="3830062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IMF advanced economies 2008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379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51520" y="5517232"/>
            <a:ext cx="864096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Vyspělé země světa (modře) v roce 2008 podle Mezinárodního měnového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fondu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97430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Hospodářská klasifikace zemí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524000"/>
            <a:ext cx="8229600" cy="5105399"/>
          </a:xfrm>
        </p:spPr>
        <p:txBody>
          <a:bodyPr>
            <a:normAutofit fontScale="92500" lnSpcReduction="10000"/>
          </a:bodyPr>
          <a:lstStyle/>
          <a:p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2.SV rozdělení světa na Z a V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Dvě soustavy </a:t>
            </a:r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kapitalistická a socialistická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Státy s tržní ekonomikou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Státy s centrálně plánovaným hospodářstvím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(ústředně řízeným)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Rozdělení – Jaltská konference 1945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Rozvoj zbrojení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4490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Studená válka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412777"/>
            <a:ext cx="8784976" cy="5256583"/>
          </a:xfrm>
        </p:spPr>
        <p:txBody>
          <a:bodyPr>
            <a:normAutofit fontScale="92500"/>
          </a:bodyPr>
          <a:lstStyle/>
          <a:p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 politických sporů, vojenského napětí, zástupných válek a hospodářské konkurence, který vypukl po druhé světové válce mezi komunistickými státy a spojenci – a západními státy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Konflikt začal zhruba roku 1947 a trval do zániku Sovětského svazu roku 1991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když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hlavní účastníci vojensky nikdy nestřetli přímo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boj vedli budováním vojenských koalic, pomocí zranitelných států,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zástupnými válkami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(Korejská válka), špionáží, propagandou, závody ve zbrojení, rivalitou při sportovních kláních a předháněním se v technické vyspělosti (např. </a:t>
            </a:r>
            <a:r>
              <a:rPr lang="cs-CZ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kosmické závody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33557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Cold war europe military alliances map en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4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4071" y="31"/>
            <a:ext cx="652294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Cold</a:t>
            </a:r>
            <a:r>
              <a:rPr lang="cs-CZ" sz="28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</a:t>
            </a:r>
            <a:r>
              <a:rPr lang="cs-CZ" sz="28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europe</a:t>
            </a:r>
            <a:r>
              <a:rPr lang="cs-CZ" sz="28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military</a:t>
            </a:r>
            <a:r>
              <a:rPr lang="cs-CZ" sz="28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alliances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23268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Hospodářská klasifikace zemí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484785"/>
            <a:ext cx="8712968" cy="5220816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současné světě tvoří nejsilnější skupinu státy s rozvinutým tržním hospodářstvím v minulosti označované jako kapitalistické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státy –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USA, Japonsko, ZE země,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Kan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.,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Aus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.,NZ, JAR,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Izr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endParaRPr lang="cs-CZ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Zabírají 24% souše, 15% obyvatel 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50% průmyslové produkce, třetina zemědělské produkce</a:t>
            </a:r>
          </a:p>
          <a:p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Tři hlavní soupeřící centra – USA, Japonsko, EU</a:t>
            </a:r>
            <a:endParaRPr lang="cs-CZ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86385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 8</a:t>
            </a:r>
            <a:endParaRPr lang="cs-CZ" sz="4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C00000"/>
                </a:solidFill>
              </a:rPr>
              <a:t>Nejvyspělejší státy světa</a:t>
            </a:r>
          </a:p>
          <a:p>
            <a:r>
              <a:rPr lang="cs-CZ" b="1" i="1" dirty="0" smtClean="0">
                <a:solidFill>
                  <a:srgbClr val="00B050"/>
                </a:solidFill>
              </a:rPr>
              <a:t>USA, Japonsko, Německo, Francie, GB, Itálie, Kanada, Rusko</a:t>
            </a:r>
          </a:p>
          <a:p>
            <a:endParaRPr lang="cs-CZ" b="1" i="1" dirty="0" smtClean="0">
              <a:solidFill>
                <a:srgbClr val="C00000"/>
              </a:solidFill>
            </a:endParaRPr>
          </a:p>
          <a:p>
            <a:r>
              <a:rPr lang="cs-CZ" dirty="0" smtClean="0"/>
              <a:t>2/5 světové průmyslové produkce</a:t>
            </a:r>
          </a:p>
          <a:p>
            <a:r>
              <a:rPr lang="cs-CZ" dirty="0" smtClean="0"/>
              <a:t>½ světového vývozu</a:t>
            </a:r>
          </a:p>
          <a:p>
            <a:endParaRPr lang="cs-CZ" dirty="0" smtClean="0"/>
          </a:p>
          <a:p>
            <a:r>
              <a:rPr lang="cs-CZ" b="1" dirty="0" smtClean="0"/>
              <a:t>Dříve čistě ekonomicky motivované setkání</a:t>
            </a:r>
          </a:p>
          <a:p>
            <a:r>
              <a:rPr lang="cs-CZ" b="1" dirty="0" smtClean="0"/>
              <a:t>Dnes více politických témat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13022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Hospodářská klasifikace zemí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28600" y="1412777"/>
            <a:ext cx="8735888" cy="5216624"/>
          </a:xfrm>
        </p:spPr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Menší a malé evropské země s rozvinutou tržní ekonomikou – Dánsko, Rakousko, Norsko…..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Přesídlenecké země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evropští vystěhovalci a jejich potomci – vesměs vyspělé hospodářství – Kanada, Austrálie, NZ,……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Postsocialistické země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obnova tržní ekonomiky…..vývoj po roce 1989 –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vých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a střední Evropa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nich nejvyspělejší jsou státy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střední Evropy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5326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Hospodářská klasifikace zemí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Zvláštní postavení má </a:t>
            </a:r>
            <a:r>
              <a:rPr lang="cs-CZ" b="1" i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Rusko</a:t>
            </a:r>
          </a:p>
          <a:p>
            <a:endParaRPr lang="cs-CZ" b="1" i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Jaderná mocnost-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rozsáhlý vojensko-průmyslový komplex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Velké surovinové zdroje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Neefektivní vysoký podíl těžkého průmyslu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Velký nenasycený vnitřní trh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857699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Hospodářská klasifikace zemí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412777"/>
            <a:ext cx="8640960" cy="5112567"/>
          </a:xfrm>
        </p:spPr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současnosti 150 rozvojových zemí –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4/5 lidstva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Nejpočetnější skupina států světa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Převážná většina z nich má tržní hospodářství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Některé „</a:t>
            </a:r>
            <a:r>
              <a:rPr lang="cs-CZ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socialistické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 ústřední řízení ekonomiky – KLDR, Kuba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Čína, Vietnam – začínají tržní hospodářství budovat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1132243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36576" indent="0">
              <a:buNone/>
            </a:pP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Literatura:</a:t>
            </a:r>
          </a:p>
          <a:p>
            <a:pPr marL="36576" indent="0">
              <a:buNone/>
            </a:pPr>
            <a:r>
              <a:rPr lang="cs-CZ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Kašparovský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K. (1999): Zeměpis I v kostce. Havlíčkův Brod: Fragment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36576" indent="0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Toušek, V. et al. (2008): Ekonomická a sociální geografie. Plzeň: Vydavatelství a nakladatelství Aleš Čeněk, s.r.o.</a:t>
            </a:r>
          </a:p>
          <a:p>
            <a:pPr marL="36576" indent="0">
              <a:buNone/>
            </a:pPr>
            <a:endParaRPr lang="cs-CZ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" indent="0">
              <a:buNone/>
            </a:pPr>
            <a:r>
              <a:rPr lang="cs-CZ" sz="18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Internetové </a:t>
            </a: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zdroje:</a:t>
            </a: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2"/>
            </a:endParaRPr>
          </a:p>
          <a:p>
            <a:pPr marL="0" indent="0">
              <a:buNone/>
            </a:pP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cs.wikipedia.org/wiki/Chudoba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cs.wikipedia.org/wiki/Rozvojov%C3%A9_zem%C4%9B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cs.wikipedia.org/wiki/Vysp%C4%9Bl%C3%A1_zem%C4%9B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cs.wikipedia.org/wiki/Studen%C3%A1_v%C3%A1lka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987505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412776"/>
            <a:ext cx="8784976" cy="49685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1800" u="sng" dirty="0" smtClean="0"/>
              <a:t>Obrazové materiály:</a:t>
            </a:r>
          </a:p>
          <a:p>
            <a:pPr marL="0" indent="0">
              <a:buNone/>
            </a:pPr>
            <a:r>
              <a:rPr lang="cs-CZ" sz="1800" dirty="0" smtClean="0"/>
              <a:t>BOGDAN</a:t>
            </a:r>
            <a:r>
              <a:rPr lang="cs-CZ" sz="1800" dirty="0"/>
              <a:t>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9</a:t>
            </a:r>
            <a:r>
              <a:rPr lang="cs-CZ" sz="1800" dirty="0" smtClean="0"/>
              <a:t>.9.2012]. </a:t>
            </a:r>
            <a:r>
              <a:rPr lang="cs-CZ" sz="1800" dirty="0"/>
              <a:t>Dostupný na WWW: </a:t>
            </a:r>
            <a:r>
              <a:rPr lang="cs-CZ" sz="1800" dirty="0">
                <a:hlinkClick r:id="rId2"/>
              </a:rPr>
              <a:t>http://cs.wikipedia.org/wiki/Soubor:Europe_gdp_map-1-.</a:t>
            </a:r>
            <a:r>
              <a:rPr lang="cs-CZ" sz="1800" dirty="0" smtClean="0">
                <a:hlinkClick r:id="rId2"/>
              </a:rPr>
              <a:t>png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 smtClean="0"/>
              <a:t>SBW01F</a:t>
            </a:r>
            <a:r>
              <a:rPr lang="cs-CZ" sz="1800" dirty="0"/>
              <a:t>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9.9.2012]. Dostupný 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cs.wikipedia.org/wiki/Soubor:GDP_nominal_per_capita_world_map_IMF_2008.png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 smtClean="0"/>
              <a:t>CFLM</a:t>
            </a:r>
            <a:r>
              <a:rPr lang="cs-CZ" sz="1800" dirty="0"/>
              <a:t>. </a:t>
            </a:r>
            <a:r>
              <a:rPr lang="cs-CZ" sz="1800" i="1" dirty="0" err="1"/>
              <a:t>wikipedia</a:t>
            </a:r>
            <a:r>
              <a:rPr lang="cs-CZ" sz="1800" dirty="0"/>
              <a:t> [online]. [cit 9.9.2012.]. Dostupný na WWW: </a:t>
            </a:r>
            <a:r>
              <a:rPr lang="cs-CZ" sz="1800" dirty="0">
                <a:hlinkClick r:id="rId4"/>
              </a:rPr>
              <a:t>http://cs.wikipedia.org/wiki/Soubor:Percent_of_population_living_on_less_than_$</a:t>
            </a:r>
            <a:r>
              <a:rPr lang="cs-CZ" sz="1800" dirty="0" smtClean="0">
                <a:hlinkClick r:id="rId4"/>
              </a:rPr>
              <a:t>1.25_per_day.svg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/>
              <a:t>COOL CAT.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9.9.2012]. Dostupný na WWW: </a:t>
            </a: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cs.wikipedia.org/wiki/Soubor:G77countries.png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/>
              <a:t>SPACEPOTATO.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9.9.2012]. Dostupný na WWW: </a:t>
            </a:r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cs.wikipedia.org/wiki/Soubor:IMF_advanced_economies_2008.svg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/>
              <a:t>SAN JOSE. </a:t>
            </a:r>
            <a:r>
              <a:rPr lang="cs-CZ" sz="1800" i="1" dirty="0" err="1"/>
              <a:t>wikipedia</a:t>
            </a:r>
            <a:r>
              <a:rPr lang="cs-CZ" sz="1800" dirty="0"/>
              <a:t> [online]. </a:t>
            </a:r>
            <a:r>
              <a:rPr lang="cs-CZ" sz="1800"/>
              <a:t>[cit 9.9.2012.]. </a:t>
            </a:r>
            <a:r>
              <a:rPr lang="cs-CZ" sz="1800" dirty="0"/>
              <a:t>Dostupný na WWW: </a:t>
            </a:r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cs.wikipedia.org/wiki/Soubor:Cold_war_europe_military_alliances_map_en.png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 smtClean="0"/>
              <a:t> 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864696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452</TotalTime>
  <Words>1249</Words>
  <Application>Microsoft Office PowerPoint</Application>
  <PresentationFormat>Předvádění na obrazovce (4:3)</PresentationFormat>
  <Paragraphs>225</Paragraphs>
  <Slides>34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34</vt:i4>
      </vt:variant>
    </vt:vector>
  </HeadingPairs>
  <TitlesOfParts>
    <vt:vector size="35" baseType="lpstr">
      <vt:lpstr>Administrativní</vt:lpstr>
      <vt:lpstr>Prezentace aplikace PowerPoint</vt:lpstr>
      <vt:lpstr>Hospodářská mapa světa</vt:lpstr>
      <vt:lpstr>Co je to HDP?</vt:lpstr>
      <vt:lpstr>Prezentace aplikace PowerPoint</vt:lpstr>
      <vt:lpstr>Prezentace aplikace PowerPoint</vt:lpstr>
      <vt:lpstr>Hospodářská mapa světa</vt:lpstr>
      <vt:lpstr>Prezentace aplikace PowerPoint</vt:lpstr>
      <vt:lpstr>Hospodářská mapa světa</vt:lpstr>
      <vt:lpstr>Příčiny rozvoje a zaostalosti</vt:lpstr>
      <vt:lpstr>Příčiny rozvoje a zaostalosti</vt:lpstr>
      <vt:lpstr>Příčiny rozvoje a zaostalosti</vt:lpstr>
      <vt:lpstr>Příčiny rozvoje a zaostalosti</vt:lpstr>
      <vt:lpstr>Jih</vt:lpstr>
      <vt:lpstr>Skupina G77 </vt:lpstr>
      <vt:lpstr>Rozvojové země</vt:lpstr>
      <vt:lpstr>Rozvojové země</vt:lpstr>
      <vt:lpstr>Rozvojové země</vt:lpstr>
      <vt:lpstr>Rozvojové země</vt:lpstr>
      <vt:lpstr>Sever</vt:lpstr>
      <vt:lpstr>Sever</vt:lpstr>
      <vt:lpstr>Sever</vt:lpstr>
      <vt:lpstr>Sever</vt:lpstr>
      <vt:lpstr>Sever</vt:lpstr>
      <vt:lpstr>Prezentace aplikace PowerPoint</vt:lpstr>
      <vt:lpstr>Hospodářská klasifikace zemí</vt:lpstr>
      <vt:lpstr>Studená válka</vt:lpstr>
      <vt:lpstr>Prezentace aplikace PowerPoint</vt:lpstr>
      <vt:lpstr>Hospodářská klasifikace zemí</vt:lpstr>
      <vt:lpstr>G 8</vt:lpstr>
      <vt:lpstr>Hospodářská klasifikace zemí</vt:lpstr>
      <vt:lpstr>Hospodářská klasifikace zemí</vt:lpstr>
      <vt:lpstr>Hospodářská klasifikace zemí</vt:lpstr>
      <vt:lpstr>Použité zdroje a literatura</vt:lpstr>
      <vt:lpstr>Použité zdroje a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Světový rozvoj a mezinárodní ekonomická spolupráce</dc:title>
  <dc:creator>Kohoutek Jan</dc:creator>
  <cp:lastModifiedBy>Kohoutek Jan</cp:lastModifiedBy>
  <cp:revision>69</cp:revision>
  <dcterms:created xsi:type="dcterms:W3CDTF">2013-05-01T12:49:15Z</dcterms:created>
  <dcterms:modified xsi:type="dcterms:W3CDTF">2013-05-04T09:22:20Z</dcterms:modified>
</cp:coreProperties>
</file>