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7" r:id="rId2"/>
    <p:sldId id="290" r:id="rId3"/>
    <p:sldId id="299" r:id="rId4"/>
    <p:sldId id="272" r:id="rId5"/>
    <p:sldId id="291" r:id="rId6"/>
    <p:sldId id="300" r:id="rId7"/>
    <p:sldId id="294" r:id="rId8"/>
    <p:sldId id="301" r:id="rId9"/>
    <p:sldId id="295" r:id="rId10"/>
    <p:sldId id="296" r:id="rId11"/>
    <p:sldId id="305" r:id="rId12"/>
    <p:sldId id="302" r:id="rId13"/>
    <p:sldId id="303" r:id="rId14"/>
    <p:sldId id="304" r:id="rId15"/>
    <p:sldId id="292" r:id="rId16"/>
    <p:sldId id="306" r:id="rId17"/>
    <p:sldId id="307" r:id="rId18"/>
    <p:sldId id="298" r:id="rId19"/>
    <p:sldId id="308" r:id="rId20"/>
    <p:sldId id="309" r:id="rId21"/>
    <p:sldId id="310" r:id="rId22"/>
    <p:sldId id="289" r:id="rId23"/>
    <p:sldId id="28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Cestovn%C3%AD_ruch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%C4%8Cesk%C3%A1_republika#Cestovn.C3.AD_ruch" TargetMode="External"/><Relationship Id="rId4" Type="http://schemas.openxmlformats.org/officeDocument/2006/relationships/hyperlink" Target="http://cs.wikipedia.org/wiki/%C4%8Cesk%C3%A1_republika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Benacus_creino.jpg" TargetMode="External"/><Relationship Id="rId13" Type="http://schemas.openxmlformats.org/officeDocument/2006/relationships/hyperlink" Target="http://en.wikipedia.org/wiki/File:Prague_old_town_square_panorama.jpg" TargetMode="External"/><Relationship Id="rId3" Type="http://schemas.openxmlformats.org/officeDocument/2006/relationships/hyperlink" Target="http://en.wikipedia.org/wiki/File:Lagoon_Beach_(88937089).jpg" TargetMode="External"/><Relationship Id="rId7" Type="http://schemas.openxmlformats.org/officeDocument/2006/relationships/hyperlink" Target="http://en.wikipedia.org/wiki/File:Marmolata.JPG" TargetMode="External"/><Relationship Id="rId12" Type="http://schemas.openxmlformats.org/officeDocument/2006/relationships/hyperlink" Target="http://en.wikipedia.org/wiki/File:Karlovy_Vary_Czech.jpg" TargetMode="External"/><Relationship Id="rId2" Type="http://schemas.openxmlformats.org/officeDocument/2006/relationships/hyperlink" Target="http://cs.wikipedia.org/wiki/Soubor:ForbysIbizaTown_0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File:St_Moritz_Muottas.jpg" TargetMode="External"/><Relationship Id="rId11" Type="http://schemas.openxmlformats.org/officeDocument/2006/relationships/hyperlink" Target="http://en.wikipedia.org/wiki/File:Husova_bouda_zima,_lyzari.JPG" TargetMode="External"/><Relationship Id="rId5" Type="http://schemas.openxmlformats.org/officeDocument/2006/relationships/hyperlink" Target="http://en.wikipedia.org/wiki/File:Escape_Beach_North_Cyprus.jpg" TargetMode="External"/><Relationship Id="rId10" Type="http://schemas.openxmlformats.org/officeDocument/2006/relationships/hyperlink" Target="http://en.wikipedia.org/wiki/File:VF_Piz_de_Lech.jpg" TargetMode="External"/><Relationship Id="rId4" Type="http://schemas.openxmlformats.org/officeDocument/2006/relationships/hyperlink" Target="http://en.wikipedia.org/wiki/File:Flag_of_the_Italian_region_Sardinia.svg" TargetMode="External"/><Relationship Id="rId9" Type="http://schemas.openxmlformats.org/officeDocument/2006/relationships/hyperlink" Target="http://en.wikipedia.org/wiki/File:Gavarnie-Cirqu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III/2 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     Jan KOHOUTEK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Socioekonomická a regionální geografie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Nejatraktivnější turistické oblasti Evropy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4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JK_REG_GEO_04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12.9.2012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      3. ročník – DUM –  seznamuje žáky s </a:t>
            </a:r>
            <a:r>
              <a:rPr lang="cs-CZ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rozmístněním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nejatraktivnějších turistických oblastí Evropy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POKYN:</a:t>
            </a:r>
          </a:p>
        </p:txBody>
      </p:sp>
    </p:spTree>
    <p:extLst>
      <p:ext uri="{BB962C8B-B14F-4D97-AF65-F5344CB8AC3E}">
        <p14:creationId xmlns:p14="http://schemas.microsoft.com/office/powerpoint/2010/main" val="292264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sz="3200" b="1" dirty="0" smtClean="0"/>
              <a:t>Nejatraktivnější turistické oblasti Evropy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Přímořské oblasti: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Celoroční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využívání cestovního ruchu se omezilo pouze na některé oblasti, jako jsou např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.: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Baleáry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Kypr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Kréta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Sardinie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Sicílie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ostrovy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egejského a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Jaderského moře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Jedná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především o dlouhodobé pobyty s koupáním a vodními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sporty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Přitažlivost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subtropického klimatu, zejména v oblastech Středozemního moře je dána vysokými letními teplotami a množstvím slunečního záření </a:t>
            </a:r>
          </a:p>
        </p:txBody>
      </p:sp>
    </p:spTree>
    <p:extLst>
      <p:ext uri="{BB962C8B-B14F-4D97-AF65-F5344CB8AC3E}">
        <p14:creationId xmlns:p14="http://schemas.microsoft.com/office/powerpoint/2010/main" val="67225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ForbysIbizaTown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0609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D'alt</a:t>
            </a:r>
            <a:r>
              <a:rPr lang="cs-CZ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Vila - Ibiza</a:t>
            </a:r>
            <a:endParaRPr lang="cs-CZ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936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Lagoon Beach (8893708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57880"/>
            <a:ext cx="28083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Sardinia</a:t>
            </a:r>
            <a:b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t-IT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Sardegna</a:t>
            </a:r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(Italian)</a:t>
            </a:r>
            <a:b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t-IT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Sardigna</a:t>
            </a:r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(Sardinian)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File:Flag of the Italian region Sardinia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636" y="5588106"/>
            <a:ext cx="1895364" cy="126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42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sz="3200" b="1" dirty="0">
                <a:solidFill>
                  <a:schemeClr val="tx1"/>
                </a:solidFill>
              </a:rPr>
              <a:t>Nejatraktivnější turistické oblasti Evropy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760640"/>
          </a:xfrm>
        </p:spPr>
        <p:txBody>
          <a:bodyPr>
            <a:norm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celosvětového srovnání zaujímá </a:t>
            </a:r>
            <a:r>
              <a:rPr lang="cs-C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nejvýznamnější postavení Středozemní moře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k jehož pobřeží se soustřeďuje </a:t>
            </a:r>
            <a:r>
              <a:rPr lang="cs-CZ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polovina mezinárodního cestovního ruchu </a:t>
            </a:r>
            <a:r>
              <a:rPr lang="cs-C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Evropy</a:t>
            </a:r>
          </a:p>
          <a:p>
            <a:endParaRPr lang="cs-CZ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Příčina 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 kvalitě jeho pobřežních vod tzn. </a:t>
            </a:r>
            <a:r>
              <a:rPr lang="cs-CZ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vysoká teplota - v létě až 24 – 28 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°C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vysoká slanost i s léčebnými účinky, vesměs výtečné pláže, exotická mořská, fauna atd. 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 </a:t>
            </a:r>
            <a:r>
              <a:rPr lang="cs-CZ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má po této stránce nižší hodnoty s výjimkou teploty do 24 °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501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Escape Beach North Cypr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6" y="-19892"/>
            <a:ext cx="9126163" cy="687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45936"/>
            <a:ext cx="5732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Pláže Středozemního moře - Kypr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928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sz="3200" b="1" dirty="0">
                <a:solidFill>
                  <a:schemeClr val="tx1"/>
                </a:solidFill>
              </a:rPr>
              <a:t>Nejatraktivnější turistické oblasti Evropy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Nejlepší pláže jsou především na pobřeží Jaderského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 v 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Chorvatsku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Makarská riviéra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francouzská Riviéra, španělské pobřeží na jihovýchodě, egejské pobřeží Řecka včetně ostrovů a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 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portugalského pobřeží při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Atlantiku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Méně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atraktivní, ale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také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vhodné pro rekreační účely jsou pobřeží oblasti Černého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Vhodné podmínky pobřeží, ale za podmínek nižších teplot vody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pobřežní oblasti při </a:t>
            </a:r>
            <a:r>
              <a:rPr lang="cs-CZ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Biskajském zálivu, pláže Normandie a jihovýchodní Anglie</a:t>
            </a:r>
          </a:p>
        </p:txBody>
      </p:sp>
    </p:spTree>
    <p:extLst>
      <p:ext uri="{BB962C8B-B14F-4D97-AF65-F5344CB8AC3E}">
        <p14:creationId xmlns:p14="http://schemas.microsoft.com/office/powerpoint/2010/main" val="210307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le:Amasra 1260452 nev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910"/>
            <a:ext cx="9144000" cy="684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84284"/>
            <a:ext cx="6239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Pobřeží Černého moře - Turecko</a:t>
            </a:r>
            <a:endParaRPr lang="cs-CZ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161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sz="3200" b="1" dirty="0"/>
              <a:t>Nejatraktivnější turistické oblasti Evropy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Horské oblasti:</a:t>
            </a:r>
          </a:p>
          <a:p>
            <a:pPr marL="0" indent="0">
              <a:buNone/>
            </a:pPr>
            <a:endParaRPr lang="cs-CZ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většinu populace vyspělých zemích, žijících v nížinných oblastech, jsou přitažlivé horské oblasti, protože </a:t>
            </a:r>
            <a:r>
              <a:rPr lang="cs-CZ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horách nachází relativně nedotčenou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horách je možné realizovat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formy cestovního ruchu, pro které jsou níže položené oblasti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nevhodné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</a:t>
            </a:r>
            <a:r>
              <a:rPr lang="cs-CZ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hospodářskému využití v horských a velehorských oblastí výrazně přispěl moderní cestovní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055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cs-CZ" sz="3200" b="1" dirty="0">
                <a:solidFill>
                  <a:schemeClr val="tx1"/>
                </a:solidFill>
              </a:rPr>
              <a:t>Nejatraktivnější turistické oblasti Evropy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88632"/>
          </a:xfrm>
        </p:spPr>
        <p:txBody>
          <a:bodyPr>
            <a:normAutofit/>
          </a:bodyPr>
          <a:lstStyle/>
          <a:p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vysokohorských oblastech Evropy (</a:t>
            </a:r>
            <a:r>
              <a:rPr lang="cs-CZ" sz="2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Alpy, Pyreneje, Karpaty</a:t>
            </a: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to vedlo k 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orientaci zdejšího hospodářství na potřeby cestovního </a:t>
            </a:r>
            <a:r>
              <a:rPr lang="cs-CZ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ruchu</a:t>
            </a:r>
          </a:p>
          <a:p>
            <a:endParaRPr lang="cs-CZ" sz="2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Tyto oblasti slouží především k realizaci zimních sportů a dlouhodobé rekreace ve spojení s </a:t>
            </a:r>
            <a:r>
              <a:rPr lang="cs-CZ" sz="2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masovým rozvojem lyžování</a:t>
            </a: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to přispělo k </a:t>
            </a:r>
            <a:r>
              <a:rPr lang="cs-CZ" sz="2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vybudování dalších ubytovacích stravovacích zařízení i speciální dopravní infrastruktury </a:t>
            </a: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(lanovka, vleky), která se využívá i v 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letním období pro vysokohorskou </a:t>
            </a: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turistiku</a:t>
            </a: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440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ile:VF Piz de Le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0" y="0"/>
            <a:ext cx="9161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70762" y="188640"/>
            <a:ext cx="85630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Via </a:t>
            </a:r>
            <a:r>
              <a:rPr lang="cs-CZ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ferrata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(zajištěné cesty) – atraktivní forma VHT</a:t>
            </a:r>
            <a:endParaRPr lang="cs-CZ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735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sz="3200" b="1" dirty="0">
                <a:solidFill>
                  <a:schemeClr val="tx1"/>
                </a:solidFill>
              </a:rPr>
              <a:t>Nejatraktivnější turistické oblasti Evropy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5472608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Díky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značnému zájmu o zimní sporty jsou investice do rozvoje lyžařské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infrastruktury v Evropě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poměrně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vysoké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Nejkvalitnější 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lyžařské střediska se nacházejí v </a:t>
            </a:r>
            <a:r>
              <a:rPr lang="cs-CZ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Alpách</a:t>
            </a:r>
          </a:p>
          <a:p>
            <a:endParaRPr lang="cs-CZ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</a:t>
            </a:r>
            <a:r>
              <a:rPr lang="cs-CZ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francouzské části Alp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například lyžařské oblasti </a:t>
            </a:r>
            <a:r>
              <a:rPr lang="cs-CZ" b="1" i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Alpe</a:t>
            </a:r>
            <a:r>
              <a:rPr lang="cs-CZ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d'Huez</a:t>
            </a:r>
            <a:r>
              <a:rPr lang="cs-CZ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Les </a:t>
            </a:r>
            <a:r>
              <a:rPr lang="cs-CZ" b="1" i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Trois</a:t>
            </a:r>
            <a:r>
              <a:rPr lang="cs-CZ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Vallées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ve </a:t>
            </a:r>
            <a:r>
              <a:rPr lang="cs-CZ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Švýcarsku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Davos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nebo </a:t>
            </a:r>
            <a:r>
              <a:rPr lang="cs-CZ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Zermatt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 </a:t>
            </a:r>
            <a:r>
              <a:rPr lang="cs-CZ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Itálii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především oblast </a:t>
            </a:r>
            <a:r>
              <a:rPr lang="cs-CZ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Dolomiti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Superski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Alpskou lyžařskou velmocí je </a:t>
            </a:r>
            <a:r>
              <a:rPr lang="cs-CZ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Rakousko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jeho </a:t>
            </a:r>
            <a:r>
              <a:rPr lang="cs-CZ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Zillertal</a:t>
            </a:r>
            <a:r>
              <a:rPr lang="cs-CZ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Arena</a:t>
            </a:r>
            <a:r>
              <a:rPr lang="cs-CZ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Kaprun</a:t>
            </a:r>
            <a:r>
              <a:rPr lang="cs-CZ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mnoho dalších resortů v jednotlivých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údolích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Poněkud opomíjené je </a:t>
            </a:r>
            <a:r>
              <a:rPr lang="cs-CZ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Slovinsko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kde jsou lyžařská střediska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Kranjska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Gora,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Maribor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Krvavec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070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St Moritz Muott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" y="0"/>
            <a:ext cx="91350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116632"/>
            <a:ext cx="3207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View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St. </a:t>
            </a:r>
            <a:r>
              <a:rPr lang="cs-CZ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Moritz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302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le:Marmola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" y="0"/>
            <a:ext cx="91427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98235"/>
            <a:ext cx="5043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Dolomiti - </a:t>
            </a:r>
            <a:r>
              <a:rPr lang="cs-CZ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Marmolada</a:t>
            </a:r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442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sz="3200" b="1" dirty="0"/>
              <a:t>Nejatraktivnější turistické oblasti Evropy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949280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a vodopády: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nejnavštěvovanější oblasti patří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alpské oblasti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především 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Švýcarska</a:t>
            </a:r>
            <a:r>
              <a:rPr lang="cs-C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Ženevské jezero, Bodamské jezero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 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Itálie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Lago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 </a:t>
            </a:r>
            <a:r>
              <a:rPr lang="cs-CZ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Lago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Maggiore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Lago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 Garda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Rakouska</a:t>
            </a:r>
            <a:r>
              <a:rPr lang="cs-CZ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Německa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Významné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soustředění cestovního ruchu se vytvořilo u jezer ve Velké Británii, v Polsku, Německu a na jihu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Finska</a:t>
            </a:r>
          </a:p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Evropě je řada vodopádů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horských oblastech Švýcarska, Francie (</a:t>
            </a:r>
            <a:r>
              <a:rPr lang="cs-CZ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Gavarnie</a:t>
            </a:r>
            <a:r>
              <a:rPr lang="cs-CZ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řece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Gave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 jihozápadě 422 m – nejvyšší v Evropě), Norska a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Itálie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Velmi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atraktivní jsou vodopády na řece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Krka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Šibeniku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 Plitvických jezerech v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Chorvatsku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620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File:Benacus crei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31598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Lago</a:t>
            </a:r>
            <a:r>
              <a:rPr lang="cs-CZ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 Garda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822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le:Gavarnie-Cirq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104971" y="0"/>
            <a:ext cx="5006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Vodopád </a:t>
            </a:r>
            <a:r>
              <a:rPr lang="cs-CZ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Gavarnie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Pyreneje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133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cs-CZ" sz="3200" dirty="0" smtClean="0"/>
              <a:t>Cestovní ruch v České republice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435280" cy="5976664"/>
          </a:xfrm>
        </p:spPr>
        <p:txBody>
          <a:bodyPr>
            <a:normAutofit lnSpcReduction="10000"/>
          </a:bodyPr>
          <a:lstStyle/>
          <a:p>
            <a:r>
              <a:rPr lang="cs-CZ" sz="2600" b="1" dirty="0">
                <a:solidFill>
                  <a:srgbClr val="C00000"/>
                </a:solidFill>
              </a:rPr>
              <a:t>České hospodářství získává vysoké příjmy z cestovního </a:t>
            </a:r>
            <a:r>
              <a:rPr lang="cs-CZ" sz="2600" b="1" dirty="0" smtClean="0">
                <a:solidFill>
                  <a:srgbClr val="C00000"/>
                </a:solidFill>
              </a:rPr>
              <a:t>ruchu</a:t>
            </a:r>
          </a:p>
          <a:p>
            <a:endParaRPr lang="cs-CZ" sz="2600" dirty="0" smtClean="0"/>
          </a:p>
          <a:p>
            <a:r>
              <a:rPr lang="cs-CZ" sz="2600" dirty="0" smtClean="0"/>
              <a:t>Kromě </a:t>
            </a:r>
            <a:r>
              <a:rPr lang="cs-CZ" sz="2600" dirty="0"/>
              <a:t>centra </a:t>
            </a:r>
            <a:r>
              <a:rPr lang="cs-CZ" sz="2600" b="1" dirty="0">
                <a:solidFill>
                  <a:schemeClr val="tx1"/>
                </a:solidFill>
              </a:rPr>
              <a:t>Prahy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/>
              <a:t>jsou pro turisty lákavá i jiná města v </a:t>
            </a:r>
            <a:r>
              <a:rPr lang="cs-CZ" sz="2600" dirty="0" smtClean="0"/>
              <a:t>Česku</a:t>
            </a:r>
          </a:p>
          <a:p>
            <a:endParaRPr lang="cs-CZ" sz="2600" dirty="0" smtClean="0"/>
          </a:p>
          <a:p>
            <a:r>
              <a:rPr lang="cs-CZ" sz="2600" dirty="0" smtClean="0"/>
              <a:t>Zejména </a:t>
            </a:r>
            <a:r>
              <a:rPr lang="cs-CZ" sz="2600" dirty="0"/>
              <a:t>se jedná o lázeňská města jako </a:t>
            </a:r>
            <a:r>
              <a:rPr lang="cs-CZ" sz="2600" b="1" dirty="0">
                <a:solidFill>
                  <a:srgbClr val="00B050"/>
                </a:solidFill>
              </a:rPr>
              <a:t>Karlovy Vary</a:t>
            </a:r>
            <a:r>
              <a:rPr lang="cs-CZ" sz="2600" b="1" dirty="0" smtClean="0">
                <a:solidFill>
                  <a:srgbClr val="00B050"/>
                </a:solidFill>
              </a:rPr>
              <a:t>, Mariánské </a:t>
            </a:r>
            <a:r>
              <a:rPr lang="cs-CZ" sz="2600" b="1" dirty="0">
                <a:solidFill>
                  <a:srgbClr val="00B050"/>
                </a:solidFill>
              </a:rPr>
              <a:t>Lázně a Františkovy Lázně</a:t>
            </a:r>
            <a:r>
              <a:rPr lang="cs-CZ" sz="2600" dirty="0"/>
              <a:t>, ale také historická sídla jako </a:t>
            </a:r>
            <a:r>
              <a:rPr lang="cs-CZ" sz="2600" b="1" dirty="0">
                <a:solidFill>
                  <a:srgbClr val="00B0F0"/>
                </a:solidFill>
              </a:rPr>
              <a:t>Český Krumlov, </a:t>
            </a:r>
            <a:r>
              <a:rPr lang="cs-CZ" sz="2600" b="1" dirty="0" smtClean="0">
                <a:solidFill>
                  <a:srgbClr val="00B0F0"/>
                </a:solidFill>
              </a:rPr>
              <a:t>Kutná Hora</a:t>
            </a:r>
            <a:r>
              <a:rPr lang="cs-CZ" sz="2600" b="1" dirty="0">
                <a:solidFill>
                  <a:srgbClr val="00B0F0"/>
                </a:solidFill>
              </a:rPr>
              <a:t>, Karlštejn nebo Lednicko-valtický </a:t>
            </a:r>
            <a:r>
              <a:rPr lang="cs-CZ" sz="2600" b="1" dirty="0" smtClean="0">
                <a:solidFill>
                  <a:srgbClr val="00B0F0"/>
                </a:solidFill>
              </a:rPr>
              <a:t>areál </a:t>
            </a:r>
          </a:p>
          <a:p>
            <a:endParaRPr lang="cs-CZ" sz="2600" dirty="0" smtClean="0"/>
          </a:p>
          <a:p>
            <a:r>
              <a:rPr lang="cs-CZ" sz="2600" dirty="0" smtClean="0"/>
              <a:t>Významné </a:t>
            </a:r>
            <a:r>
              <a:rPr lang="cs-CZ" sz="2600" dirty="0"/>
              <a:t>rekreační oblasti mimo města jsou </a:t>
            </a:r>
            <a:r>
              <a:rPr lang="cs-CZ" sz="2600" b="1" dirty="0">
                <a:solidFill>
                  <a:srgbClr val="002060"/>
                </a:solidFill>
              </a:rPr>
              <a:t>České Švýcarsko, Český ráj, Krkonoše a </a:t>
            </a:r>
            <a:r>
              <a:rPr lang="cs-CZ" sz="2600" b="1" dirty="0" smtClean="0">
                <a:solidFill>
                  <a:srgbClr val="002060"/>
                </a:solidFill>
              </a:rPr>
              <a:t>Šumava</a:t>
            </a:r>
            <a:endParaRPr lang="cs-CZ" sz="2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72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ile:Husova bouda zima, lyza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42"/>
            <a:ext cx="9144000" cy="687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73831"/>
            <a:ext cx="49519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Krkonoše – Pec pod Sněžkou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697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ile:Karlovy Vary Cze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188640"/>
            <a:ext cx="35846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Karlovy Vary</a:t>
            </a:r>
          </a:p>
        </p:txBody>
      </p:sp>
    </p:spTree>
    <p:extLst>
      <p:ext uri="{BB962C8B-B14F-4D97-AF65-F5344CB8AC3E}">
        <p14:creationId xmlns:p14="http://schemas.microsoft.com/office/powerpoint/2010/main" val="257218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ile:Prague old town square panor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21932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Praha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7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22114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(1999): Zeměpis I v kostce. Havlíčkův Brod: Fragment.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cs.wikipedia.org/wiki/Cestovn%C3%AD_ruch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http://cs.wikipedia.org/wiki/%</a:t>
            </a:r>
            <a:r>
              <a:rPr lang="cs-CZ" sz="1800" dirty="0" smtClean="0">
                <a:hlinkClick r:id="rId4"/>
              </a:rPr>
              <a:t>C4%8Cesk%C3%A1_republika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5"/>
              </a:rPr>
              <a:t>http://cs.wikipedia.org/wiki/%C4%8Cesk%C3%A1_republika#Cestovn.C3.AD_ruch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31581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90465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</a:p>
          <a:p>
            <a:pPr marL="0" indent="0">
              <a:buNone/>
            </a:pPr>
            <a:r>
              <a:rPr lang="nl-NL" sz="1800" dirty="0" smtClean="0"/>
              <a:t>FORBFRUIT</a:t>
            </a:r>
            <a:r>
              <a:rPr lang="nl-NL" sz="1800" dirty="0"/>
              <a:t>. </a:t>
            </a:r>
            <a:r>
              <a:rPr lang="nl-NL" sz="1800" i="1" dirty="0"/>
              <a:t>wikipedie</a:t>
            </a:r>
            <a:r>
              <a:rPr lang="nl-NL" sz="1800" dirty="0"/>
              <a:t> [online]. [cit. </a:t>
            </a:r>
            <a:r>
              <a:rPr lang="cs-CZ" sz="1800" dirty="0" smtClean="0"/>
              <a:t>12</a:t>
            </a:r>
            <a:r>
              <a:rPr lang="nl-NL" sz="1800" dirty="0" smtClean="0"/>
              <a:t>.</a:t>
            </a:r>
            <a:r>
              <a:rPr lang="cs-CZ" sz="1800" dirty="0" smtClean="0"/>
              <a:t>9</a:t>
            </a:r>
            <a:r>
              <a:rPr lang="nl-NL" sz="1800" dirty="0" smtClean="0"/>
              <a:t>.201</a:t>
            </a:r>
            <a:r>
              <a:rPr lang="cs-CZ" sz="1800" dirty="0" smtClean="0"/>
              <a:t>2</a:t>
            </a:r>
            <a:r>
              <a:rPr lang="nl-NL" sz="1800" dirty="0" smtClean="0"/>
              <a:t>]. </a:t>
            </a:r>
            <a:r>
              <a:rPr lang="nl-NL" sz="1800" dirty="0"/>
              <a:t>Dostupný na WWW: </a:t>
            </a:r>
            <a:r>
              <a:rPr lang="nl-NL" sz="1800" dirty="0">
                <a:hlinkClick r:id="rId2"/>
              </a:rPr>
              <a:t>http://</a:t>
            </a:r>
            <a:r>
              <a:rPr lang="nl-NL" sz="1800" dirty="0" smtClean="0">
                <a:hlinkClick r:id="rId2"/>
              </a:rPr>
              <a:t>cs.wikipedia.org/wiki/Soubor:ForbysIbizaTown_02.jpg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CORPS</a:t>
            </a:r>
            <a:r>
              <a:rPr lang="cs-CZ" sz="1800" dirty="0"/>
              <a:t>, Robin.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http://en.wikipedia.org/wiki/File:Lagoon_Beach_(88937089).</a:t>
            </a:r>
            <a:r>
              <a:rPr lang="cs-CZ" sz="1800" dirty="0" smtClean="0">
                <a:hlinkClick r:id="rId3"/>
              </a:rPr>
              <a:t>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ANGELUS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en.wikipedia.org/wiki/File:Flag_of_the_Italian_region_Sardinia.svg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GREENACRE8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en.wikipedia.org/wiki/File:Escape_Beach_North_Cyprus.jpg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MURDOCKCRC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2]. </a:t>
            </a:r>
            <a:r>
              <a:rPr lang="cs-CZ" sz="1800" dirty="0"/>
              <a:t>Dostupný na WWW: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en.wikipedia.org/wiki/File:St_Moritz_Muottas.jpg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KIBAN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2]. </a:t>
            </a:r>
            <a:r>
              <a:rPr lang="cs-CZ" sz="1800" dirty="0"/>
              <a:t>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en.wikipedia.org/wiki/File:Marmolata.JPG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nl-NL" sz="1800" dirty="0" smtClean="0"/>
              <a:t>AMPFINGER</a:t>
            </a:r>
            <a:r>
              <a:rPr lang="nl-NL" sz="1800" dirty="0"/>
              <a:t>. </a:t>
            </a:r>
            <a:r>
              <a:rPr lang="nl-NL" sz="1800" i="1" dirty="0"/>
              <a:t>wikipedie</a:t>
            </a:r>
            <a:r>
              <a:rPr lang="nl-NL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</a:t>
            </a:r>
            <a:r>
              <a:rPr lang="nl-NL" sz="1800" dirty="0" smtClean="0"/>
              <a:t>]. </a:t>
            </a:r>
            <a:r>
              <a:rPr lang="nl-NL" sz="1800" dirty="0"/>
              <a:t>Dostupný na WWW: </a:t>
            </a:r>
            <a:r>
              <a:rPr lang="nl-NL" sz="1800" dirty="0">
                <a:hlinkClick r:id="rId8"/>
              </a:rPr>
              <a:t>http://</a:t>
            </a:r>
            <a:r>
              <a:rPr lang="nl-NL" sz="1800" dirty="0" smtClean="0">
                <a:hlinkClick r:id="rId8"/>
              </a:rPr>
              <a:t>en.wikipedia.org/wiki/File:Benacus_creino.jpg</a:t>
            </a:r>
            <a:endParaRPr lang="cs-CZ" sz="1800" dirty="0" smtClean="0"/>
          </a:p>
          <a:p>
            <a:pPr marL="0" indent="0">
              <a:buNone/>
            </a:pPr>
            <a:r>
              <a:rPr lang="nl-NL" sz="1800" dirty="0" smtClean="0"/>
              <a:t>BENOIST</a:t>
            </a:r>
            <a:r>
              <a:rPr lang="nl-NL" sz="1800" dirty="0"/>
              <a:t>, Jean-Christophe. </a:t>
            </a:r>
            <a:r>
              <a:rPr lang="nl-NL" sz="1800" i="1" dirty="0"/>
              <a:t>wikipedie</a:t>
            </a:r>
            <a:r>
              <a:rPr lang="nl-NL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</a:t>
            </a:r>
            <a:r>
              <a:rPr lang="nl-NL" sz="1800" dirty="0" smtClean="0"/>
              <a:t>]. </a:t>
            </a:r>
            <a:r>
              <a:rPr lang="nl-NL" sz="1800" dirty="0"/>
              <a:t>Dostupný na WWW: </a:t>
            </a:r>
            <a:r>
              <a:rPr lang="nl-NL" sz="1800" dirty="0">
                <a:hlinkClick r:id="rId9"/>
              </a:rPr>
              <a:t>http://</a:t>
            </a:r>
            <a:r>
              <a:rPr lang="nl-NL" sz="1800" dirty="0" smtClean="0">
                <a:hlinkClick r:id="rId9"/>
              </a:rPr>
              <a:t>en.wikipedia.org/wiki/File:Gavarnie-Cirque.JPG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PODHRAŠKI</a:t>
            </a:r>
            <a:r>
              <a:rPr lang="cs-CZ" sz="1800" dirty="0"/>
              <a:t>, </a:t>
            </a:r>
            <a:r>
              <a:rPr lang="cs-CZ" sz="1800" dirty="0" err="1"/>
              <a:t>Matija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2]. </a:t>
            </a:r>
            <a:r>
              <a:rPr lang="cs-CZ" sz="1800" dirty="0"/>
              <a:t>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en.wikipedia.org/wiki/File:VF_Piz_de_Lech.jpg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VILGUS</a:t>
            </a:r>
            <a:r>
              <a:rPr lang="pt-BR" sz="1800" dirty="0"/>
              <a:t>, Petr. </a:t>
            </a:r>
            <a:r>
              <a:rPr lang="pt-BR" sz="1800" i="1" dirty="0"/>
              <a:t>wikipedie</a:t>
            </a:r>
            <a:r>
              <a:rPr lang="pt-BR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11"/>
              </a:rPr>
              <a:t>http://en.wikipedia.org/wiki/File:Husova_bouda_zima,_</a:t>
            </a:r>
            <a:r>
              <a:rPr lang="pt-BR" sz="1800" dirty="0" smtClean="0">
                <a:hlinkClick r:id="rId11"/>
              </a:rPr>
              <a:t>lyzari.JPG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nl-NL" sz="1800" dirty="0" smtClean="0"/>
              <a:t>GAO</a:t>
            </a:r>
            <a:r>
              <a:rPr lang="nl-NL" sz="1800" dirty="0"/>
              <a:t>, Jialiang. </a:t>
            </a:r>
            <a:r>
              <a:rPr lang="nl-NL" sz="1800" i="1" dirty="0"/>
              <a:t>wikipedie</a:t>
            </a:r>
            <a:r>
              <a:rPr lang="nl-NL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 dirty="0"/>
              <a:t>2</a:t>
            </a:r>
            <a:r>
              <a:rPr lang="nl-NL" sz="1800" dirty="0" smtClean="0"/>
              <a:t>]. </a:t>
            </a:r>
            <a:r>
              <a:rPr lang="nl-NL" sz="1800" dirty="0"/>
              <a:t>Dostupný na WWW: </a:t>
            </a:r>
            <a:r>
              <a:rPr lang="nl-NL" sz="1800" dirty="0">
                <a:hlinkClick r:id="rId12"/>
              </a:rPr>
              <a:t>http://</a:t>
            </a:r>
            <a:r>
              <a:rPr lang="nl-NL" sz="1800" dirty="0" smtClean="0">
                <a:hlinkClick r:id="rId12"/>
              </a:rPr>
              <a:t>en.wikipedia.org/wiki/File:Karlovy_Vary_Czech.jpg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ESTEC </a:t>
            </a:r>
            <a:r>
              <a:rPr lang="cs-CZ" sz="1800" dirty="0"/>
              <a:t>GMBH.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/>
              <a:t>12</a:t>
            </a:r>
            <a:r>
              <a:rPr lang="nl-NL" sz="1800" dirty="0"/>
              <a:t>.</a:t>
            </a:r>
            <a:r>
              <a:rPr lang="cs-CZ" sz="1800" dirty="0"/>
              <a:t>9</a:t>
            </a:r>
            <a:r>
              <a:rPr lang="nl-NL" sz="1800" dirty="0"/>
              <a:t>.201</a:t>
            </a:r>
            <a:r>
              <a:rPr lang="cs-CZ" sz="1800"/>
              <a:t>2]. </a:t>
            </a:r>
            <a:r>
              <a:rPr lang="cs-CZ" sz="1800" dirty="0"/>
              <a:t>Dostupný na WWW: </a:t>
            </a:r>
            <a:r>
              <a:rPr lang="cs-CZ" sz="1800" dirty="0">
                <a:hlinkClick r:id="rId13"/>
              </a:rPr>
              <a:t>http://</a:t>
            </a:r>
            <a:r>
              <a:rPr lang="cs-CZ" sz="1800" dirty="0" smtClean="0">
                <a:hlinkClick r:id="rId13"/>
              </a:rPr>
              <a:t>en.wikipedia.org/wiki/File:Prague_old_town_square_panorama.jpg</a:t>
            </a:r>
            <a:r>
              <a:rPr lang="cs-CZ" sz="1800" dirty="0" smtClean="0"/>
              <a:t> 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99705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215</TotalTime>
  <Words>739</Words>
  <Application>Microsoft Office PowerPoint</Application>
  <PresentationFormat>Předvádění na obrazovce (4:3)</PresentationFormat>
  <Paragraphs>110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Exekutivní</vt:lpstr>
      <vt:lpstr>Prezentace aplikace PowerPoint</vt:lpstr>
      <vt:lpstr>Nejatraktivnější turistické oblasti Evropy</vt:lpstr>
      <vt:lpstr>Prezentace aplikace PowerPoint</vt:lpstr>
      <vt:lpstr>Prezentace aplikace PowerPoint</vt:lpstr>
      <vt:lpstr>Nejatraktivnější turistické oblasti Evropy</vt:lpstr>
      <vt:lpstr>Prezentace aplikace PowerPoint</vt:lpstr>
      <vt:lpstr>Nejatraktivnější turistické oblasti Evropy</vt:lpstr>
      <vt:lpstr>Prezentace aplikace PowerPoint</vt:lpstr>
      <vt:lpstr>Nejatraktivnější turistické oblasti Evropy</vt:lpstr>
      <vt:lpstr>Nejatraktivnější turistické oblasti Evropy</vt:lpstr>
      <vt:lpstr>Prezentace aplikace PowerPoint</vt:lpstr>
      <vt:lpstr>Nejatraktivnější turistické oblasti Evropy</vt:lpstr>
      <vt:lpstr>Prezentace aplikace PowerPoint</vt:lpstr>
      <vt:lpstr>Prezentace aplikace PowerPoint</vt:lpstr>
      <vt:lpstr>Nejatraktivnější turistické oblasti Evropy</vt:lpstr>
      <vt:lpstr>Prezentace aplikace PowerPoint</vt:lpstr>
      <vt:lpstr>Prezentace aplikace PowerPoint</vt:lpstr>
      <vt:lpstr>Cestovní ruch v České republice</vt:lpstr>
      <vt:lpstr>Prezentace aplikace PowerPoint</vt:lpstr>
      <vt:lpstr>Prezentace aplikace PowerPoint</vt:lpstr>
      <vt:lpstr>Prezentace aplikace PowerPoint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47</cp:revision>
  <dcterms:created xsi:type="dcterms:W3CDTF">2013-05-03T21:47:17Z</dcterms:created>
  <dcterms:modified xsi:type="dcterms:W3CDTF">2013-05-18T21:44:58Z</dcterms:modified>
</cp:coreProperties>
</file>