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8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a/a6/Religion_distribution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6/60/Worldwide_percentage_of_Adherents_by_Religion.pn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7/79/Prevailing_world_religions_map.pn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2/2e/Mapspreadofxity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Isl%C3%A1m" TargetMode="External"/><Relationship Id="rId7" Type="http://schemas.openxmlformats.org/officeDocument/2006/relationships/hyperlink" Target="http://cs.wikipedia.org/wiki/Hinduismus" TargetMode="External"/><Relationship Id="rId2" Type="http://schemas.openxmlformats.org/officeDocument/2006/relationships/hyperlink" Target="http://cs.wikipedia.org/wiki/P%C4%9Bt_pil%C3%AD%C5%99%C5%AF_isl%C3%A1m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Budhismus" TargetMode="External"/><Relationship Id="rId5" Type="http://schemas.openxmlformats.org/officeDocument/2006/relationships/hyperlink" Target="http://cs.wikipedia.org/wiki/K%C5%99es%C5%A5anstv%C3%AD" TargetMode="External"/><Relationship Id="rId4" Type="http://schemas.openxmlformats.org/officeDocument/2006/relationships/hyperlink" Target="http://cs.wikipedia.org/wiki/N%C3%A1bo%C5%BEenstv%C3%AD" TargetMode="Externa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Islam_by_country.png" TargetMode="External"/><Relationship Id="rId13" Type="http://schemas.openxmlformats.org/officeDocument/2006/relationships/hyperlink" Target="http://cs.wikipedia.org/wiki/Soubor:Ganges_ceremony.jpg" TargetMode="External"/><Relationship Id="rId3" Type="http://schemas.openxmlformats.org/officeDocument/2006/relationships/hyperlink" Target="http://cs.wikipedia.org/wiki/Soubor:Worldwide_percentage_of_Adherents_by_Religion.png" TargetMode="External"/><Relationship Id="rId7" Type="http://schemas.openxmlformats.org/officeDocument/2006/relationships/hyperlink" Target="http://cs.wikipedia.org/wiki/Soubor:Meister_von_Hohenfurth_002.jpg" TargetMode="External"/><Relationship Id="rId12" Type="http://schemas.openxmlformats.org/officeDocument/2006/relationships/hyperlink" Target="http://cs.wikipedia.org/wiki/Soubor:Buddha_lantau.jpg" TargetMode="External"/><Relationship Id="rId2" Type="http://schemas.openxmlformats.org/officeDocument/2006/relationships/hyperlink" Target="http://cs.wikipedia.org/wiki/Soubor:Religion_distribution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hristian_percentage_by_country.png" TargetMode="External"/><Relationship Id="rId11" Type="http://schemas.openxmlformats.org/officeDocument/2006/relationships/hyperlink" Target="http://cs.wikipedia.org/wiki/Soubor:Mosque.jpg" TargetMode="External"/><Relationship Id="rId5" Type="http://schemas.openxmlformats.org/officeDocument/2006/relationships/hyperlink" Target="http://cs.wikipedia.org/wiki/Soubor:Mapspreadofxity.jpg" TargetMode="External"/><Relationship Id="rId10" Type="http://schemas.openxmlformats.org/officeDocument/2006/relationships/hyperlink" Target="http://cs.wikipedia.org/wiki/Soubor:Muslimskysvet_750.jpg" TargetMode="External"/><Relationship Id="rId4" Type="http://schemas.openxmlformats.org/officeDocument/2006/relationships/hyperlink" Target="http://cs.wikipedia.org/wiki/Soubor:Prevailing_world_religions_map.png" TargetMode="External"/><Relationship Id="rId9" Type="http://schemas.openxmlformats.org/officeDocument/2006/relationships/hyperlink" Target="http://cs.wikipedia.org/wiki/Soubor:World_Muslim_Population_Map.png" TargetMode="External"/><Relationship Id="rId14" Type="http://schemas.openxmlformats.org/officeDocument/2006/relationships/hyperlink" Target="http://cs.wikipedia.org/wiki/Soubor:Christian_cross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1702" y="5989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971600" y="1595053"/>
            <a:ext cx="8028384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Gymnázium, Tanvald, Školní 305,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     Jan KOHOUTEK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Socioekonomická a regionální 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geografie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Náboženství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</a:t>
            </a: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9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JK_REG_GEO_09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8.10.2012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3. ročník – DUM – obsahuje informace o hlavních světových náboženstvích</a:t>
            </a: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POKYN:</a:t>
            </a:r>
          </a:p>
        </p:txBody>
      </p:sp>
    </p:spTree>
    <p:extLst>
      <p:ext uri="{BB962C8B-B14F-4D97-AF65-F5344CB8AC3E}">
        <p14:creationId xmlns:p14="http://schemas.microsoft.com/office/powerpoint/2010/main" val="1431814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Náboženství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990600"/>
            <a:ext cx="8001000" cy="5638800"/>
          </a:xfrm>
        </p:spPr>
        <p:txBody>
          <a:bodyPr>
            <a:normAutofit fontScale="92500" lnSpcReduction="20000"/>
          </a:bodyPr>
          <a:lstStyle/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 známa definice náboženství, na níž by se širší vědecká komunita shodla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Sigmund </a:t>
            </a:r>
            <a:r>
              <a:rPr lang="cs-CZ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Freud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Náboženství je kolektivní neuróza, respektive funkce individuální psychiky, jež produkuje bohy, kteří mají za úkol těšit a uspokojovat dětinské touhy dospělého</a:t>
            </a:r>
          </a:p>
          <a:p>
            <a:endParaRPr lang="cs-CZ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Marx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Náboženská bída je výrazem jednak skutečné bídy, jednak protestem proti skutečné bídě. Náboženství je povzdech utlačovaného tvora, cit bezcitného světa, duch bezduchých poměrů. Náboženství je opium lidu.</a:t>
            </a:r>
            <a:endParaRPr lang="cs-CZ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83262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0"/>
            <a:ext cx="749808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Náboženství - rozdělení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6800" y="990600"/>
            <a:ext cx="7866888" cy="5638800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světová náboženství a duchovní tradice lze klasifikovat do několika velkých skupin či světových náboženství</a:t>
            </a:r>
          </a:p>
          <a:p>
            <a:pPr>
              <a:buNone/>
            </a:pP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analýzy z roku 2005 vyznává: </a:t>
            </a: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křesťanství 33 %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světové populace</a:t>
            </a:r>
          </a:p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islám 20 %</a:t>
            </a:r>
          </a:p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hinduismus13 %</a:t>
            </a: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čínská národní náboženství 6,3 %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buddhismus 5,9 %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Ateisté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lidé bez náboženství tvoří asi 14 % populace světa, domorodá kmenová náboženství vyznává 4 % lidstva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02532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Soubor:Religion distribution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16254880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Soubor:Worldwide percentage of Adherents by Religion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3214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61952483"/>
      </p:ext>
    </p:extLst>
  </p:cSld>
  <p:clrMapOvr>
    <a:masterClrMapping/>
  </p:clrMapOvr>
  <p:transition>
    <p:pull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Prevailing world religions map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144001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6396335"/>
            <a:ext cx="52361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Převažující náboženství podle států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68548128"/>
      </p:ext>
    </p:extLst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792162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Křesťanství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762000"/>
            <a:ext cx="8324088" cy="57912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je monoteistické, které je soustředěno kolem života a učení </a:t>
            </a:r>
            <a:r>
              <a:rPr lang="cs-CZ" b="1" i="1" dirty="0" smtClean="0">
                <a:solidFill>
                  <a:srgbClr val="00B050"/>
                </a:solidFill>
              </a:rPr>
              <a:t>Ježíše z Nazaretu</a:t>
            </a:r>
            <a:r>
              <a:rPr lang="cs-CZ" dirty="0" smtClean="0"/>
              <a:t>, kterého chápe jako </a:t>
            </a:r>
            <a:r>
              <a:rPr lang="cs-CZ" b="1" i="1" dirty="0" smtClean="0">
                <a:solidFill>
                  <a:srgbClr val="FFC000"/>
                </a:solidFill>
              </a:rPr>
              <a:t>mesiáše</a:t>
            </a:r>
            <a:r>
              <a:rPr lang="cs-CZ" dirty="0" smtClean="0"/>
              <a:t>, spasitele světa, </a:t>
            </a:r>
            <a:r>
              <a:rPr lang="cs-CZ" b="1" i="1" dirty="0" smtClean="0">
                <a:solidFill>
                  <a:srgbClr val="FFC000"/>
                </a:solidFill>
              </a:rPr>
              <a:t>Božího syna </a:t>
            </a:r>
          </a:p>
          <a:p>
            <a:endParaRPr lang="cs-CZ" b="1" i="1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Křesťanství vzniklo na území Palestiny, kde Ježíš působil</a:t>
            </a:r>
          </a:p>
          <a:p>
            <a:endParaRPr lang="cs-CZ" dirty="0" smtClean="0"/>
          </a:p>
          <a:p>
            <a:r>
              <a:rPr lang="cs-CZ" dirty="0" smtClean="0"/>
              <a:t>Toto působení a počátky křesťanství zachycuje </a:t>
            </a:r>
            <a:r>
              <a:rPr lang="cs-CZ" b="1" i="1" dirty="0" smtClean="0">
                <a:solidFill>
                  <a:srgbClr val="FFC000"/>
                </a:solidFill>
              </a:rPr>
              <a:t>Nový zákon</a:t>
            </a:r>
            <a:r>
              <a:rPr lang="cs-CZ" dirty="0" smtClean="0"/>
              <a:t>, mladší část </a:t>
            </a:r>
            <a:r>
              <a:rPr lang="cs-CZ" b="1" i="1" dirty="0" smtClean="0">
                <a:solidFill>
                  <a:srgbClr val="FF0000"/>
                </a:solidFill>
              </a:rPr>
              <a:t>Bible</a:t>
            </a:r>
          </a:p>
          <a:p>
            <a:endParaRPr lang="cs-CZ" b="1" i="1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Příslušnost ke křesťanství není dána původem nebo narozením, nýbrž </a:t>
            </a:r>
            <a:r>
              <a:rPr lang="cs-CZ" b="1" i="1" dirty="0" smtClean="0">
                <a:solidFill>
                  <a:srgbClr val="FF0000"/>
                </a:solidFill>
              </a:rPr>
              <a:t>křtem</a:t>
            </a:r>
            <a:r>
              <a:rPr lang="cs-CZ" dirty="0" smtClean="0"/>
              <a:t> a osobním přijetím určitého vyznání víry (nauky) a životní praxe</a:t>
            </a:r>
          </a:p>
          <a:p>
            <a:endParaRPr lang="cs-CZ" dirty="0" smtClean="0"/>
          </a:p>
          <a:p>
            <a:r>
              <a:rPr lang="cs-CZ" dirty="0" smtClean="0"/>
              <a:t>Všichni křesťané věří v jednoho Boha v možnost </a:t>
            </a:r>
            <a:r>
              <a:rPr lang="cs-CZ" b="1" i="1" dirty="0" smtClean="0">
                <a:solidFill>
                  <a:srgbClr val="FFC000"/>
                </a:solidFill>
              </a:rPr>
              <a:t>odpuštění hříchů a spásy</a:t>
            </a:r>
            <a:endParaRPr lang="cs-CZ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2363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Křesťanství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836712"/>
            <a:ext cx="8458200" cy="58674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Kristovi následovníci v čele s </a:t>
            </a:r>
            <a:r>
              <a:rPr lang="cs-CZ" b="1" i="1" dirty="0" smtClean="0">
                <a:solidFill>
                  <a:srgbClr val="FF0000"/>
                </a:solidFill>
              </a:rPr>
              <a:t>apoštoly </a:t>
            </a:r>
            <a:r>
              <a:rPr lang="cs-CZ" dirty="0" smtClean="0"/>
              <a:t>tvořili prvotní církev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B0F0"/>
                </a:solidFill>
              </a:rPr>
              <a:t>Původní jednotné křesťanské uskupení se postupem času rozdělilo do několika větví, které se dnes zpravidla označují jako církve</a:t>
            </a:r>
          </a:p>
          <a:p>
            <a:endParaRPr lang="cs-CZ" dirty="0" smtClean="0"/>
          </a:p>
          <a:p>
            <a:r>
              <a:rPr lang="cs-CZ" dirty="0" smtClean="0"/>
              <a:t>Většina křesťanů patří k jedné ze </a:t>
            </a:r>
            <a:r>
              <a:rPr lang="cs-CZ" b="1" i="1" dirty="0" smtClean="0">
                <a:solidFill>
                  <a:srgbClr val="FF0000"/>
                </a:solidFill>
              </a:rPr>
              <a:t>tří hlavních skupin církví:</a:t>
            </a:r>
            <a:r>
              <a:rPr lang="cs-CZ" dirty="0" smtClean="0"/>
              <a:t>  ke </a:t>
            </a:r>
            <a:r>
              <a:rPr lang="cs-CZ" b="1" i="1" dirty="0" smtClean="0">
                <a:solidFill>
                  <a:srgbClr val="00B050"/>
                </a:solidFill>
              </a:rPr>
              <a:t>katolické církvi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rgbClr val="00B050"/>
                </a:solidFill>
              </a:rPr>
              <a:t>pravoslavné církvi</a:t>
            </a:r>
            <a:r>
              <a:rPr lang="cs-CZ" dirty="0" smtClean="0"/>
              <a:t>, nebo k některé z církví vzešlých z </a:t>
            </a:r>
            <a:r>
              <a:rPr lang="cs-CZ" b="1" i="1" dirty="0" smtClean="0">
                <a:solidFill>
                  <a:srgbClr val="00B050"/>
                </a:solidFill>
              </a:rPr>
              <a:t>protestantské reformace</a:t>
            </a:r>
          </a:p>
          <a:p>
            <a:endParaRPr lang="cs-CZ" dirty="0" smtClean="0"/>
          </a:p>
          <a:p>
            <a:r>
              <a:rPr lang="cs-CZ" dirty="0" smtClean="0"/>
              <a:t>Jednotlivé církve však různě chápou samy sebe a svůj vztah k ostatním</a:t>
            </a:r>
          </a:p>
          <a:p>
            <a:endParaRPr lang="cs-CZ" dirty="0" smtClean="0"/>
          </a:p>
          <a:p>
            <a:r>
              <a:rPr lang="cs-CZ" dirty="0" smtClean="0"/>
              <a:t>O sbližování křesťanských církví se snaží </a:t>
            </a:r>
            <a:r>
              <a:rPr lang="cs-CZ" b="1" i="1" dirty="0" smtClean="0">
                <a:solidFill>
                  <a:srgbClr val="FF0000"/>
                </a:solidFill>
              </a:rPr>
              <a:t>ekumenismus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2113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250" name="Picture 2" descr="Soubor:Mapspreadofxit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225333"/>
            <a:ext cx="8534400" cy="6446540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4299045" y="225333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Rozšíření křesťanství (tmavé: do r. 300, zelené: do r. 600, žluté: do r. 800)</a:t>
            </a:r>
          </a:p>
        </p:txBody>
      </p:sp>
    </p:spTree>
    <p:extLst>
      <p:ext uri="{BB962C8B-B14F-4D97-AF65-F5344CB8AC3E}">
        <p14:creationId xmlns:p14="http://schemas.microsoft.com/office/powerpoint/2010/main" val="42710846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792162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Křesťanství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9200" y="990600"/>
            <a:ext cx="7714488" cy="5562600"/>
          </a:xfrm>
        </p:spPr>
        <p:txBody>
          <a:bodyPr/>
          <a:lstStyle/>
          <a:p>
            <a:r>
              <a:rPr lang="cs-CZ" dirty="0" smtClean="0"/>
              <a:t>Křesťanské učení bylo formulováno na církevních sněmech,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koncilech</a:t>
            </a:r>
            <a:r>
              <a:rPr lang="cs-CZ" dirty="0" smtClean="0"/>
              <a:t>, mezi nimiž má význačné místo sedm ekumenických koncilů v průběhu 4. až 8. století</a:t>
            </a:r>
          </a:p>
          <a:p>
            <a:endParaRPr lang="cs-CZ" dirty="0" smtClean="0"/>
          </a:p>
          <a:p>
            <a:r>
              <a:rPr lang="cs-CZ" dirty="0" smtClean="0"/>
              <a:t>Ke konci prvního tisíciletí postupně narůstalo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napětí mezi východní a západní církví</a:t>
            </a:r>
            <a:r>
              <a:rPr lang="cs-CZ" dirty="0" smtClean="0"/>
              <a:t>, které vedlo až k 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velkému schizmatu (1054)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které dodnes nebylo překonáno</a:t>
            </a:r>
            <a:endParaRPr lang="cs-CZ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 descr="http://upload.wikimedia.org/wikipedia/commons/thumb/8/87/Christian_cross.svg/220px-Christian_cross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524000" cy="2667000"/>
          </a:xfrm>
          <a:prstGeom prst="rect">
            <a:avLst/>
          </a:prstGeom>
          <a:noFill/>
        </p:spPr>
      </p:pic>
      <p:pic>
        <p:nvPicPr>
          <p:cNvPr id="5" name="Picture 4" descr="http://upload.wikimedia.org/wikipedia/commons/thumb/e/e9/OrthodoxCross.svg/140px-OrthodoxCross.svg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" y="3962400"/>
            <a:ext cx="1333500" cy="19812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398916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6802" name="Picture 2" descr="Soubor:Christian percentage by countr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3999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533390" y="6334780"/>
            <a:ext cx="76106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Zastoupení křesťanství podle jednotlivých zemí</a:t>
            </a:r>
            <a:endParaRPr lang="cs-CZ" sz="28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4459777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762000"/>
          </a:xfrm>
        </p:spPr>
        <p:txBody>
          <a:bodyPr>
            <a:normAutofit/>
          </a:bodyPr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Křesťanství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762000"/>
            <a:ext cx="7790688" cy="6096000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Většina křesťanů patří k jednomu ze tří hlavních směrů: západní katolictví, východní pravoslaví a protestantství, vzniklé z reformace v 16. století</a:t>
            </a:r>
          </a:p>
          <a:p>
            <a:r>
              <a:rPr lang="cs-CZ" dirty="0" smtClean="0"/>
              <a:t>Liší se od sebe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odlišným chápáním vztahu věřících a církve</a:t>
            </a:r>
            <a:r>
              <a:rPr lang="cs-CZ" dirty="0" smtClean="0"/>
              <a:t>, z čehož se odvozuje i odlišná církevní organizace</a:t>
            </a:r>
          </a:p>
          <a:p>
            <a:r>
              <a:rPr lang="cs-CZ" dirty="0" smtClean="0"/>
              <a:t>Zatímco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starší církve </a:t>
            </a:r>
            <a:r>
              <a:rPr lang="cs-CZ" dirty="0" smtClean="0"/>
              <a:t>(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katolické a pravoslavné</a:t>
            </a:r>
            <a:r>
              <a:rPr lang="cs-CZ" dirty="0" smtClean="0"/>
              <a:t>)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chápou jako nezbytné zprostředkování mezi Bohem a člověkem</a:t>
            </a:r>
            <a:r>
              <a:rPr lang="cs-CZ" dirty="0" smtClean="0"/>
              <a:t>, řada </a:t>
            </a:r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protestantských církví se chápe jako sdružení věřících</a:t>
            </a:r>
            <a:r>
              <a:rPr lang="cs-CZ" dirty="0" smtClean="0"/>
              <a:t>, kteří tvoří místní sbory</a:t>
            </a:r>
          </a:p>
          <a:p>
            <a:r>
              <a:rPr lang="cs-CZ" dirty="0" smtClean="0"/>
              <a:t>První z nich jsou organizovány hierarchicky, a to buď s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jediným nejvyšším představitelem (papež), </a:t>
            </a:r>
            <a:r>
              <a:rPr lang="cs-CZ" dirty="0" smtClean="0"/>
              <a:t>nebo ve velkých obvykle územních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patriarchátech (pravoslaví)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116609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8382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Křesťanství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6800" y="838200"/>
            <a:ext cx="8077200" cy="6019800"/>
          </a:xfrm>
        </p:spPr>
        <p:txBody>
          <a:bodyPr>
            <a:normAutofit fontScale="85000" lnSpcReduction="10000"/>
          </a:bodyPr>
          <a:lstStyle/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Protestantské církve </a:t>
            </a:r>
            <a:r>
              <a:rPr lang="cs-CZ" dirty="0" smtClean="0"/>
              <a:t>se dělí na církve episkopální (anglikáni, luteráni), kde je větší skupina místních církví podřízena biskupovi, a církve presbyteriální, kde je každý sbor do značné míry samostatný</a:t>
            </a:r>
          </a:p>
          <a:p>
            <a:r>
              <a:rPr lang="cs-CZ" dirty="0" smtClean="0"/>
              <a:t>Většina protestantských církví je organizována podle národních států</a:t>
            </a:r>
          </a:p>
          <a:p>
            <a:endParaRPr lang="cs-CZ" dirty="0" smtClean="0"/>
          </a:p>
          <a:p>
            <a:pPr>
              <a:buNone/>
            </a:pPr>
            <a:r>
              <a:rPr lang="cs-CZ" u="sng" dirty="0" smtClean="0"/>
              <a:t>S tímto rozlišením souvisí i </a:t>
            </a:r>
            <a:r>
              <a:rPr lang="cs-CZ" b="1" i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odlišné chápání církevní služby</a:t>
            </a: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katolických a pravoslavných církvích </a:t>
            </a:r>
            <a:r>
              <a:rPr lang="cs-CZ" dirty="0" smtClean="0"/>
              <a:t>se povolání kněží, biskupů a případně řeholníků (mnichů a jeptišek) považuje za celoživotní, u kněží založené na zvláštním svěcení, případně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spojené s požadavkem celibátu </a:t>
            </a:r>
            <a:r>
              <a:rPr lang="cs-CZ" dirty="0" smtClean="0"/>
              <a:t>(biskupové a mniši, v římskokatolické církvi i kněží)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87432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7620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Křesťanství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838200"/>
            <a:ext cx="7498080" cy="5638800"/>
          </a:xfrm>
        </p:spPr>
        <p:txBody>
          <a:bodyPr>
            <a:normAutofit fontScale="92500" lnSpcReduction="20000"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protestantských církvích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sice obvykle také vyžaduje zvláštní vzdělání a ordinace, kazatele nebo duchovní si však jednotlivé sbory samy vybírají a jejich služba může být i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dočasná</a:t>
            </a:r>
          </a:p>
          <a:p>
            <a:endParaRPr lang="cs-CZ" b="1" i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většině protestantských církví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mohou církevní službu vykonávat i ženy</a:t>
            </a:r>
          </a:p>
          <a:p>
            <a:endParaRPr lang="cs-CZ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Zejména v USA je mnoho tak zvaných svobodných církví (free </a:t>
            </a:r>
            <a:r>
              <a:rPr lang="cs-CZ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church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což jsou zcela samostatné místní sbory bez dalších organizačních vazeb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4968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6858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Ježíš Kristus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6800" y="762000"/>
            <a:ext cx="7924800" cy="60960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 (mezi 7 a 1 př. n. l. – mezi 29 a 33) známý také jako 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Ježíš Nazaretský či Ježíš z </a:t>
            </a:r>
            <a:r>
              <a:rPr lang="cs-CZ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Nazareta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ústřední postavou křesťanství</a:t>
            </a:r>
          </a:p>
          <a:p>
            <a:r>
              <a:rPr lang="cs-CZ" dirty="0" smtClean="0"/>
              <a:t>Ježíš veřejně působil asi od roku 28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jako pocestný kazatel v oblasti dnešního Izraele a západního břehu Jordánu</a:t>
            </a:r>
          </a:p>
          <a:p>
            <a:r>
              <a:rPr lang="cs-CZ" dirty="0" smtClean="0"/>
              <a:t>Hlásal brzký příchod Božího království a vyzýval k obrácení či pokání</a:t>
            </a:r>
          </a:p>
          <a:p>
            <a:r>
              <a:rPr lang="cs-CZ" dirty="0" smtClean="0"/>
              <a:t>Kolem roku 30 jej Římané v Jeruzalémě 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ukřižovali</a:t>
            </a:r>
          </a:p>
          <a:p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Křesťané považují Ježíše za Židy očekávaného Mesiáše, Spasitele lidstva a Božího Syna, muslimové za jednoho z nejvýznamnějších proroků</a:t>
            </a:r>
          </a:p>
          <a:p>
            <a:r>
              <a:rPr lang="cs-CZ" dirty="0" smtClean="0"/>
              <a:t>Od data Ježíšova narození, byť pravděpodobně nepřesně vypočítaného, je tradičně odvozován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dnes používaný křesťanský letopočet</a:t>
            </a:r>
          </a:p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Ježíšova historicita není dnes až na výjimky zpochybňována</a:t>
            </a:r>
          </a:p>
          <a:p>
            <a:endParaRPr lang="cs-CZ" dirty="0"/>
          </a:p>
        </p:txBody>
      </p:sp>
      <p:pic>
        <p:nvPicPr>
          <p:cNvPr id="17410" name="Picture 2" descr="Soubor:Christ Carrying the Cross 158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00600" y="685800"/>
            <a:ext cx="4171950" cy="6019800"/>
          </a:xfrm>
          <a:prstGeom prst="rect">
            <a:avLst/>
          </a:prstGeom>
          <a:noFill/>
        </p:spPr>
      </p:pic>
      <p:pic>
        <p:nvPicPr>
          <p:cNvPr id="17412" name="Picture 4" descr="Soubor:Meister von Hohenfurth 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2400" y="685800"/>
            <a:ext cx="5238750" cy="601980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5391150" y="691571"/>
            <a:ext cx="35814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s-ES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 Greco, Kristus nesoucí kříž, </a:t>
            </a:r>
            <a:r>
              <a:rPr lang="es-ES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1580</a:t>
            </a:r>
            <a:endParaRPr lang="es-ES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5802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0"/>
            <a:ext cx="7498080" cy="9144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Islám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838200"/>
            <a:ext cx="8324088" cy="57150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Náboženství založené na učení 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proroka </a:t>
            </a:r>
            <a:r>
              <a:rPr lang="cs-CZ" b="1" i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Muhammada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 náboženského a 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politického vůdce působícího v 7. století</a:t>
            </a:r>
          </a:p>
          <a:p>
            <a:pPr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Slovo 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islám znamená „podrobení se“ či odevzdání se Bohu (arabsky 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Alláh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Stoupenec islámu se nazývá muslim, což znamená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„ten, kdo se podřizuje Bohu“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muslimů je 1,57 až 1,65 miliardy, což z islámu činí po křesťanství 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druhé největší náboženství světa</a:t>
            </a:r>
            <a:endParaRPr lang="cs-CZ" b="1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0877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World Muslim Population Map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68124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790828154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8382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Islám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3000" y="762000"/>
            <a:ext cx="7790688" cy="6096000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Muslimové věří, že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Bůh </a:t>
            </a: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Muhammadovi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zjevil Korán, který společně se Sunnou (</a:t>
            </a: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Muhammadovy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činy a slova) považují za základní prameny islámu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Muslimové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nepovažují </a:t>
            </a:r>
            <a:r>
              <a:rPr lang="cs-CZ" b="1" i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Muhammada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za zakladatele nového náboženství, ale za obnovitele původní monoteistické víry Adama, </a:t>
            </a:r>
            <a:r>
              <a:rPr lang="cs-CZ" b="1" i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Noeho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 Abraháma, Mojžíše, Ježíše i dalších proroků islámu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islámské tradice 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Židé a křesťané zkreslili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zjevení daná Bohem skrze proroky, a to buď změnou textu, nesprávnou interpretací nebo obojím</a:t>
            </a:r>
            <a:endParaRPr lang="cs-CZ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7379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0"/>
            <a:ext cx="7498080" cy="9144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Islám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914400"/>
            <a:ext cx="7498080" cy="53340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Téměř každý muslim je příslušník jedné ze dvou hlavních islámských větví:</a:t>
            </a:r>
          </a:p>
          <a:p>
            <a:pPr marL="59664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sunny (asi 85 %) </a:t>
            </a:r>
          </a:p>
          <a:p>
            <a:pPr marL="596646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šíity (asi 15 %)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Rozdělení, které vedlo k tomuto rozštěpení muslimské obce, nastalo v 7. století a jeho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příčinou byla otázka nástupnictví ve vedení muslimské obce</a:t>
            </a:r>
            <a:endParaRPr lang="cs-CZ" b="1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07392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4514" name="Picture 2" descr="Soubor:Islam by country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251379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0" y="4180344"/>
            <a:ext cx="34290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Rozšíření Islámu (více než 10%). </a:t>
            </a:r>
          </a:p>
          <a:p>
            <a:r>
              <a:rPr lang="cs-CZ" sz="2400" b="1" dirty="0" smtClean="0"/>
              <a:t>Tmavě zelená barva znázorňuje oblasti s většinovým zastoupením </a:t>
            </a:r>
            <a:r>
              <a:rPr lang="cs-CZ" sz="2400" b="1" dirty="0" err="1" smtClean="0"/>
              <a:t>sunnitů</a:t>
            </a:r>
            <a:r>
              <a:rPr lang="cs-CZ" sz="2400" b="1" dirty="0" smtClean="0"/>
              <a:t> a červená šíitů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026120594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Pět pilířů Islámu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3000"/>
            <a:ext cx="8534400" cy="5715000"/>
          </a:xfrm>
        </p:spPr>
        <p:txBody>
          <a:bodyPr>
            <a:normAutofit fontScale="85000" lnSpcReduction="20000"/>
          </a:bodyPr>
          <a:lstStyle/>
          <a:p>
            <a:pPr marL="65151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C000"/>
                </a:solidFill>
              </a:rPr>
              <a:t>Víra v jedinost Boží a božské poslání Mohameda (</a:t>
            </a:r>
            <a:r>
              <a:rPr lang="cs-CZ" b="1" i="1" dirty="0" err="1" smtClean="0">
                <a:solidFill>
                  <a:srgbClr val="FFC000"/>
                </a:solidFill>
              </a:rPr>
              <a:t>Šahada</a:t>
            </a:r>
            <a:r>
              <a:rPr lang="cs-CZ" b="1" i="1" dirty="0" smtClean="0">
                <a:solidFill>
                  <a:srgbClr val="FFC000"/>
                </a:solidFill>
              </a:rPr>
              <a:t>)</a:t>
            </a:r>
          </a:p>
          <a:p>
            <a:pPr marL="651510" indent="-514350">
              <a:buFont typeface="+mj-lt"/>
              <a:buAutoNum type="arabicPeriod"/>
            </a:pP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92D050"/>
                </a:solidFill>
              </a:rPr>
              <a:t>Modlitba - salát pětkrát denně s </a:t>
            </a:r>
            <a:r>
              <a:rPr lang="cs-CZ" b="1" i="1" dirty="0" err="1" smtClean="0">
                <a:solidFill>
                  <a:srgbClr val="92D050"/>
                </a:solidFill>
              </a:rPr>
              <a:t>qiblou</a:t>
            </a:r>
            <a:r>
              <a:rPr lang="cs-CZ" b="1" i="1" dirty="0" smtClean="0">
                <a:solidFill>
                  <a:srgbClr val="92D050"/>
                </a:solidFill>
              </a:rPr>
              <a:t> (směr) k Mekce</a:t>
            </a:r>
          </a:p>
          <a:p>
            <a:pPr marL="651510" indent="-514350">
              <a:buFont typeface="+mj-lt"/>
              <a:buAutoNum type="arabicPeriod"/>
            </a:pP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FF0000"/>
                </a:solidFill>
              </a:rPr>
              <a:t>Půst (v měsíci Ramadánu od úsvitu do soumraku) (</a:t>
            </a:r>
            <a:r>
              <a:rPr lang="cs-CZ" b="1" i="1" dirty="0" err="1" smtClean="0">
                <a:solidFill>
                  <a:srgbClr val="FF0000"/>
                </a:solidFill>
              </a:rPr>
              <a:t>Saum</a:t>
            </a:r>
            <a:r>
              <a:rPr lang="cs-CZ" b="1" i="1" dirty="0" smtClean="0">
                <a:solidFill>
                  <a:srgbClr val="FF0000"/>
                </a:solidFill>
              </a:rPr>
              <a:t>)</a:t>
            </a:r>
          </a:p>
          <a:p>
            <a:pPr marL="651510" indent="-514350">
              <a:buFont typeface="+mj-lt"/>
              <a:buAutoNum type="arabicPeriod"/>
            </a:pP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b="1" i="1" dirty="0" smtClean="0">
                <a:solidFill>
                  <a:srgbClr val="002060"/>
                </a:solidFill>
              </a:rPr>
              <a:t>Udílení almužny chudým (2,5 % čistých ročních zisků ve prospěch nižších sociálních vrstev</a:t>
            </a:r>
          </a:p>
          <a:p>
            <a:pPr marL="651510" indent="-514350">
              <a:buFont typeface="+mj-lt"/>
              <a:buAutoNum type="arabicPeriod"/>
            </a:pPr>
            <a:endParaRPr lang="cs-CZ" dirty="0" smtClean="0"/>
          </a:p>
          <a:p>
            <a:pPr marL="651510" indent="-514350">
              <a:buFont typeface="+mj-lt"/>
              <a:buAutoNum type="arabicPeriod"/>
            </a:pP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Pouť do Mekky (jednou za život, umožňuje-li to finanční situace a zdravotní stav muslima) (</a:t>
            </a:r>
            <a:r>
              <a:rPr lang="cs-CZ" b="1" i="1" dirty="0" err="1" smtClean="0">
                <a:solidFill>
                  <a:schemeClr val="accent4">
                    <a:lumMod val="75000"/>
                  </a:schemeClr>
                </a:solidFill>
              </a:rPr>
              <a:t>Hadždž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</a:rPr>
              <a:t>)</a:t>
            </a:r>
          </a:p>
          <a:p>
            <a:endParaRPr lang="cs-CZ" dirty="0"/>
          </a:p>
        </p:txBody>
      </p:sp>
      <p:pic>
        <p:nvPicPr>
          <p:cNvPr id="4" name="Picture 2" descr="Soubor:Mosq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0600" y="762000"/>
            <a:ext cx="7416800" cy="55626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7237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792162"/>
          </a:xfrm>
        </p:spPr>
        <p:txBody>
          <a:bodyPr/>
          <a:lstStyle/>
          <a:p>
            <a:pPr algn="ctr"/>
            <a:r>
              <a:rPr lang="cs-CZ" b="1" i="1" dirty="0" smtClean="0"/>
              <a:t>Mekka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6800" y="762000"/>
            <a:ext cx="7866888" cy="5867400"/>
          </a:xfrm>
        </p:spPr>
        <p:txBody>
          <a:bodyPr>
            <a:normAutofit fontScale="85000" lnSpcReduction="10000"/>
          </a:bodyPr>
          <a:lstStyle/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Mekka je rodištěm Mohameda, proroka islámu, a je nejsvětějším městem islámu</a:t>
            </a:r>
          </a:p>
          <a:p>
            <a:endParaRPr lang="cs-CZ" dirty="0" smtClean="0"/>
          </a:p>
          <a:p>
            <a:r>
              <a:rPr lang="cs-CZ" dirty="0" smtClean="0"/>
              <a:t>Každým rokem putuje na pouť během </a:t>
            </a:r>
            <a:r>
              <a:rPr lang="cs-CZ" dirty="0" err="1" smtClean="0"/>
              <a:t>hadždže</a:t>
            </a:r>
            <a:r>
              <a:rPr lang="cs-CZ" dirty="0" smtClean="0"/>
              <a:t> (islámský měsíc </a:t>
            </a:r>
            <a:r>
              <a:rPr lang="cs-CZ" dirty="0" err="1" smtClean="0"/>
              <a:t>dhú</a:t>
            </a:r>
            <a:r>
              <a:rPr lang="cs-CZ" dirty="0" smtClean="0"/>
              <a:t>'l-</a:t>
            </a:r>
            <a:r>
              <a:rPr lang="cs-CZ" dirty="0" err="1" smtClean="0"/>
              <a:t>hidždža</a:t>
            </a:r>
            <a:r>
              <a:rPr lang="cs-CZ" dirty="0" smtClean="0"/>
              <a:t>) do Mekky tři milióny muslimů, přičemž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nevěřícím je vstup do města tradičně zakázán</a:t>
            </a:r>
          </a:p>
          <a:p>
            <a:endParaRPr lang="cs-CZ" dirty="0" smtClean="0"/>
          </a:p>
          <a:p>
            <a:r>
              <a:rPr lang="cs-CZ" b="1" i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'ba je nejposvátnějším místem islámu</a:t>
            </a:r>
          </a:p>
          <a:p>
            <a:endParaRPr lang="cs-CZ" dirty="0" smtClean="0"/>
          </a:p>
          <a:p>
            <a:r>
              <a:rPr lang="cs-CZ" i="1" dirty="0" smtClean="0"/>
              <a:t>Muslimové věří, že ji zde na svém putování postavil sám Abraham, který byl pověřen Bohem, aby na své cestě vystavěl oltář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1577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792162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Mekka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914400"/>
            <a:ext cx="7498080" cy="5486400"/>
          </a:xfrm>
        </p:spPr>
        <p:txBody>
          <a:bodyPr/>
          <a:lstStyle/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Jedním z pilířů dnešního moderního islámu je pouť do Mekky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při které věřící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obcházejí sedmkrát tuto stavbu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doufají, že budou schopni dotknout se kamene, který je umístěn v jednom z jejích rohů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Pravděpodobně se jedná o meteorit, který dle pojetí proroka Abrahama pochází od archanděla Gabriela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0011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Korán</a:t>
            </a:r>
            <a:endParaRPr lang="cs-CZ" b="1" i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838200"/>
            <a:ext cx="8305800" cy="5867400"/>
          </a:xfrm>
        </p:spPr>
        <p:txBody>
          <a:bodyPr>
            <a:normAutofit fontScale="77500" lnSpcReduction="20000"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knihou Islámu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Veršovaná sbírka božích sdělení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kterou podle muslimů Mohamedovi nadiktoval prostřednictvím archanděla Gabriela sám Bůh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Skládá se ze 114 súr (skladeb - ty se dělí na jednotlivé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áje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verše) 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 jisté, zda byl Mohamed gramotný, ale jako obchodník pravděpodobně ovládal alespoň základy čtení a psaní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počátku islámu se Korán tradoval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především ústně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Oficiální písemná verze (dnes všeobecně uznávaná) vznikla až v roce 656 n. l., tedy po smrti Proroka</a:t>
            </a:r>
            <a:endParaRPr lang="cs-CZ" b="1" i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33868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868362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Korán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838200"/>
            <a:ext cx="8324088" cy="58674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 ale nutné zdůraznit, že strukturou a především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formou je od Bible naprosto odlišný, protože na rozdíl od ní je Korán dán muslimům jako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dokonalý a navždy neměnný text</a:t>
            </a:r>
          </a:p>
          <a:p>
            <a:endParaRPr lang="cs-CZ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To zaručuje Islámu </a:t>
            </a: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pevné základy napříč dějinnými událostmi, neboť je tím prakticky potlačena jakákoliv možnost spekulace</a:t>
            </a:r>
          </a:p>
          <a:p>
            <a:endParaRPr lang="cs-CZ" dirty="0" smtClean="0"/>
          </a:p>
          <a:p>
            <a:r>
              <a:rPr lang="cs-CZ" dirty="0" smtClean="0"/>
              <a:t>Určité "chápání v kontextu", známé ve velkém z křesťanské nauky, lze pozorovat jen u Šíitů, nicméně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prostor pro pochybování je i zde naprosto minimální</a:t>
            </a:r>
            <a:endParaRPr lang="cs-CZ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34677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0" name="Picture 2" descr="Soubor:Muslimskysvet 75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215351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15369229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71596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i="1" dirty="0" smtClean="0"/>
              <a:t>Buddhismus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838200"/>
            <a:ext cx="8077200" cy="5867400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 je nábožensko-filosofický systém, jehož základ vytvořil </a:t>
            </a:r>
            <a:r>
              <a:rPr lang="cs-CZ" b="1" i="1" dirty="0" err="1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Gautama</a:t>
            </a:r>
            <a:r>
              <a:rPr lang="cs-CZ" b="1" i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Buddha</a:t>
            </a:r>
            <a:r>
              <a:rPr lang="cs-CZ" dirty="0" smtClean="0"/>
              <a:t> pravděpodobně v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století př. n. l. v severovýchodní Indii</a:t>
            </a:r>
          </a:p>
          <a:p>
            <a:endParaRPr lang="cs-CZ" dirty="0" smtClean="0"/>
          </a:p>
          <a:p>
            <a:r>
              <a:rPr lang="cs-CZ" dirty="0" smtClean="0"/>
              <a:t>Jedná se o jedno z nejrozšířenějších světových náboženství, které vyznává přibližně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230 - 500 miliónů lidí</a:t>
            </a:r>
          </a:p>
          <a:p>
            <a:endParaRPr lang="cs-CZ" dirty="0" smtClean="0"/>
          </a:p>
          <a:p>
            <a:r>
              <a:rPr lang="cs-CZ" dirty="0" smtClean="0"/>
              <a:t>Buddhismus je označován jako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ateistické náboženství,</a:t>
            </a:r>
            <a:r>
              <a:rPr lang="cs-CZ" dirty="0" smtClean="0"/>
              <a:t> ačkoli v mnoha textech vystupují božstva - bytosti, žijící ve vyšších dimenzích existence</a:t>
            </a:r>
          </a:p>
          <a:p>
            <a:endParaRPr lang="cs-CZ" dirty="0" smtClean="0"/>
          </a:p>
          <a:p>
            <a:r>
              <a:rPr lang="cs-CZ" dirty="0" smtClean="0"/>
              <a:t>Na rozdíl od teistických náboženství jsou však tato božstva považována za </a:t>
            </a:r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běžné smrtelné a nevědomé bytosti podobně jako lidé nebo zvířata</a:t>
            </a:r>
            <a:r>
              <a:rPr lang="cs-CZ" dirty="0" smtClean="0"/>
              <a:t>, </a:t>
            </a:r>
            <a:r>
              <a:rPr lang="cs-CZ" b="1" i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pouze je převyšují svou moudrostí, schopnostmi a dlouhověkostí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135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0"/>
            <a:ext cx="7498080" cy="792162"/>
          </a:xfrm>
        </p:spPr>
        <p:txBody>
          <a:bodyPr/>
          <a:lstStyle/>
          <a:p>
            <a:pPr algn="ctr"/>
            <a:r>
              <a:rPr lang="cs-CZ" b="1" i="1" dirty="0" smtClean="0"/>
              <a:t>Buddhismus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838200"/>
            <a:ext cx="7498080" cy="57912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Jako ateistické náboženství je buddhismus možné označit i proto, že k dosažení osvobození </a:t>
            </a:r>
            <a:r>
              <a:rPr lang="cs-CZ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 třeba víra v "Boha"</a:t>
            </a:r>
            <a:r>
              <a:rPr lang="cs-CZ" dirty="0" smtClean="0"/>
              <a:t>, jak je tomu v teistických náboženstvích, neboť 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Bůh jakožto pojem není v buddhismu definován</a:t>
            </a:r>
          </a:p>
          <a:p>
            <a:endParaRPr lang="cs-CZ" dirty="0" smtClean="0"/>
          </a:p>
          <a:p>
            <a:r>
              <a:rPr lang="cs-CZ" dirty="0" err="1" smtClean="0"/>
              <a:t>Gautama</a:t>
            </a:r>
            <a:r>
              <a:rPr lang="cs-CZ" dirty="0" smtClean="0"/>
              <a:t> Buddha neměl v úmyslu vytvořit filosofický systém ve smyslu rozsáhlé interpretace světa</a:t>
            </a:r>
          </a:p>
          <a:p>
            <a:endParaRPr lang="cs-CZ" dirty="0" smtClean="0"/>
          </a:p>
          <a:p>
            <a:r>
              <a:rPr lang="cs-CZ" dirty="0" smtClean="0"/>
              <a:t>Jeho učení bylo </a:t>
            </a:r>
            <a:r>
              <a:rPr lang="cs-CZ" b="1" i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motivováno úsilím o vysvobození bytostí z nekonečného koloběhu zrození a smrti</a:t>
            </a:r>
            <a:endParaRPr lang="cs-CZ" b="1" i="1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Soubor:Buddha lanta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71600" y="762000"/>
            <a:ext cx="7467600" cy="58674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371600" y="6096000"/>
            <a:ext cx="74892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Gautama</a:t>
            </a:r>
            <a:r>
              <a:rPr lang="cs-CZ" sz="32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Buddha, zakladatel buddhismu</a:t>
            </a:r>
            <a:endParaRPr lang="cs-CZ" sz="32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4828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868362"/>
          </a:xfrm>
        </p:spPr>
        <p:txBody>
          <a:bodyPr/>
          <a:lstStyle/>
          <a:p>
            <a:pPr algn="ctr"/>
            <a:r>
              <a:rPr lang="cs-CZ" b="1" i="1" dirty="0" smtClean="0"/>
              <a:t>Hinduismus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6800" y="1066800"/>
            <a:ext cx="7714488" cy="5486400"/>
          </a:xfrm>
        </p:spPr>
        <p:txBody>
          <a:bodyPr/>
          <a:lstStyle/>
          <a:p>
            <a:r>
              <a:rPr lang="cs-CZ" dirty="0" smtClean="0"/>
              <a:t>V pravém slova smyslu se nedá mluvit o náboženství jako spíše o nábožensko-sociálním systému, který v sobě zahrnuje právní a společenské normy</a:t>
            </a:r>
          </a:p>
          <a:p>
            <a:endParaRPr lang="cs-CZ" dirty="0" smtClean="0"/>
          </a:p>
          <a:p>
            <a:r>
              <a:rPr lang="cs-CZ" dirty="0" smtClean="0"/>
              <a:t>K hinduismu se hlásí cca. 900 milionů osob a je tím třetím největším společenstvím na světě</a:t>
            </a:r>
            <a:endParaRPr lang="cs-CZ" dirty="0"/>
          </a:p>
        </p:txBody>
      </p:sp>
      <p:pic>
        <p:nvPicPr>
          <p:cNvPr id="1026" name="Picture 2" descr="ÓM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37714" y="0"/>
            <a:ext cx="1306286" cy="1371600"/>
          </a:xfrm>
          <a:prstGeom prst="rect">
            <a:avLst/>
          </a:prstGeom>
          <a:noFill/>
        </p:spPr>
      </p:pic>
      <p:pic>
        <p:nvPicPr>
          <p:cNvPr id="2050" name="Picture 2" descr="Soubor:Ganges ceremon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66800" y="838200"/>
            <a:ext cx="7620000" cy="5715000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143000" y="914400"/>
            <a:ext cx="424167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Obřady k uctění posvátné řeky Gangy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5934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18197"/>
            <a:ext cx="7498080" cy="1143000"/>
          </a:xfrm>
        </p:spPr>
        <p:txBody>
          <a:bodyPr/>
          <a:lstStyle/>
          <a:p>
            <a:pPr algn="ctr"/>
            <a:r>
              <a:rPr lang="cs-CZ"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35608" y="1295400"/>
            <a:ext cx="7498080" cy="5257800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</a:p>
          <a:p>
            <a:pPr marL="82296" indent="0">
              <a:buNone/>
            </a:pPr>
            <a:r>
              <a:rPr lang="cs-CZ" sz="2100" dirty="0">
                <a:hlinkClick r:id="rId2"/>
              </a:rPr>
              <a:t>http://</a:t>
            </a:r>
            <a:r>
              <a:rPr lang="cs-CZ" sz="2100" dirty="0" smtClean="0">
                <a:hlinkClick r:id="rId2"/>
              </a:rPr>
              <a:t>cs.wikipedia.org/wiki/P%C4%9Bt_pil%C3%AD%C5%99%C5%AF_isl%C3%A1mu</a:t>
            </a:r>
            <a:endParaRPr lang="cs-CZ" sz="2100" dirty="0" smtClean="0"/>
          </a:p>
          <a:p>
            <a:pPr marL="82296" indent="0">
              <a:buNone/>
            </a:pPr>
            <a:r>
              <a:rPr lang="cs-CZ" sz="2100" dirty="0">
                <a:hlinkClick r:id="rId3"/>
              </a:rPr>
              <a:t>http://</a:t>
            </a:r>
            <a:r>
              <a:rPr lang="cs-CZ" sz="2100" dirty="0" smtClean="0">
                <a:hlinkClick r:id="rId3"/>
              </a:rPr>
              <a:t>cs.wikipedia.org/wiki/Isl%C3%A1m</a:t>
            </a:r>
            <a:endParaRPr lang="cs-CZ" sz="2100" dirty="0" smtClean="0"/>
          </a:p>
          <a:p>
            <a:pPr marL="82296" indent="0">
              <a:buNone/>
            </a:pPr>
            <a:r>
              <a:rPr lang="cs-CZ" sz="2100" dirty="0">
                <a:hlinkClick r:id="rId4"/>
              </a:rPr>
              <a:t>http://</a:t>
            </a:r>
            <a:r>
              <a:rPr lang="cs-CZ" sz="2100" dirty="0" smtClean="0">
                <a:hlinkClick r:id="rId4"/>
              </a:rPr>
              <a:t>cs.wikipedia.org/wiki/N%C3%A1bo%C5%BEenstv%C3%AD</a:t>
            </a:r>
            <a:endParaRPr lang="cs-CZ" sz="2100" dirty="0" smtClean="0"/>
          </a:p>
          <a:p>
            <a:pPr marL="82296" indent="0">
              <a:buNone/>
            </a:pPr>
            <a:r>
              <a:rPr lang="cs-CZ" sz="2100" dirty="0">
                <a:hlinkClick r:id="rId5"/>
              </a:rPr>
              <a:t>http://</a:t>
            </a:r>
            <a:r>
              <a:rPr lang="cs-CZ" sz="2100" dirty="0" smtClean="0">
                <a:hlinkClick r:id="rId5"/>
              </a:rPr>
              <a:t>cs.wikipedia.org/wiki/K%C5%99es%C5%A5anstv%C3%AD</a:t>
            </a:r>
            <a:endParaRPr lang="cs-CZ" sz="2100" dirty="0" smtClean="0"/>
          </a:p>
          <a:p>
            <a:pPr marL="82296" indent="0">
              <a:buNone/>
            </a:pPr>
            <a:r>
              <a:rPr lang="cs-CZ" sz="2100" dirty="0">
                <a:hlinkClick r:id="rId6"/>
              </a:rPr>
              <a:t>http://</a:t>
            </a:r>
            <a:r>
              <a:rPr lang="cs-CZ" sz="2100" dirty="0" smtClean="0">
                <a:hlinkClick r:id="rId6"/>
              </a:rPr>
              <a:t>cs.wikipedia.org/wiki/Budhismus</a:t>
            </a:r>
            <a:endParaRPr lang="cs-CZ" sz="2100" dirty="0" smtClean="0"/>
          </a:p>
          <a:p>
            <a:pPr marL="82296" indent="0">
              <a:buNone/>
            </a:pPr>
            <a:r>
              <a:rPr lang="cs-CZ" sz="2100" dirty="0">
                <a:hlinkClick r:id="rId7"/>
              </a:rPr>
              <a:t>http://cs.wikipedia.org/wiki/Hinduismus</a:t>
            </a:r>
            <a:endParaRPr lang="cs-CZ" sz="2100" dirty="0" smtClean="0"/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160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0"/>
            <a:ext cx="7498080" cy="944562"/>
          </a:xfrm>
        </p:spPr>
        <p:txBody>
          <a:bodyPr/>
          <a:lstStyle/>
          <a:p>
            <a:pPr algn="ctr"/>
            <a:r>
              <a:rPr lang="cs-CZ" sz="4400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9200" y="914400"/>
            <a:ext cx="7714488" cy="5715000"/>
          </a:xfrm>
        </p:spPr>
        <p:txBody>
          <a:bodyPr>
            <a:normAutofit fontScale="77500" lnSpcReduction="20000"/>
          </a:bodyPr>
          <a:lstStyle/>
          <a:p>
            <a:pPr marL="82296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</a:t>
            </a: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THEGREENEDITOR.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cs.wikipedia.org/wiki/Soubor:Religion_distribution.png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KUPOS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cs.wikipedia.org/wiki/Soubor:Worldwide_percentage_of_Adherents_by_Religion.png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LILTEK21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cs.wikipedia.org/wiki/Soubor:Prevailing_world_religions_map.png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AGUR.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cs.wikipedia.org/wiki/Soubor:Mapspreadofxity.jpg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CREYSMON07.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cs.wikipedia.org/wiki/Soubor:Christian_percentage_by_country.png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MASTER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 VYŠŠÍ BROD.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8.10.2012].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cs.wikipedia.org/wiki/Soubor:Meister_von_Hohenfurth_002.jpg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BABA66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8.10.2012].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cs.wikipedia.org/wiki/Soubor:Islam_by_country.png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THEGREENEDITOR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8.10.2012].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9"/>
              </a:rPr>
              <a:t>cs.wikipedia.org/wiki/Soubor:World_Muslim_Population_Map.png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MATTAN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8.10.2012].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0"/>
              </a:rPr>
              <a:t>cs.wikipedia.org/wiki/Soubor:Muslimskysvet_750.jpg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it-IT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MELINA, Antonio. </a:t>
            </a:r>
            <a:r>
              <a:rPr lang="it-IT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it-IT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8.10.2012</a:t>
            </a:r>
            <a:r>
              <a:rPr lang="it-IT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it-IT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it-IT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1"/>
              </a:rPr>
              <a:t>http://</a:t>
            </a:r>
            <a:r>
              <a:rPr lang="it-IT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1"/>
              </a:rPr>
              <a:t>cs.wikipedia.org/wiki/Soubor:Mosque.jpg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LIH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Andrew.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8.10.2012].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2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2"/>
              </a:rPr>
              <a:t>cs.wikipedia.org/wiki/Soubor:Buddha_lantau.jpg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PORTUM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8.10.2012].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3"/>
              </a:rPr>
              <a:t>cs.wikipedia.org/wiki/Soubor:Ganges_ceremony.jpg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marL="82296" indent="0">
              <a:buNone/>
            </a:pPr>
            <a:r>
              <a:rPr lang="nl-NL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BORIS23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nl-NL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wikipedie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8.10.2012</a:t>
            </a:r>
            <a:r>
              <a:rPr lang="nl-NL" sz="180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]. 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nl-NL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4"/>
              </a:rPr>
              <a:t>http://</a:t>
            </a:r>
            <a:r>
              <a:rPr lang="nl-NL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4"/>
              </a:rPr>
              <a:t>cs.wikipedia.org/wiki/Soubor:Christian_cross.sv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14"/>
              </a:rPr>
              <a:t>g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82296" indent="0">
              <a:buNone/>
            </a:pPr>
            <a:endParaRPr lang="cs-CZ" sz="1800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8229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911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</TotalTime>
  <Words>925</Words>
  <Application>Microsoft Office PowerPoint</Application>
  <PresentationFormat>Předvádění na obrazovce (4:3)</PresentationFormat>
  <Paragraphs>194</Paragraphs>
  <Slides>31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Slunovrat</vt:lpstr>
      <vt:lpstr>Prezentace aplikace PowerPoint</vt:lpstr>
      <vt:lpstr>Náboženství</vt:lpstr>
      <vt:lpstr>Náboženství - rozdělení</vt:lpstr>
      <vt:lpstr>Prezentace aplikace PowerPoint</vt:lpstr>
      <vt:lpstr>Prezentace aplikace PowerPoint</vt:lpstr>
      <vt:lpstr>Prezentace aplikace PowerPoint</vt:lpstr>
      <vt:lpstr>Křesťanství</vt:lpstr>
      <vt:lpstr>Křesťanství</vt:lpstr>
      <vt:lpstr>Prezentace aplikace PowerPoint</vt:lpstr>
      <vt:lpstr>Křesťanství</vt:lpstr>
      <vt:lpstr>Prezentace aplikace PowerPoint</vt:lpstr>
      <vt:lpstr>Křesťanství</vt:lpstr>
      <vt:lpstr>Křesťanství</vt:lpstr>
      <vt:lpstr>Křesťanství</vt:lpstr>
      <vt:lpstr>Ježíš Kristus</vt:lpstr>
      <vt:lpstr>Islám</vt:lpstr>
      <vt:lpstr>Prezentace aplikace PowerPoint</vt:lpstr>
      <vt:lpstr>Islám</vt:lpstr>
      <vt:lpstr>Islám</vt:lpstr>
      <vt:lpstr>Prezentace aplikace PowerPoint</vt:lpstr>
      <vt:lpstr>Pět pilířů Islámu </vt:lpstr>
      <vt:lpstr>Mekka</vt:lpstr>
      <vt:lpstr>Mekka</vt:lpstr>
      <vt:lpstr>Korán</vt:lpstr>
      <vt:lpstr>Korán</vt:lpstr>
      <vt:lpstr>Prezentace aplikace PowerPoint</vt:lpstr>
      <vt:lpstr>Buddhismus</vt:lpstr>
      <vt:lpstr>Buddhismus</vt:lpstr>
      <vt:lpstr>Hinduismus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Obyvatelstvo</dc:title>
  <dc:creator>Kohoutek Jan</dc:creator>
  <cp:lastModifiedBy>Kohoutek Jan</cp:lastModifiedBy>
  <cp:revision>3</cp:revision>
  <dcterms:created xsi:type="dcterms:W3CDTF">2013-05-03T21:56:44Z</dcterms:created>
  <dcterms:modified xsi:type="dcterms:W3CDTF">2013-05-17T08:28:24Z</dcterms:modified>
</cp:coreProperties>
</file>