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8" r:id="rId2"/>
    <p:sldId id="273" r:id="rId3"/>
    <p:sldId id="274" r:id="rId4"/>
    <p:sldId id="278" r:id="rId5"/>
    <p:sldId id="276" r:id="rId6"/>
    <p:sldId id="279" r:id="rId7"/>
    <p:sldId id="258" r:id="rId8"/>
    <p:sldId id="259" r:id="rId9"/>
    <p:sldId id="269" r:id="rId10"/>
    <p:sldId id="260" r:id="rId11"/>
    <p:sldId id="261" r:id="rId12"/>
    <p:sldId id="262" r:id="rId13"/>
    <p:sldId id="264" r:id="rId14"/>
    <p:sldId id="263" r:id="rId15"/>
    <p:sldId id="267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44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vropsk%C3%A1_unie" TargetMode="External"/><Relationship Id="rId2" Type="http://schemas.openxmlformats.org/officeDocument/2006/relationships/hyperlink" Target="http://cs.wikipedia.org/wiki/Instituce_Evropsk%C3%A9_uni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Euro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amiliefoto_europese_raad_2011.jpg" TargetMode="External"/><Relationship Id="rId2" Type="http://schemas.openxmlformats.org/officeDocument/2006/relationships/hyperlink" Target="http://cs.wikipedia.org/wiki/Soubor:European-parliament-brussels-insid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U27-further_enlargement_map.svg" TargetMode="External"/><Relationship Id="rId5" Type="http://schemas.openxmlformats.org/officeDocument/2006/relationships/hyperlink" Target="http://cs.wikipedia.org/wiki/Soubor:Eurozone.svg" TargetMode="External"/><Relationship Id="rId4" Type="http://schemas.openxmlformats.org/officeDocument/2006/relationships/hyperlink" Target="http://cs.wikipedia.org/wiki/Soubor:Jos%C3%A9_Manuel_Barroso_MEDEF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39553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Socioekonomická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Evropská unie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10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JK_REG_GEO_10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8.10.2012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3. ročník – DUM – obsahuje informace o Evropské unii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hlavních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institucích 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</p:spTree>
    <p:extLst>
      <p:ext uri="{BB962C8B-B14F-4D97-AF65-F5344CB8AC3E}">
        <p14:creationId xmlns:p14="http://schemas.microsoft.com/office/powerpoint/2010/main" val="260111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B0F0"/>
                </a:solidFill>
              </a:rPr>
              <a:t>Evropská unie (EU)</a:t>
            </a:r>
            <a:endParaRPr lang="cs-CZ" b="1" i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12776"/>
            <a:ext cx="7772400" cy="5256584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politická a ekonomická unie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kterou od posledního rozšíření v roce 2007 tvoří 27 evropských států s 500 miliony obyvatel (přibližně 7,3 % světové populace)</a:t>
            </a:r>
          </a:p>
          <a:p>
            <a:endParaRPr lang="cs-CZ" dirty="0" smtClean="0"/>
          </a:p>
          <a:p>
            <a:r>
              <a:rPr lang="cs-CZ" dirty="0" smtClean="0"/>
              <a:t>EU vznikla v roce 1993 na základě Smlouvy o Evropské unii, známější jako Maastrichtská smlouva, která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navazovala na evropský integrační proces od padesátých let</a:t>
            </a:r>
            <a:endParaRPr lang="cs-CZ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67600" y="0"/>
            <a:ext cx="1676400" cy="11125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445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Evropská unie</a:t>
            </a:r>
            <a:r>
              <a:rPr lang="cs-CZ" dirty="0" smtClean="0">
                <a:solidFill>
                  <a:srgbClr val="00B0F0"/>
                </a:solidFill>
              </a:rPr>
              <a:t> (</a:t>
            </a:r>
            <a:r>
              <a:rPr lang="cs-CZ" b="1" dirty="0" smtClean="0">
                <a:solidFill>
                  <a:srgbClr val="00B0F0"/>
                </a:solidFill>
              </a:rPr>
              <a:t>EU</a:t>
            </a:r>
            <a:r>
              <a:rPr lang="cs-CZ" dirty="0" smtClean="0">
                <a:solidFill>
                  <a:srgbClr val="00B0F0"/>
                </a:solidFill>
              </a:rPr>
              <a:t>)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28600" y="1646236"/>
            <a:ext cx="8686800" cy="52117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Evropská unie jako integrační celek vykazuje zásadní rozdíly oproti mezinárodním organizacím, proto je Evropská unie specifickou organizací,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jež stojí v jistém smyslu nad členskými státy, které na ni přenesly některé své svrchované pravomoci</a:t>
            </a:r>
          </a:p>
          <a:p>
            <a:endParaRPr lang="cs-CZ" b="1" i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Cílem EU je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vytvoření společného trhu a hospodářské a měnové unie, podpora rozvoje a růstu hospodářství, zaměstnanosti, konkurenceschopnosti a zlepšování životní úrovně a kvality životního prostředí</a:t>
            </a:r>
          </a:p>
          <a:p>
            <a:endParaRPr lang="cs-CZ" dirty="0" smtClean="0"/>
          </a:p>
          <a:p>
            <a:r>
              <a:rPr lang="cs-CZ" dirty="0" smtClean="0"/>
              <a:t>K zabezpečení těchto cílů slouží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čtyři základní svobody vnitřního trhu</a:t>
            </a:r>
            <a:r>
              <a:rPr lang="cs-CZ" dirty="0" smtClean="0"/>
              <a:t>: </a:t>
            </a:r>
            <a:r>
              <a:rPr lang="cs-CZ" b="1" i="1" dirty="0" smtClean="0">
                <a:solidFill>
                  <a:srgbClr val="FFC000"/>
                </a:solidFill>
              </a:rPr>
              <a:t>volný pohyb zboží, osob, služeb a kapitálu</a:t>
            </a:r>
            <a:endParaRPr lang="cs-CZ" b="1" i="1" dirty="0">
              <a:solidFill>
                <a:srgbClr val="FFC000"/>
              </a:solidFill>
            </a:endParaRPr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67600" y="0"/>
            <a:ext cx="1676400" cy="11125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391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Evropská unie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(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EU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424936" cy="5616624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Snaha o </a:t>
            </a:r>
            <a:r>
              <a:rPr lang="cs-CZ" b="1" dirty="0">
                <a:solidFill>
                  <a:schemeClr val="accent2"/>
                </a:solidFill>
              </a:rPr>
              <a:t>prevenci hrůz druhé světové války</a:t>
            </a:r>
            <a:r>
              <a:rPr lang="cs-CZ" dirty="0"/>
              <a:t>, ale také jako prostředek dohledu nad dalším případným německým zbrojením, uzavřelo šest západoevropských států v dubnu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1951 Pařížskou smlouvu</a:t>
            </a:r>
            <a:r>
              <a:rPr lang="cs-CZ" dirty="0"/>
              <a:t>, která </a:t>
            </a:r>
            <a:r>
              <a:rPr lang="cs-CZ" dirty="0" smtClean="0"/>
              <a:t>založila</a:t>
            </a:r>
            <a:endParaRPr lang="cs-CZ" b="1" dirty="0"/>
          </a:p>
          <a:p>
            <a:r>
              <a:rPr lang="cs-CZ" b="1" i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Evropské společenství uhlí a oceli (ESUO)</a:t>
            </a:r>
          </a:p>
          <a:p>
            <a:r>
              <a:rPr lang="cs-CZ" dirty="0"/>
              <a:t>Právě uhlí a ocel byly považovány za hlavní </a:t>
            </a:r>
            <a:r>
              <a:rPr lang="cs-CZ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strategické suroviny té doby</a:t>
            </a:r>
          </a:p>
          <a:p>
            <a:r>
              <a:rPr lang="cs-CZ" dirty="0"/>
              <a:t>březnu </a:t>
            </a:r>
            <a:r>
              <a:rPr lang="cs-CZ" dirty="0">
                <a:solidFill>
                  <a:srgbClr val="C00000"/>
                </a:solidFill>
              </a:rPr>
              <a:t>1957 </a:t>
            </a:r>
            <a:r>
              <a:rPr lang="cs-CZ" dirty="0"/>
              <a:t>pak tyto státy uzavřely další – tzv. Římské smlouvy, kterými </a:t>
            </a:r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vzniklo </a:t>
            </a:r>
            <a:r>
              <a:rPr lang="cs-CZ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Evropské hospodářské společenství (EHS) </a:t>
            </a:r>
            <a:r>
              <a:rPr lang="cs-CZ" dirty="0"/>
              <a:t>a </a:t>
            </a:r>
            <a:r>
              <a:rPr lang="cs-CZ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Evropské společenství pro atomovou energii (Euratom)</a:t>
            </a:r>
          </a:p>
          <a:p>
            <a:r>
              <a:rPr lang="cs-CZ" dirty="0"/>
              <a:t>Po 1. červenci 1967 </a:t>
            </a:r>
            <a:r>
              <a:rPr lang="cs-CZ" b="1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 sloučení tří společenství (ESUO, EHS a Euratom) začalo hovořit o </a:t>
            </a:r>
            <a:r>
              <a:rPr lang="cs-CZ" b="1" i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Evropských společenstvích (ES</a:t>
            </a:r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Maastrichtská smlouva </a:t>
            </a:r>
            <a:r>
              <a:rPr lang="cs-CZ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oficiálně zavedla pojem </a:t>
            </a:r>
            <a:r>
              <a:rPr lang="cs-CZ" b="1" i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Evropská unie</a:t>
            </a:r>
            <a:endParaRPr lang="cs-CZ" b="1" i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4696" y="0"/>
            <a:ext cx="1369304" cy="9087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3807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9060"/>
            <a:ext cx="7772400" cy="91440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Evropská unie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(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EU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28600" y="1268760"/>
            <a:ext cx="8686800" cy="5360639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K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Spolkové republice Německo (SRN), Francii, Itálii, Belgii, Lucembursku a Nizozemí </a:t>
            </a:r>
            <a:r>
              <a:rPr lang="cs-CZ" dirty="0"/>
              <a:t>se k 1. </a:t>
            </a:r>
            <a:r>
              <a:rPr lang="cs-CZ" b="1" i="1" dirty="0"/>
              <a:t>lednu </a:t>
            </a:r>
            <a:r>
              <a:rPr lang="cs-CZ" b="1" i="1" dirty="0">
                <a:solidFill>
                  <a:srgbClr val="FFC000"/>
                </a:solidFill>
              </a:rPr>
              <a:t>1973</a:t>
            </a:r>
            <a:r>
              <a:rPr lang="cs-CZ" b="1" i="1" dirty="0"/>
              <a:t> přidalo </a:t>
            </a:r>
            <a:r>
              <a:rPr lang="cs-CZ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Spojené království, Irsko a Dánsko</a:t>
            </a:r>
          </a:p>
          <a:p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připojilo v roce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1981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následováno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Španělskem a Portugalskem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1986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Roku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1995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členy staly dosud neutrální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Finsko, Rakousko a Švédsko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květnu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2004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bylo přijato 10 zemí: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Česko, Estonsko, Kypr, Litva, Lotyšsko, Maďarsko, Malta, Polsko, Slovensko a Slovinsko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ledna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2007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členy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Rumunsko a Bulharsko</a:t>
            </a:r>
          </a:p>
          <a:p>
            <a:endParaRPr lang="cs-CZ" dirty="0"/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67600" y="0"/>
            <a:ext cx="1676400" cy="11125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0798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27-further enlargement map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2" y="0"/>
            <a:ext cx="911796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15816" y="332656"/>
            <a:ext cx="32720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Možné rozšíření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971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90600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Evropské instituce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839200" cy="521176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Základním principem fungování Evropské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unie je sdílení pravomocí, které byly dříve v kompetenci jednotlivých členských států</a:t>
            </a:r>
          </a:p>
          <a:p>
            <a:endParaRPr lang="cs-CZ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tímto účelem vznikly </a:t>
            </a:r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společné instituce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 institucionálního rámce tvoří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sedm orgánů Evropské unie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jsou vyjmenovány v čl. 13 Smlouvy o Evropské unii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Evropský parlament, Evropskou radu,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Evropské unie, Evropskou komisi, Soudní dvůr Evropské unie, Evropskou centrální banku a o Účetní dvůr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Kromě toho existují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poradní a další instituce</a:t>
            </a:r>
            <a:endParaRPr lang="cs-CZ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71605"/>
            <a:ext cx="1619672" cy="10748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3119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772400" cy="914400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Evropský parlament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536064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rámec činnosti Evropského parlamentu (EP) je vymezen v ustanovení čl. 14 Smlouvy o Evropské unii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Evropský parlament je vymezen jako subjekt, jenž vykonává - společně s Radou –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legislativní, rozpočtovou </a:t>
            </a:r>
            <a:r>
              <a:rPr lang="cs-CZ" b="1" dirty="0">
                <a:solidFill>
                  <a:srgbClr val="C00000"/>
                </a:solidFill>
              </a:rPr>
              <a:t>a </a:t>
            </a:r>
            <a:r>
              <a:rPr lang="cs-CZ" b="1" dirty="0" smtClean="0">
                <a:solidFill>
                  <a:srgbClr val="C00000"/>
                </a:solidFill>
              </a:rPr>
              <a:t>kontrolní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se ze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zástupců občanů Unie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možný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členů EP je 751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nepočítaje předsedu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Členové EP jsou voleni na pětileté volební období ve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všeobecných, přímých, tajných a svobodných volbách</a:t>
            </a:r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-13886"/>
            <a:ext cx="1619672" cy="10748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4532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ean-parliament-brussels-insi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49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332656"/>
            <a:ext cx="71336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Jednací místnost v budově EP v Bruselu</a:t>
            </a:r>
          </a:p>
        </p:txBody>
      </p:sp>
    </p:spTree>
    <p:extLst>
      <p:ext uri="{BB962C8B-B14F-4D97-AF65-F5344CB8AC3E}">
        <p14:creationId xmlns:p14="http://schemas.microsoft.com/office/powerpoint/2010/main" val="33446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441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Evropská rada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686800" cy="521176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často </a:t>
            </a:r>
            <a:r>
              <a:rPr lang="cs-CZ" dirty="0"/>
              <a:t>zaměňována s Radou Evropské unie, popř. Radou </a:t>
            </a:r>
            <a:r>
              <a:rPr lang="cs-CZ" dirty="0" smtClean="0"/>
              <a:t>Evropy</a:t>
            </a:r>
            <a:endParaRPr lang="cs-CZ" dirty="0"/>
          </a:p>
          <a:p>
            <a:r>
              <a:rPr lang="cs-CZ" dirty="0" smtClean="0"/>
              <a:t>se </a:t>
            </a:r>
            <a:r>
              <a:rPr lang="cs-CZ" dirty="0"/>
              <a:t>schází přibližně třikrát do roka, </a:t>
            </a:r>
            <a:r>
              <a:rPr lang="cs-CZ" b="1" dirty="0">
                <a:solidFill>
                  <a:srgbClr val="00B0F0"/>
                </a:solidFill>
              </a:rPr>
              <a:t>skládá se z hlav států a předsedů vlád členských států EU a </a:t>
            </a:r>
            <a:r>
              <a:rPr lang="cs-CZ" b="1" dirty="0" smtClean="0">
                <a:solidFill>
                  <a:srgbClr val="00B0F0"/>
                </a:solidFill>
              </a:rPr>
              <a:t>předsedy Evropské komise</a:t>
            </a:r>
            <a:endParaRPr lang="cs-CZ" b="1" dirty="0">
              <a:solidFill>
                <a:srgbClr val="00B0F0"/>
              </a:solidFill>
            </a:endParaRPr>
          </a:p>
          <a:p>
            <a:r>
              <a:rPr lang="cs-CZ" dirty="0" smtClean="0"/>
              <a:t>Rozhoduje </a:t>
            </a:r>
            <a:r>
              <a:rPr lang="cs-CZ" dirty="0"/>
              <a:t>o </a:t>
            </a:r>
            <a:r>
              <a:rPr lang="cs-CZ" b="1" dirty="0">
                <a:solidFill>
                  <a:srgbClr val="FFC000"/>
                </a:solidFill>
              </a:rPr>
              <a:t>nejzávažnějších politických a ekonomických otázkách a vymezuje směry, kterými se má Unie </a:t>
            </a:r>
            <a:r>
              <a:rPr lang="cs-CZ" b="1" dirty="0" smtClean="0">
                <a:solidFill>
                  <a:srgbClr val="FFC000"/>
                </a:solidFill>
              </a:rPr>
              <a:t>ubírat</a:t>
            </a:r>
          </a:p>
          <a:p>
            <a:r>
              <a:rPr lang="cs-CZ" dirty="0" smtClean="0"/>
              <a:t>Evropská </a:t>
            </a:r>
            <a:r>
              <a:rPr lang="cs-CZ" dirty="0"/>
              <a:t>rada rozhoduje na základě </a:t>
            </a:r>
            <a:r>
              <a:rPr lang="cs-CZ" b="1" dirty="0" smtClean="0">
                <a:solidFill>
                  <a:schemeClr val="accent2"/>
                </a:solidFill>
              </a:rPr>
              <a:t>jednomyslnosti</a:t>
            </a:r>
          </a:p>
          <a:p>
            <a:r>
              <a:rPr lang="cs-CZ" dirty="0" smtClean="0"/>
              <a:t>Lisabonská </a:t>
            </a:r>
            <a:r>
              <a:rPr lang="cs-CZ" dirty="0"/>
              <a:t>smlouva zřídila </a:t>
            </a:r>
            <a:r>
              <a:rPr lang="cs-CZ" b="1" dirty="0">
                <a:solidFill>
                  <a:srgbClr val="92D050"/>
                </a:solidFill>
              </a:rPr>
              <a:t>stálého předsedu Evropské rady</a:t>
            </a:r>
            <a:r>
              <a:rPr lang="cs-CZ" dirty="0"/>
              <a:t>, který je volen na 2,5 roku (od 1. 12. 2009 Herman Van </a:t>
            </a:r>
            <a:r>
              <a:rPr lang="cs-CZ" dirty="0" err="1"/>
              <a:t>Rompuy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-13886"/>
            <a:ext cx="1619672" cy="1074873"/>
          </a:xfrm>
          <a:prstGeom prst="rect">
            <a:avLst/>
          </a:prstGeom>
          <a:noFill/>
        </p:spPr>
      </p:pic>
      <p:pic>
        <p:nvPicPr>
          <p:cNvPr id="2050" name="Picture 2" descr="Soubor:Familiefoto europese raad 201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50" y="1268760"/>
            <a:ext cx="8796187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87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9144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Rada Evropské unie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000" y="1340768"/>
            <a:ext cx="8763000" cy="5211764"/>
          </a:xfrm>
        </p:spPr>
        <p:txBody>
          <a:bodyPr>
            <a:normAutofit fontScale="85000" lnSpcReduction="10000"/>
          </a:bodyPr>
          <a:lstStyle/>
          <a:p>
            <a:r>
              <a:rPr lang="cs-CZ" sz="3100" dirty="0" smtClean="0"/>
              <a:t>(dříve Rada ministrů) </a:t>
            </a:r>
            <a:r>
              <a:rPr lang="cs-CZ" sz="3100" b="1" i="1" dirty="0" smtClean="0">
                <a:solidFill>
                  <a:srgbClr val="C00000"/>
                </a:solidFill>
              </a:rPr>
              <a:t>zastupuje zájmy členských států</a:t>
            </a:r>
          </a:p>
          <a:p>
            <a:r>
              <a:rPr lang="cs-CZ" sz="3100" dirty="0" smtClean="0"/>
              <a:t>Její hlavní pravomocí je společně s Evropským parlamentem </a:t>
            </a:r>
            <a:r>
              <a:rPr lang="cs-CZ" sz="3100" b="1" i="1" dirty="0" smtClean="0">
                <a:solidFill>
                  <a:srgbClr val="00B0F0"/>
                </a:solidFill>
              </a:rPr>
              <a:t>přijímání legislativy</a:t>
            </a:r>
          </a:p>
          <a:p>
            <a:r>
              <a:rPr lang="cs-CZ" sz="3100" dirty="0" smtClean="0"/>
              <a:t>Rada jedná v různých složeních</a:t>
            </a:r>
          </a:p>
          <a:p>
            <a:r>
              <a:rPr lang="cs-CZ" sz="3100" dirty="0" smtClean="0"/>
              <a:t>Nejvyšší úrovní je </a:t>
            </a:r>
            <a:r>
              <a:rPr lang="cs-CZ" sz="3100" b="1" i="1" dirty="0" smtClean="0">
                <a:solidFill>
                  <a:srgbClr val="00B050"/>
                </a:solidFill>
              </a:rPr>
              <a:t>Rada složená z ministrů jednotlivých států</a:t>
            </a:r>
            <a:r>
              <a:rPr lang="cs-CZ" sz="3100" dirty="0" smtClean="0"/>
              <a:t>, kteří se schází podle potřeby</a:t>
            </a:r>
          </a:p>
          <a:p>
            <a:r>
              <a:rPr lang="cs-CZ" sz="3100" dirty="0" smtClean="0"/>
              <a:t>Rada rozhoduje buď jednomyslně, kvalifikovanou nebo prostou většinou hlasů</a:t>
            </a:r>
          </a:p>
          <a:p>
            <a:r>
              <a:rPr lang="cs-CZ" sz="3100" dirty="0" smtClean="0"/>
              <a:t>Většina rozhodování se provádí na základě kvalifikované většiny, kdy hlasy členských států mají různou váhu v závislosti na počtu obyvatel</a:t>
            </a:r>
          </a:p>
          <a:p>
            <a:r>
              <a:rPr lang="cs-CZ" sz="3100" b="1" i="1" dirty="0" smtClean="0">
                <a:solidFill>
                  <a:srgbClr val="FFC000"/>
                </a:solidFill>
              </a:rPr>
              <a:t>Každý půlrok předsedá Radě jiná země EU</a:t>
            </a:r>
          </a:p>
          <a:p>
            <a:endParaRPr lang="cs-CZ" dirty="0"/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-13886"/>
            <a:ext cx="1619672" cy="10748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1466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772400" cy="9144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Evropská komise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820472" cy="594928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sleduje zájmy Evropské unie jako celku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Komisaři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nesmějí přihlížet k zájmům jednotlivých zemí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Komise má výlučné právo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iniciovat návrhy legislativy a dohlíží na dodržování zakládacích smluv EU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Vypracovává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návrh rozpočtu EU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provádí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jeho plnění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Dále Komise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zastupuje EU při mezinárodních jednáních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má právo sjednávat s třetími státy dohody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základě Smlouvy z Nice má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každá země jednoho komisaře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 současnosti je jich tedy 27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roku 2014 smlouvy předpokládají snížení počtu komisařů na 2/3 počtu členských států a zavedení systému rotace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Evropská komise rozhoduje na základě prosté většiny hlasů Sídlo má v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Bruselu</a:t>
            </a:r>
          </a:p>
          <a:p>
            <a:endParaRPr lang="cs-CZ" dirty="0"/>
          </a:p>
        </p:txBody>
      </p:sp>
      <p:pic>
        <p:nvPicPr>
          <p:cNvPr id="3074" name="Picture 2" descr="Soubor:José Manuel Barroso MEDEF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699" y="908720"/>
            <a:ext cx="44291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38222" y="200834"/>
            <a:ext cx="40756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José Manuel Durão Barroso, předseda komise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26956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0050393"/>
              </p:ext>
            </p:extLst>
          </p:nvPr>
        </p:nvGraphicFramePr>
        <p:xfrm>
          <a:off x="0" y="0"/>
          <a:ext cx="9144000" cy="6874913"/>
        </p:xfrm>
        <a:graphic>
          <a:graphicData uri="http://schemas.openxmlformats.org/drawingml/2006/table">
            <a:tbl>
              <a:tblPr>
                <a:effectLst>
                  <a:outerShdw blurRad="50800" dist="50800" dir="5400000" algn="ctr" rotWithShape="0">
                    <a:schemeClr val="tx1"/>
                  </a:outerShdw>
                </a:effectLst>
              </a:tblPr>
              <a:tblGrid>
                <a:gridCol w="1475656"/>
                <a:gridCol w="810344"/>
                <a:gridCol w="1143000"/>
                <a:gridCol w="1143000"/>
                <a:gridCol w="1143000"/>
                <a:gridCol w="1161256"/>
                <a:gridCol w="1385425"/>
                <a:gridCol w="882319"/>
              </a:tblGrid>
              <a:tr h="396468">
                <a:tc>
                  <a:txBody>
                    <a:bodyPr/>
                    <a:lstStyle/>
                    <a:p>
                      <a:pPr algn="ctr"/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země</a:t>
                      </a:r>
                      <a:endParaRPr lang="cs-CZ" sz="13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vstup</a:t>
                      </a:r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endParaRPr lang="cs-CZ" sz="13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obyvatel</a:t>
                      </a:r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(</a:t>
                      </a:r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mil., 2010</a:t>
                      </a:r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)</a:t>
                      </a:r>
                      <a:endParaRPr lang="cs-CZ" sz="13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rozloha</a:t>
                      </a:r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(</a:t>
                      </a:r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km²</a:t>
                      </a:r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)</a:t>
                      </a:r>
                      <a:endParaRPr lang="cs-CZ" sz="13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HDP</a:t>
                      </a:r>
                      <a:r>
                        <a:rPr lang="cs-CZ" sz="1300" b="1" baseline="0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 </a:t>
                      </a:r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hlavu, </a:t>
                      </a:r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2010</a:t>
                      </a:r>
                      <a:r>
                        <a:rPr lang="cs-CZ" sz="1300" b="1" baseline="30000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1300" b="1" dirty="0" smtClean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USD </a:t>
                      </a:r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/ % EU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300" b="1" dirty="0" err="1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křesel</a:t>
                      </a:r>
                      <a:r>
                        <a:rPr lang="pl-PL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pl-PL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pl-PL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 EP od 2009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hlasů</a:t>
                      </a:r>
                      <a:b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sz="13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 Radě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Belgie €</a:t>
                      </a:r>
                      <a:endParaRPr lang="cs-CZ" sz="1300" b="1" i="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1952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10,6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30 528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36 274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Bulharsko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7,6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110 879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12 052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Dánsko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1973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43 094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36 764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Estonsko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45 228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18 274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Finsko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1995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338 145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34 401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Francie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1952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63,8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643 427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34 092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Irsko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1973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70 273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38 816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Itálie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1952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60,1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301 340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29 109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Kypr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9 251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28 045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Litva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65 300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16 997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Lotyšsko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64 589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14 330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97069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Lucembursko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1952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2 586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80 304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260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Malta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316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24 081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Maďarsko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10,0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93 028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18 815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97069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Nizozemsko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1952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16,4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41 543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40 777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Německo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1952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82,3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357 022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35 930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Polsko</a:t>
                      </a:r>
                      <a:endParaRPr lang="cs-CZ" sz="1300" b="1" i="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38,2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312 685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18 837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97069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Portugalsko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1986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10,6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92 090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23 113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Rakousko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1995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8,3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83 871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39 454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Rumunsko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21,5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238 391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11 766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Slovensko</a:t>
                      </a:r>
                      <a:r>
                        <a:rPr lang="cs-CZ" sz="1300" b="1" i="0" baseline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1300" b="1" i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€</a:t>
                      </a:r>
                      <a:endParaRPr lang="cs-CZ" sz="1300" b="1" i="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49 035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22 267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Slovinsko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20 273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27 900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97824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Spojené království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1973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60,9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243 610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35 053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29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Česko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10,5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78 867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24 987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Řecko €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1981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11,2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131 957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28 833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94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Španělsko</a:t>
                      </a:r>
                      <a:r>
                        <a:rPr lang="cs-CZ" sz="1300" b="1" i="0" baseline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1300" b="1" i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€</a:t>
                      </a:r>
                      <a:endParaRPr lang="cs-CZ" sz="1300" b="1" i="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1986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44,8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505 370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29 418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20671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Švédsko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1995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9,1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450 295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37 775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123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297069">
                <a:tc>
                  <a:txBody>
                    <a:bodyPr/>
                    <a:lstStyle/>
                    <a:p>
                      <a:pPr algn="ctr"/>
                      <a:r>
                        <a:rPr lang="cs-CZ" sz="1300" b="1" i="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EU celkem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100" b="1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500,0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4 324 782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30 835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1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736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345</a:t>
                      </a:r>
                    </a:p>
                  </a:txBody>
                  <a:tcPr marL="4211" marR="4211" marT="4211" marB="421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2356582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r>
              <a:rPr lang="cs-CZ" b="1" i="1" dirty="0" smtClean="0">
                <a:solidFill>
                  <a:srgbClr val="0070C0"/>
                </a:solidFill>
              </a:rPr>
              <a:t>Další instituce EU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748464" cy="5877272"/>
          </a:xfrm>
        </p:spPr>
        <p:txBody>
          <a:bodyPr>
            <a:normAutofit fontScale="77500" lnSpcReduction="20000"/>
          </a:bodyPr>
          <a:lstStyle/>
          <a:p>
            <a:r>
              <a:rPr lang="cs-CZ" sz="31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Soudní dvůr Evropské unie 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dbá nad jednotným výkladem evropského práva - má sídlo v Lucemburku</a:t>
            </a:r>
          </a:p>
          <a:p>
            <a:r>
              <a:rPr lang="cs-CZ" sz="3100" b="1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Evropská centrální banka </a:t>
            </a:r>
            <a:r>
              <a:rPr lang="cs-CZ" sz="31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(Frankfurt nad Mohanem), která spolu s národními centrálními bankami tvoří Evropský systém centrálních bank, je měnovou bankou pro Eurozónu</a:t>
            </a:r>
          </a:p>
          <a:p>
            <a:r>
              <a:rPr lang="cs-CZ" sz="3100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Hospodářský a sociální výbor a Výbor regionů 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poradní a konzultativní orgány Evropské  unie</a:t>
            </a:r>
          </a:p>
          <a:p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některých předepsaných případech je jejich konzultace povinná</a:t>
            </a:r>
          </a:p>
          <a:p>
            <a:r>
              <a:rPr lang="cs-CZ" sz="31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Evropská investiční banka</a:t>
            </a:r>
            <a:r>
              <a:rPr lang="cs-CZ" sz="3100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poskytuje veřejným i soukromým subjektům dlouhodobé půjčky na kapitálové investice (Lucemburk)</a:t>
            </a:r>
          </a:p>
          <a:p>
            <a:r>
              <a:rPr lang="cs-CZ" sz="31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Evropský investiční fond 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pomáhá s rozšiřováním transevropských infrastruktur a poskytuje záruky na půjčky malým a středním podnikům (Lucemburku)</a:t>
            </a:r>
          </a:p>
          <a:p>
            <a:r>
              <a:rPr lang="cs-CZ" sz="3100" b="1" i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Evropský ombudsman 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zabývá stížnostmi na činnosti orgánů a institucí EU (Štrasburk)</a:t>
            </a:r>
          </a:p>
          <a:p>
            <a:endParaRPr lang="cs-CZ" dirty="0"/>
          </a:p>
        </p:txBody>
      </p:sp>
      <p:pic>
        <p:nvPicPr>
          <p:cNvPr id="4" name="Picture 2" descr="Evropská vlajka">
            <a:hlinkClick r:id="rId2" tooltip="Evropská vlaj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-13886"/>
            <a:ext cx="1475656" cy="8837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924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72400" cy="914400"/>
          </a:xfrm>
        </p:spPr>
        <p:txBody>
          <a:bodyPr/>
          <a:lstStyle/>
          <a:p>
            <a:r>
              <a:rPr lang="cs-CZ" b="1" i="1" u="sng" dirty="0">
                <a:solidFill>
                  <a:srgbClr val="FF0000"/>
                </a:solidFill>
              </a:rPr>
              <a:t>Evropská měnová unie (EMU)</a:t>
            </a:r>
            <a:br>
              <a:rPr lang="cs-CZ" b="1" i="1" u="sng" dirty="0">
                <a:solidFill>
                  <a:srgbClr val="FF0000"/>
                </a:solidFill>
              </a:rPr>
            </a:b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5112568" cy="5760640"/>
          </a:xfrm>
        </p:spPr>
        <p:txBody>
          <a:bodyPr>
            <a:normAutofit/>
          </a:bodyPr>
          <a:lstStyle/>
          <a:p>
            <a:r>
              <a:rPr lang="cs-CZ" dirty="0"/>
              <a:t>Sedmnáct zemí EU (</a:t>
            </a:r>
            <a:r>
              <a:rPr lang="cs-CZ" i="1" dirty="0">
                <a:solidFill>
                  <a:srgbClr val="FFC000"/>
                </a:solidFill>
              </a:rPr>
              <a:t>Belgie, Estonsko, Finsko, </a:t>
            </a:r>
            <a:r>
              <a:rPr lang="cs-CZ" i="1" dirty="0" smtClean="0">
                <a:solidFill>
                  <a:srgbClr val="FFC000"/>
                </a:solidFill>
              </a:rPr>
              <a:t>Francie</a:t>
            </a:r>
            <a:r>
              <a:rPr lang="cs-CZ" i="1" dirty="0">
                <a:solidFill>
                  <a:srgbClr val="FFC000"/>
                </a:solidFill>
              </a:rPr>
              <a:t>, Irsko, Itálie, Kypr, </a:t>
            </a:r>
            <a:r>
              <a:rPr lang="cs-CZ" i="1" dirty="0" smtClean="0">
                <a:solidFill>
                  <a:srgbClr val="FFC000"/>
                </a:solidFill>
              </a:rPr>
              <a:t>Lucembursko</a:t>
            </a:r>
            <a:r>
              <a:rPr lang="cs-CZ" i="1" dirty="0">
                <a:solidFill>
                  <a:srgbClr val="FFC000"/>
                </a:solidFill>
              </a:rPr>
              <a:t>, Malta, Německo, </a:t>
            </a:r>
            <a:r>
              <a:rPr lang="cs-CZ" i="1" dirty="0" smtClean="0">
                <a:solidFill>
                  <a:srgbClr val="FFC000"/>
                </a:solidFill>
              </a:rPr>
              <a:t>      Nizozemsko</a:t>
            </a:r>
            <a:r>
              <a:rPr lang="cs-CZ" i="1" dirty="0">
                <a:solidFill>
                  <a:srgbClr val="FFC000"/>
                </a:solidFill>
              </a:rPr>
              <a:t>, Portugalsko, </a:t>
            </a:r>
            <a:r>
              <a:rPr lang="cs-CZ" i="1" dirty="0" smtClean="0">
                <a:solidFill>
                  <a:srgbClr val="FFC000"/>
                </a:solidFill>
              </a:rPr>
              <a:t>      </a:t>
            </a:r>
            <a:r>
              <a:rPr lang="cs-CZ" i="1" dirty="0" err="1" smtClean="0">
                <a:solidFill>
                  <a:srgbClr val="FFC000"/>
                </a:solidFill>
              </a:rPr>
              <a:t>Rakousko,Řecko</a:t>
            </a:r>
            <a:r>
              <a:rPr lang="cs-CZ" i="1" dirty="0">
                <a:solidFill>
                  <a:srgbClr val="FFC000"/>
                </a:solidFill>
              </a:rPr>
              <a:t>, Slovensko, Slovinsko a Španělsko</a:t>
            </a:r>
            <a:r>
              <a:rPr lang="cs-CZ" dirty="0"/>
              <a:t>) je navíc členy </a:t>
            </a:r>
            <a:r>
              <a:rPr lang="cs-CZ" b="1" dirty="0">
                <a:solidFill>
                  <a:schemeClr val="accent2"/>
                </a:solidFill>
              </a:rPr>
              <a:t>eurozóny</a:t>
            </a:r>
            <a:r>
              <a:rPr lang="cs-CZ" dirty="0"/>
              <a:t>, což znamená, že na jejich území platí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společná měna 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euro</a:t>
            </a:r>
          </a:p>
          <a:p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098" name="Picture 2" descr="Soubor:Eurozone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96752"/>
            <a:ext cx="3350146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1 EURO RE-15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35696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80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2207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836712"/>
            <a:ext cx="7772400" cy="5518848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6858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cs.wikipedia.org/wiki/Instituce_Evropsk%C3%A9_unie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cs.wikipedia.org/wiki/Evropsk%C3%A1_unie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1800" dirty="0">
                <a:hlinkClick r:id="rId4"/>
              </a:rPr>
              <a:t>http://cs.wikipedia.org/wiki/Euro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95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617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52736"/>
            <a:ext cx="7772400" cy="568863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u="sng" dirty="0" smtClean="0"/>
              <a:t>Obrazové materiály:</a:t>
            </a:r>
            <a:endParaRPr lang="cs-CZ" sz="1800" u="sng" dirty="0"/>
          </a:p>
          <a:p>
            <a:pPr marL="68580" indent="0">
              <a:buNone/>
            </a:pPr>
            <a:r>
              <a:rPr lang="cs-CZ" sz="1800" dirty="0"/>
              <a:t>WL.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cs-CZ" sz="1800" dirty="0" smtClean="0"/>
              <a:t>8.10.2012].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cs.wikipedia.org/wiki/Soubor:European-parliament-brussels-inside.JPG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FLICKR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8.10.2012].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cs.wikipedia.org/wiki/Soubor:Familiefoto_europese_raad_2011.jpg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D'AIR</a:t>
            </a:r>
            <a:r>
              <a:rPr lang="cs-CZ" sz="1800" dirty="0"/>
              <a:t>, </a:t>
            </a:r>
            <a:r>
              <a:rPr lang="cs-CZ" sz="1800" dirty="0" err="1"/>
              <a:t>Besoin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8.10.2012].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cs.wikipedia.org/wiki/Soubor:Jos%C3%A9_Manuel_Barroso_MEDEF_2.jpg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GLENTAMARA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8.10.2012]. 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cs.wikipedia.org/wiki/Soubor:Eurozone.svg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 smtClean="0"/>
              <a:t>KOLJA21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17.5.2013]. 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cs.wikipedia.org/wiki/Soubor:EU27-further_enlargement_map.svg</a:t>
            </a:r>
            <a:r>
              <a:rPr lang="cs-CZ" sz="1800" dirty="0" smtClean="0"/>
              <a:t>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4342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151</TotalTime>
  <Words>1319</Words>
  <Application>Microsoft Office PowerPoint</Application>
  <PresentationFormat>Předvádění na obrazovce (4:3)</PresentationFormat>
  <Paragraphs>331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Metro</vt:lpstr>
      <vt:lpstr>Prezentace aplikace PowerPoint</vt:lpstr>
      <vt:lpstr>Evropská unie (EU)</vt:lpstr>
      <vt:lpstr>Evropská unie (EU)</vt:lpstr>
      <vt:lpstr>Evropská unie (EU)</vt:lpstr>
      <vt:lpstr>Evropská unie (EU)</vt:lpstr>
      <vt:lpstr>Prezentace aplikace PowerPoint</vt:lpstr>
      <vt:lpstr>Evropské instituce</vt:lpstr>
      <vt:lpstr>Evropský parlament</vt:lpstr>
      <vt:lpstr>Prezentace aplikace PowerPoint</vt:lpstr>
      <vt:lpstr>Evropská rada</vt:lpstr>
      <vt:lpstr>Rada Evropské unie</vt:lpstr>
      <vt:lpstr>Evropská komise</vt:lpstr>
      <vt:lpstr>Prezentace aplikace PowerPoint</vt:lpstr>
      <vt:lpstr>Další instituce EU</vt:lpstr>
      <vt:lpstr>Evropská měnová unie (EMU) 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Evropské instituce</dc:title>
  <dc:creator>Kohoutek Jan</dc:creator>
  <cp:lastModifiedBy>Kohoutek Jan</cp:lastModifiedBy>
  <cp:revision>32</cp:revision>
  <dcterms:created xsi:type="dcterms:W3CDTF">2013-05-03T21:57:17Z</dcterms:created>
  <dcterms:modified xsi:type="dcterms:W3CDTF">2013-06-06T12:48:18Z</dcterms:modified>
</cp:coreProperties>
</file>