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1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akousko" TargetMode="External"/><Relationship Id="rId2" Type="http://schemas.openxmlformats.org/officeDocument/2006/relationships/hyperlink" Target="http://cs.wikipedia.org/wiki/Keukenho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D%C4%9Bjiny_Rakouska" TargetMode="External"/><Relationship Id="rId4" Type="http://schemas.openxmlformats.org/officeDocument/2006/relationships/hyperlink" Target="http://cs.wikipedia.org/wiki/Ekonomika_Rakouska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lzburgerAltstadt02.JPG" TargetMode="External"/><Relationship Id="rId3" Type="http://schemas.openxmlformats.org/officeDocument/2006/relationships/hyperlink" Target="http://cs.wikipedia.org/wiki/Soubor:Grossglockner_from_SW.jpg" TargetMode="External"/><Relationship Id="rId7" Type="http://schemas.openxmlformats.org/officeDocument/2006/relationships/hyperlink" Target="http://cs.wikipedia.org/wiki/Soubor:Wolfgang-amadeus-mozart_1.jpg" TargetMode="External"/><Relationship Id="rId2" Type="http://schemas.openxmlformats.org/officeDocument/2006/relationships/hyperlink" Target="http://cs.wikipedia.org/wiki/Soubor:EU_location_AU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ustria_1945-55.svg" TargetMode="External"/><Relationship Id="rId5" Type="http://schemas.openxmlformats.org/officeDocument/2006/relationships/hyperlink" Target="http://cs.wikipedia.org/wiki/Soubor:Empire_Autricien_au_XVII._siecle.JPG" TargetMode="External"/><Relationship Id="rId10" Type="http://schemas.openxmlformats.org/officeDocument/2006/relationships/hyperlink" Target="http://cs.wikipedia.org/wiki/Soubor:Kitzbuhelerhorn.jpg" TargetMode="External"/><Relationship Id="rId4" Type="http://schemas.openxmlformats.org/officeDocument/2006/relationships/hyperlink" Target="http://cs.wikipedia.org/wiki/Soubor:Austria_Neusiedlersee_flyby.jpg" TargetMode="External"/><Relationship Id="rId9" Type="http://schemas.openxmlformats.org/officeDocument/2006/relationships/hyperlink" Target="http://cs.wikipedia.org/wiki/Soubor:Sch%C3%B6nbrunn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Rakousko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JK_REG_GEO_11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16.10.2012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3. ročník – DUM –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základní informace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Rakousku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Školní atlas světa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731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Alpské země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1219200"/>
            <a:ext cx="8763000" cy="5355336"/>
          </a:xfrm>
        </p:spPr>
        <p:txBody>
          <a:bodyPr>
            <a:normAutofit/>
          </a:bodyPr>
          <a:lstStyle/>
          <a:p>
            <a:r>
              <a:rPr lang="cs-CZ" dirty="0" smtClean="0"/>
              <a:t>jsou evropské státy, na jejichž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leží pohoří Alpy</a:t>
            </a:r>
          </a:p>
          <a:p>
            <a:r>
              <a:rPr lang="cs-CZ" dirty="0" smtClean="0"/>
              <a:t>Jedná se o především o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skupinu pěti zemí</a:t>
            </a:r>
            <a:r>
              <a:rPr lang="cs-CZ" dirty="0" smtClean="0"/>
              <a:t>, která patří do střední Evropy</a:t>
            </a:r>
          </a:p>
          <a:p>
            <a:r>
              <a:rPr lang="cs-CZ" dirty="0" smtClean="0"/>
              <a:t>Skupina je pojmenována podle pohoří Alpy, největšího pohoří v Evropě rozkládajícího se od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Rakouska po Francii přes Slovinsko, Itálii, Švýcarsko, Lichtenštejnsko a částečně i Německo</a:t>
            </a:r>
          </a:p>
          <a:p>
            <a:r>
              <a:rPr lang="cs-CZ" dirty="0" smtClean="0"/>
              <a:t>Ačkoliv i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a Itálie </a:t>
            </a:r>
            <a:r>
              <a:rPr lang="cs-CZ" dirty="0" smtClean="0"/>
              <a:t>mají pohoří, které jsou součásti Alp,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nejsou </a:t>
            </a:r>
            <a:r>
              <a:rPr lang="cs-CZ" dirty="0" smtClean="0"/>
              <a:t>vždy považovány za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alpské země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142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229600" cy="990600"/>
          </a:xfrm>
        </p:spPr>
        <p:txBody>
          <a:bodyPr/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0" y="3124200"/>
            <a:ext cx="8534400" cy="3505200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Österreich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endParaRPr lang="cs-CZ" dirty="0" smtClean="0"/>
          </a:p>
          <a:p>
            <a:r>
              <a:rPr lang="cs-CZ" dirty="0" smtClean="0"/>
              <a:t>Je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vnitrozemská federativní republika ležící ve střední Evropě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smtClean="0"/>
              <a:t>Rakousko je členem OSN, Rady Evropy, EU</a:t>
            </a:r>
          </a:p>
          <a:p>
            <a:pPr marL="365125" indent="-92075">
              <a:buNone/>
            </a:pPr>
            <a:r>
              <a:rPr lang="cs-CZ" b="1" i="1" dirty="0" smtClean="0"/>
              <a:t>, </a:t>
            </a:r>
            <a:r>
              <a:rPr lang="cs-CZ" b="1" i="1" dirty="0" err="1" smtClean="0"/>
              <a:t>Schengenského</a:t>
            </a:r>
            <a:r>
              <a:rPr lang="cs-CZ" b="1" i="1" dirty="0" smtClean="0"/>
              <a:t> prostoru a </a:t>
            </a:r>
            <a:r>
              <a:rPr lang="cs-CZ" b="1" i="1" dirty="0" err="1" smtClean="0"/>
              <a:t>Eurozóny</a:t>
            </a:r>
            <a:endParaRPr lang="cs-CZ" b="1" i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Znak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8800" y="914400"/>
            <a:ext cx="1981200" cy="2091269"/>
          </a:xfrm>
          <a:prstGeom prst="rect">
            <a:avLst/>
          </a:prstGeom>
          <a:noFill/>
        </p:spPr>
      </p:pic>
      <p:pic>
        <p:nvPicPr>
          <p:cNvPr id="1028" name="Picture 4" descr="Vlajka Rakou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371600"/>
            <a:ext cx="2066795" cy="1371600"/>
          </a:xfrm>
          <a:prstGeom prst="rect">
            <a:avLst/>
          </a:prstGeom>
          <a:noFill/>
        </p:spPr>
      </p:pic>
      <p:pic>
        <p:nvPicPr>
          <p:cNvPr id="4" name="Picture 2" descr="Soubor:EU location AU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005669"/>
            <a:ext cx="7848600" cy="369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23935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- federace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48000"/>
            <a:ext cx="4724400" cy="3526536"/>
          </a:xfrm>
        </p:spPr>
        <p:txBody>
          <a:bodyPr/>
          <a:lstStyle/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je rozděleno do 9 spolkových zemí</a:t>
            </a:r>
            <a:endParaRPr lang="cs-CZ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Austria states blan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3276600"/>
            <a:ext cx="6248400" cy="326478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781800" y="3810000"/>
            <a:ext cx="1972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Dolní Rakousy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81800" y="4343400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Vídeň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0294" y="5867400"/>
            <a:ext cx="159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>
                <a:solidFill>
                  <a:srgbClr val="0070C0"/>
                </a:solidFill>
              </a:rPr>
              <a:t>Bergenland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05400" y="5867400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Korutany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48400" y="5105400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Štýrsko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00600" y="4267200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Horní Rakousy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19400" y="5257800"/>
            <a:ext cx="123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Tyrolsko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4800" y="5029200"/>
            <a:ext cx="177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Vorarlbersko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67200" y="5181600"/>
            <a:ext cx="1511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Salcbursko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9" name="Picture 4" descr="Vlajka Rakou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5270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Rakousko - povrch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686800" cy="5355336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Přibližně 60 % země je hornaté povahy a má podíl na Východních Alpách</a:t>
            </a:r>
            <a:r>
              <a:rPr lang="cs-CZ" dirty="0" smtClean="0"/>
              <a:t> (především Tyrolské Střední Alpy, Vysoké </a:t>
            </a:r>
            <a:r>
              <a:rPr lang="cs-CZ" dirty="0" err="1" smtClean="0"/>
              <a:t>Taury</a:t>
            </a:r>
            <a:r>
              <a:rPr lang="cs-CZ" dirty="0" smtClean="0"/>
              <a:t> a Nízké </a:t>
            </a:r>
            <a:r>
              <a:rPr lang="cs-CZ" dirty="0" err="1" smtClean="0"/>
              <a:t>Taury</a:t>
            </a:r>
            <a:r>
              <a:rPr lang="cs-CZ" dirty="0" smtClean="0"/>
              <a:t>, Severní vápencové Alpy, Jižní vápencové Alpy a Vídeňský les)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Horních a Dolních Rakousech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severně od Dunaje, leží část starého pohoří Českého masivu, které zasahuje dále do Česka a Bavorska</a:t>
            </a:r>
          </a:p>
          <a:p>
            <a:endParaRPr lang="cs-CZ" dirty="0" smtClean="0"/>
          </a:p>
          <a:p>
            <a:r>
              <a:rPr lang="cs-CZ" dirty="0" smtClean="0"/>
              <a:t>Na východních hranicích leží pohoří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Karpaty</a:t>
            </a:r>
          </a:p>
          <a:p>
            <a:endParaRPr lang="cs-CZ" dirty="0"/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25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62000"/>
          </a:xfrm>
        </p:spPr>
        <p:txBody>
          <a:bodyPr/>
          <a:lstStyle/>
          <a:p>
            <a:r>
              <a:rPr lang="cs-CZ" b="1" dirty="0" smtClean="0"/>
              <a:t>Rakousko -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1219200"/>
            <a:ext cx="8839200" cy="5638800"/>
          </a:xfrm>
        </p:spPr>
        <p:txBody>
          <a:bodyPr>
            <a:normAutofit/>
          </a:bodyPr>
          <a:lstStyle/>
          <a:p>
            <a:r>
              <a:rPr lang="cs-CZ" dirty="0" smtClean="0"/>
              <a:t>Velké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nížiny</a:t>
            </a:r>
            <a:r>
              <a:rPr lang="cs-CZ" dirty="0" smtClean="0"/>
              <a:t> leží na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východě podél Dunaje </a:t>
            </a:r>
            <a:r>
              <a:rPr lang="cs-CZ" dirty="0" smtClean="0"/>
              <a:t>(především Alpské předpolí a Vídeňská pánev s Moravským polem), ale i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jihu ve Štýrsku</a:t>
            </a:r>
            <a:r>
              <a:rPr lang="cs-CZ" dirty="0" smtClean="0"/>
              <a:t>, které je pro podobnost své krajiny s italským Toskánskem nazýváno také Štýrská Toskána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32 % leží níže než 500 m n. m.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43 % rozlohy je zalesněno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Naproti tomu nejvýše položeným místem je vrchol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Grossglockner (3798 m </a:t>
            </a:r>
            <a:r>
              <a:rPr lang="cs-CZ" b="1" i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n.m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endParaRPr lang="cs-CZ" dirty="0"/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2743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rossglockner from S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0"/>
            <a:ext cx="4408579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Grossglockner</a:t>
            </a:r>
          </a:p>
          <a:p>
            <a:endParaRPr lang="cs-CZ" dirty="0"/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44192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Austria Neusiedlersee fly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152400"/>
            <a:ext cx="38988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Neusiedlersee</a:t>
            </a:r>
            <a:endParaRPr lang="cs-CZ" sz="40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65254680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38200"/>
          </a:xfrm>
        </p:spPr>
        <p:txBody>
          <a:bodyPr/>
          <a:lstStyle/>
          <a:p>
            <a:r>
              <a:rPr lang="cs-CZ" b="1" dirty="0" smtClean="0"/>
              <a:t>Rakousko – přírodní podmínky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686800" cy="54864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posledních letech bylo Rakousko, stejně jako sousední země, častou obětí poruch počasí</a:t>
            </a:r>
          </a:p>
          <a:p>
            <a:endParaRPr lang="cs-CZ" dirty="0" smtClean="0"/>
          </a:p>
          <a:p>
            <a:r>
              <a:rPr lang="cs-CZ" dirty="0" smtClean="0"/>
              <a:t>Kvůli silným dešťům byly již několikrát ničivé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záplavy a sesuvy půdy</a:t>
            </a:r>
            <a:r>
              <a:rPr lang="cs-CZ" dirty="0" smtClean="0"/>
              <a:t>, které si vyžádaly i oběti na životech</a:t>
            </a:r>
          </a:p>
          <a:p>
            <a:endParaRPr lang="cs-CZ" dirty="0" smtClean="0"/>
          </a:p>
          <a:p>
            <a:r>
              <a:rPr lang="cs-CZ" dirty="0" smtClean="0"/>
              <a:t>Náhodně dochází i k bouřím síly orkánu a ohromným vánicím, které vedou k tomu, že mnoho obcí je zcela odříznuto od světa a množí se také pády lavin velkých rozměrů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393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62000"/>
          </a:xfrm>
        </p:spPr>
        <p:txBody>
          <a:bodyPr/>
          <a:lstStyle/>
          <a:p>
            <a:r>
              <a:rPr lang="cs-CZ" b="1" dirty="0" smtClean="0"/>
              <a:t>Rakousko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447800"/>
            <a:ext cx="8686800" cy="5126736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 jezero Rakouska </a:t>
            </a:r>
            <a:r>
              <a:rPr lang="cs-CZ" dirty="0" smtClean="0"/>
              <a:t>je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Neziderské jezero</a:t>
            </a:r>
            <a:r>
              <a:rPr lang="cs-CZ" dirty="0" smtClean="0"/>
              <a:t> v Burgenlandu, ke kterému náleží 77 % svojí celkové rozlohy </a:t>
            </a:r>
            <a:r>
              <a:rPr lang="cs-CZ" i="1" dirty="0" smtClean="0"/>
              <a:t>315 km²</a:t>
            </a:r>
            <a:r>
              <a:rPr lang="cs-CZ" dirty="0" smtClean="0"/>
              <a:t> (zbytek jezera je součástí Maďarska)</a:t>
            </a:r>
          </a:p>
          <a:p>
            <a:endParaRPr lang="cs-CZ" dirty="0" smtClean="0"/>
          </a:p>
          <a:p>
            <a:r>
              <a:rPr lang="cs-CZ" dirty="0" smtClean="0"/>
              <a:t>Největší část Rakouska (80 566 km²) je odvodňována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Dunajem</a:t>
            </a:r>
            <a:r>
              <a:rPr lang="cs-CZ" dirty="0" smtClean="0"/>
              <a:t> do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Černého moře</a:t>
            </a:r>
          </a:p>
          <a:p>
            <a:endParaRPr lang="cs-CZ" dirty="0" smtClean="0"/>
          </a:p>
          <a:p>
            <a:r>
              <a:rPr lang="cs-CZ" dirty="0" smtClean="0"/>
              <a:t>Pouze malé oblasti jsou odvodněny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Rýnem</a:t>
            </a:r>
            <a:r>
              <a:rPr lang="cs-CZ" dirty="0" smtClean="0"/>
              <a:t> (2366 km²) do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Severního moře</a:t>
            </a:r>
          </a:p>
          <a:p>
            <a:endParaRPr lang="cs-CZ" dirty="0" smtClean="0"/>
          </a:p>
          <a:p>
            <a:r>
              <a:rPr lang="cs-CZ" dirty="0" smtClean="0"/>
              <a:t>Rakouské klima je označováno za smíšení oceánského a kontinentálního klimatu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97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382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- obyvatelstvo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95400"/>
            <a:ext cx="8686800" cy="55626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Němčina </a:t>
            </a:r>
            <a:r>
              <a:rPr lang="cs-CZ" dirty="0" smtClean="0"/>
              <a:t>je úřední a mateřský jazyk přibližně 98 % rakouských občanů</a:t>
            </a:r>
          </a:p>
          <a:p>
            <a:endParaRPr lang="cs-CZ" dirty="0" smtClean="0"/>
          </a:p>
          <a:p>
            <a:r>
              <a:rPr lang="cs-CZ" dirty="0" smtClean="0"/>
              <a:t>Rakouské varianty standardní němčiny vykazují určité odchylky od ostatních německy hovořících zemí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8 175 000 obyvatel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obydlená oblast Rakouska je s odstupem metropole Vídeň </a:t>
            </a:r>
            <a:r>
              <a:rPr lang="cs-CZ" dirty="0" smtClean="0"/>
              <a:t>s počtem obyvatel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2 067 652 </a:t>
            </a:r>
            <a:r>
              <a:rPr lang="cs-CZ" dirty="0" smtClean="0"/>
              <a:t>- koncentruje v sobě celou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čtvrtinu obyvatel země</a:t>
            </a:r>
          </a:p>
          <a:p>
            <a:endParaRPr lang="cs-CZ" dirty="0" smtClean="0"/>
          </a:p>
          <a:p>
            <a:r>
              <a:rPr lang="cs-CZ" dirty="0" smtClean="0"/>
              <a:t>73,6 % obyvatelstva náleží k Římsko-katolické církvi</a:t>
            </a:r>
          </a:p>
          <a:p>
            <a:endParaRPr lang="cs-CZ" dirty="0"/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0792199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62000"/>
          </a:xfrm>
        </p:spPr>
        <p:txBody>
          <a:bodyPr/>
          <a:lstStyle/>
          <a:p>
            <a:r>
              <a:rPr lang="cs-CZ" b="1" dirty="0" smtClean="0"/>
              <a:t>Rakousko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524000"/>
            <a:ext cx="8763000" cy="5181600"/>
          </a:xfrm>
        </p:spPr>
        <p:txBody>
          <a:bodyPr>
            <a:normAutofit/>
          </a:bodyPr>
          <a:lstStyle/>
          <a:p>
            <a:r>
              <a:rPr lang="cs-CZ" dirty="0" smtClean="0"/>
              <a:t>Katastrofu pro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- Uhersko </a:t>
            </a:r>
            <a:r>
              <a:rPr lang="cs-CZ" dirty="0" smtClean="0"/>
              <a:t>znamenala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světová válka</a:t>
            </a:r>
            <a:r>
              <a:rPr lang="cs-CZ" dirty="0" smtClean="0"/>
              <a:t>, na jejímž konci roku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1918 se rozpadlo a okleštěné Rakousko se stalo republikou</a:t>
            </a:r>
          </a:p>
          <a:p>
            <a:endParaRPr lang="cs-CZ" dirty="0" smtClean="0"/>
          </a:p>
          <a:p>
            <a:r>
              <a:rPr lang="cs-CZ" dirty="0" smtClean="0"/>
              <a:t>Pokus 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převrat rakouských nacistů roku 1934</a:t>
            </a:r>
            <a:r>
              <a:rPr lang="cs-CZ" dirty="0" smtClean="0"/>
              <a:t> sice nakonec skončil neúspěchem, Rakousko však muselo čelit stále většímu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tlaku Hitlerova Německa</a:t>
            </a:r>
          </a:p>
          <a:p>
            <a:pPr marL="365125" indent="-9525">
              <a:buNone/>
            </a:pPr>
            <a:r>
              <a:rPr lang="cs-CZ" dirty="0" smtClean="0"/>
              <a:t>, jež si nakonec (18. března 1938) vynutilo „pozvání“ k záboru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(anšlusu) Rakouska</a:t>
            </a:r>
          </a:p>
          <a:p>
            <a:endParaRPr lang="cs-CZ" dirty="0"/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7195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Empire Autricien au XVII. siec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03111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576273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62000"/>
          </a:xfrm>
        </p:spPr>
        <p:txBody>
          <a:bodyPr/>
          <a:lstStyle/>
          <a:p>
            <a:r>
              <a:rPr lang="cs-CZ" b="1" dirty="0" smtClean="0"/>
              <a:t>Rakousko - historie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47800"/>
            <a:ext cx="8534400" cy="51267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Jakožto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 Třetí říše </a:t>
            </a:r>
            <a:r>
              <a:rPr lang="cs-CZ" dirty="0" smtClean="0"/>
              <a:t>se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zúčastnilo druhé světové války</a:t>
            </a:r>
            <a:r>
              <a:rPr lang="cs-CZ" dirty="0" smtClean="0"/>
              <a:t> a po pádu nacistické moci bylo podobně jako Německo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obsazeno Spojenci a rozděleno do okupačních zón</a:t>
            </a:r>
            <a:endParaRPr lang="cs-CZ" dirty="0" smtClean="0"/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Plnou suverenitu Rakousko získalo zpět až roku 1955</a:t>
            </a:r>
          </a:p>
          <a:p>
            <a:endParaRPr lang="cs-CZ" dirty="0" smtClean="0"/>
          </a:p>
          <a:p>
            <a:r>
              <a:rPr lang="cs-CZ" dirty="0" smtClean="0"/>
              <a:t>Jakožto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neutrální země </a:t>
            </a:r>
            <a:r>
              <a:rPr lang="cs-CZ" dirty="0" smtClean="0"/>
              <a:t>se rychle začlenila do západních nevojenských organizací, až nakonec roku 1995 Rakousko vstoupilo do Evropské unie</a:t>
            </a:r>
            <a:endParaRPr lang="cs-CZ" dirty="0"/>
          </a:p>
        </p:txBody>
      </p:sp>
      <p:pic>
        <p:nvPicPr>
          <p:cNvPr id="26626" name="Picture 2" descr="Soubor:Austria 1945-5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2362200"/>
            <a:ext cx="7620000" cy="29527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4138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838200"/>
          </a:xfrm>
        </p:spPr>
        <p:txBody>
          <a:bodyPr/>
          <a:lstStyle/>
          <a:p>
            <a:r>
              <a:rPr lang="cs-CZ" b="1" dirty="0" smtClean="0"/>
              <a:t>Rakousko - kultura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267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Až do dnešních dnů si v kulturním dění Rakouska udržela výsadní místo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klasická hudba</a:t>
            </a:r>
          </a:p>
          <a:p>
            <a:endParaRPr lang="cs-CZ" dirty="0" smtClean="0"/>
          </a:p>
          <a:p>
            <a:r>
              <a:rPr lang="cs-CZ" dirty="0" smtClean="0"/>
              <a:t>Rakousko se může ohlížet zpět do historie na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velikány světového významu</a:t>
            </a:r>
          </a:p>
          <a:p>
            <a:endParaRPr lang="cs-CZ" dirty="0" smtClean="0"/>
          </a:p>
          <a:p>
            <a:r>
              <a:rPr lang="cs-CZ" dirty="0" smtClean="0"/>
              <a:t>K nejznámějším skladatelům svého času se mimo jiné řadí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Wolfgang Amadeus Mozart, 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Haydn, 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Strauss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starší</a:t>
            </a:r>
            <a:r>
              <a:rPr lang="cs-CZ" dirty="0" smtClean="0"/>
              <a:t>, který zpopularizoval 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valčík</a:t>
            </a:r>
            <a:r>
              <a:rPr lang="cs-CZ" dirty="0" smtClean="0"/>
              <a:t>, a 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Strauss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mladší</a:t>
            </a:r>
            <a:r>
              <a:rPr lang="cs-CZ" dirty="0" smtClean="0"/>
              <a:t>, „král valčíku“</a:t>
            </a:r>
            <a:endParaRPr lang="cs-CZ" dirty="0"/>
          </a:p>
        </p:txBody>
      </p:sp>
      <p:pic>
        <p:nvPicPr>
          <p:cNvPr id="27650" name="Picture 2" descr="Soubor:Wolfgang-amadeus-mozart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9200" y="685800"/>
            <a:ext cx="3886200" cy="5715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490964" y="685800"/>
            <a:ext cx="3403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Wolfgang Amadeus Mozart</a:t>
            </a:r>
          </a:p>
        </p:txBody>
      </p:sp>
    </p:spTree>
    <p:extLst>
      <p:ext uri="{BB962C8B-B14F-4D97-AF65-F5344CB8AC3E}">
        <p14:creationId xmlns:p14="http://schemas.microsoft.com/office/powerpoint/2010/main" val="96394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38200"/>
          </a:xfrm>
        </p:spPr>
        <p:txBody>
          <a:bodyPr/>
          <a:lstStyle/>
          <a:p>
            <a:r>
              <a:rPr lang="cs-CZ" b="1" dirty="0" smtClean="0"/>
              <a:t>Rakousko - hospodářství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763000" cy="5638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Až do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poloviny 20. století</a:t>
            </a:r>
            <a:r>
              <a:rPr lang="cs-CZ" dirty="0" smtClean="0"/>
              <a:t>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 Rakousko poměrně zaostalý stát</a:t>
            </a:r>
            <a:endParaRPr lang="cs-CZ" b="1" i="1" baseline="300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aseline="30000" dirty="0" smtClean="0"/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rozpadu rakousko-uherské monarchie totiž zůstalo asi 70 % průmyslové výroby na území českých zemích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Válečné události</a:t>
            </a:r>
            <a:r>
              <a:rPr lang="cs-CZ" dirty="0" smtClean="0"/>
              <a:t> tento stav ještě vystupňovaly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v 50.–60. letech 20. století přišlo zlepšení </a:t>
            </a:r>
            <a:r>
              <a:rPr lang="cs-CZ" dirty="0" smtClean="0"/>
              <a:t>– zatímco Československo fatálně ekonomicky propadlo kvůli centrálně plánované ekonomice, 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 se především díky mezinárodnímu obchodu, cestovnímu ruchu a jiným službám pozvedlo</a:t>
            </a:r>
            <a:endParaRPr lang="cs-CZ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3576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400" y="457200"/>
            <a:ext cx="8839200" cy="762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Rakousko – hospodářství, turistický 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1219200"/>
            <a:ext cx="8839200" cy="54864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 značně využívá svůj turistický potenciál</a:t>
            </a:r>
            <a:r>
              <a:rPr lang="cs-CZ" dirty="0" smtClean="0"/>
              <a:t> – velká část země (70 %) leží v Alpách 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2010 </a:t>
            </a:r>
            <a:r>
              <a:rPr lang="cs-CZ" dirty="0" smtClean="0"/>
              <a:t>navštívilo Rakousko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 milionu turistů (11. místo na světě)</a:t>
            </a:r>
            <a:r>
              <a:rPr lang="cs-CZ" dirty="0" smtClean="0"/>
              <a:t>, podle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příjmů z cestovního ruchu bylo Rakousko dvanácté na světě s 18,7 miliardy USD </a:t>
            </a:r>
          </a:p>
          <a:p>
            <a:endParaRPr lang="cs-CZ" dirty="0" smtClean="0"/>
          </a:p>
          <a:p>
            <a:r>
              <a:rPr lang="cs-CZ" dirty="0" smtClean="0"/>
              <a:t>Cestovní ruch se v Rakousku podílí 11,8 % na celkovém HDP státu a 12,7 % na zaměstnanosti</a:t>
            </a:r>
          </a:p>
          <a:p>
            <a:endParaRPr lang="cs-CZ" dirty="0" smtClean="0"/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tak tradičně patří mezi evropské státy s vyšším podílem cestovního ruchu na HDP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33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57200"/>
            <a:ext cx="9144000" cy="762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Rakousko – hospodářství, turistický ruch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686800" cy="5410200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zimní turistiku a sporty </a:t>
            </a:r>
            <a:r>
              <a:rPr lang="cs-CZ" dirty="0" smtClean="0"/>
              <a:t>jsou významná střediska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Innsbruck, 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Kitzbühel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 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Bischofshofen</a:t>
            </a:r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r>
              <a:rPr lang="cs-CZ" dirty="0" smtClean="0"/>
              <a:t>Hojně navštěvována jsou i velká města jako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 </a:t>
            </a:r>
            <a:r>
              <a:rPr lang="cs-CZ" dirty="0" smtClean="0"/>
              <a:t>(památky tzv. </a:t>
            </a:r>
            <a:r>
              <a:rPr lang="cs-CZ" i="1" dirty="0" err="1" smtClean="0"/>
              <a:t>Innere</a:t>
            </a:r>
            <a:r>
              <a:rPr lang="cs-CZ" i="1" dirty="0" smtClean="0"/>
              <a:t> </a:t>
            </a:r>
            <a:r>
              <a:rPr lang="cs-CZ" i="1" dirty="0" err="1" smtClean="0"/>
              <a:t>Stadt</a:t>
            </a:r>
            <a:r>
              <a:rPr lang="cs-CZ" dirty="0" smtClean="0"/>
              <a:t> – např. gotický dóm sv. Štěpána a Hofburg, dále zámek </a:t>
            </a:r>
            <a:r>
              <a:rPr lang="cs-CZ" dirty="0" err="1" smtClean="0"/>
              <a:t>Schönbrunn</a:t>
            </a:r>
            <a:r>
              <a:rPr lang="cs-CZ" dirty="0" smtClean="0"/>
              <a:t>, místa spojená s životem a tvorbou postav světové hudby, zábavní park </a:t>
            </a:r>
            <a:r>
              <a:rPr lang="cs-CZ" dirty="0" err="1" smtClean="0"/>
              <a:t>Prater</a:t>
            </a:r>
            <a:r>
              <a:rPr lang="cs-CZ" dirty="0" smtClean="0"/>
              <a:t>,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Salzburg, Štýrský Hradec</a:t>
            </a:r>
            <a:r>
              <a:rPr lang="cs-CZ" dirty="0" smtClean="0"/>
              <a:t> či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Linec</a:t>
            </a:r>
          </a:p>
          <a:p>
            <a:endParaRPr lang="cs-CZ" dirty="0" smtClean="0"/>
          </a:p>
          <a:p>
            <a:r>
              <a:rPr lang="cs-CZ" dirty="0" smtClean="0"/>
              <a:t>První tři jmenovaná města jsou na Seznamu světového dědictví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UNESCO</a:t>
            </a:r>
            <a:endParaRPr lang="cs-CZ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502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alzburgerAltstadt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9717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304800" y="457200"/>
            <a:ext cx="2355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Salzburg</a:t>
            </a:r>
            <a:endParaRPr lang="cs-CZ" sz="3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243867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Wien Schoenbrunn Rueckse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228600" y="228600"/>
            <a:ext cx="30492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Schoenbrunn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023865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Soubor:Kitzbuhelerho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228600" y="228600"/>
            <a:ext cx="41809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Kitzbuhelerhorn</a:t>
            </a:r>
            <a:endParaRPr lang="cs-CZ" sz="3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944786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62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–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95400"/>
            <a:ext cx="8686800" cy="5334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to také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tranzitní země </a:t>
            </a:r>
            <a:r>
              <a:rPr lang="cs-CZ" dirty="0" smtClean="0"/>
              <a:t>pro cesty na Balkán a do Itálie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Vídeňské mezinárodní letiště</a:t>
            </a:r>
            <a:r>
              <a:rPr lang="cs-CZ" dirty="0" smtClean="0"/>
              <a:t> je jedním z největších evropských letišť</a:t>
            </a:r>
          </a:p>
          <a:p>
            <a:r>
              <a:rPr lang="cs-CZ" dirty="0" smtClean="0"/>
              <a:t>Významné je i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r>
              <a:rPr lang="cs-CZ" dirty="0" smtClean="0"/>
              <a:t>, především v úrodné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nížině Dolního Rakouska </a:t>
            </a:r>
            <a:r>
              <a:rPr lang="cs-CZ" dirty="0" smtClean="0"/>
              <a:t>- víno,  prasata a skot</a:t>
            </a:r>
          </a:p>
          <a:p>
            <a:r>
              <a:rPr lang="cs-CZ" dirty="0" smtClean="0"/>
              <a:t>Průmyslu příliš v zemi není</a:t>
            </a:r>
            <a:r>
              <a:rPr lang="cs-CZ" baseline="30000" dirty="0" smtClean="0"/>
              <a:t> </a:t>
            </a:r>
            <a:r>
              <a:rPr lang="cs-CZ" dirty="0" smtClean="0"/>
              <a:t>a pokud ano, jedná se spíše 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lehký průmysl</a:t>
            </a:r>
          </a:p>
          <a:p>
            <a:r>
              <a:rPr lang="cs-CZ" dirty="0" smtClean="0"/>
              <a:t>Elektřina je získávána především z 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vodních elektráren</a:t>
            </a:r>
          </a:p>
          <a:p>
            <a:r>
              <a:rPr lang="cs-CZ" dirty="0" smtClean="0"/>
              <a:t>Rakušané mají obavy z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jaderné energie</a:t>
            </a:r>
            <a:r>
              <a:rPr lang="cs-CZ" dirty="0" smtClean="0"/>
              <a:t>, kterýžto názor se snaží prosadit i při jednání se svými sousedy, což bývá často předmětem roztržek</a:t>
            </a:r>
          </a:p>
          <a:p>
            <a:endParaRPr lang="cs-CZ" dirty="0"/>
          </a:p>
        </p:txBody>
      </p:sp>
      <p:pic>
        <p:nvPicPr>
          <p:cNvPr id="4" name="Picture 4" descr="Vlajka Rakou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1671" y="0"/>
            <a:ext cx="1722329" cy="114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5115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57200" y="2209800"/>
            <a:ext cx="8153400" cy="35814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0668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firmy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2590800"/>
            <a:ext cx="3657600" cy="40599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OMV</a:t>
            </a:r>
          </a:p>
          <a:p>
            <a:pPr>
              <a:buNone/>
            </a:pP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Spar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Österreich</a:t>
            </a:r>
            <a:endParaRPr lang="cs-CZ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Porsche Holding</a:t>
            </a:r>
          </a:p>
          <a:p>
            <a:pPr>
              <a:buNone/>
            </a:pP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Strabag</a:t>
            </a:r>
            <a:endParaRPr lang="cs-CZ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Austria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Tabak</a:t>
            </a:r>
            <a:endParaRPr lang="cs-CZ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5800" y="2590800"/>
            <a:ext cx="3581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Austrian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Airlines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Doppelmayr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Bull</a:t>
            </a:r>
          </a:p>
          <a:p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Erste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Bank</a:t>
            </a:r>
          </a:p>
          <a:p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Kapsch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BauMax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9315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0668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05776"/>
          </a:xfrm>
        </p:spPr>
        <p:txBody>
          <a:bodyPr/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>
              <a:hlinkClick r:id="rId2"/>
            </a:endParaRPr>
          </a:p>
          <a:p>
            <a:pPr marL="109728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cs.wikipedia.org/wiki/Rakousko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://cs.wikipedia.org/wiki/Ekonomika_Rakouska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5"/>
              </a:rPr>
              <a:t>http://cs.wikipedia.org/wiki/D%C4%9Bjiny_Rakouska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1656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8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1800" b="1" u="sng" dirty="0"/>
              <a:t>Obrazové materiály:</a:t>
            </a:r>
          </a:p>
          <a:p>
            <a:pPr marL="109728" indent="0">
              <a:buNone/>
            </a:pPr>
            <a:r>
              <a:rPr lang="it-IT" sz="1800" dirty="0" smtClean="0"/>
              <a:t>LIUZZO</a:t>
            </a:r>
            <a:r>
              <a:rPr lang="it-IT" sz="1800" dirty="0"/>
              <a:t>, David. </a:t>
            </a:r>
            <a:r>
              <a:rPr lang="it-IT" sz="1800" i="1" dirty="0"/>
              <a:t>wikipedie</a:t>
            </a:r>
            <a:r>
              <a:rPr lang="it-IT" sz="1800" dirty="0"/>
              <a:t> [online]. [cit. </a:t>
            </a:r>
            <a:r>
              <a:rPr lang="it-IT" sz="1800" dirty="0" smtClean="0"/>
              <a:t>1</a:t>
            </a:r>
            <a:r>
              <a:rPr lang="cs-CZ" sz="1800" dirty="0" smtClean="0"/>
              <a:t>6</a:t>
            </a:r>
            <a:r>
              <a:rPr lang="it-IT" sz="1800" dirty="0" smtClean="0"/>
              <a:t>.</a:t>
            </a:r>
            <a:r>
              <a:rPr lang="cs-CZ" sz="1800" dirty="0" smtClean="0"/>
              <a:t>10</a:t>
            </a:r>
            <a:r>
              <a:rPr lang="it-IT" sz="1800" dirty="0" smtClean="0"/>
              <a:t>.201</a:t>
            </a:r>
            <a:r>
              <a:rPr lang="cs-CZ" sz="1800" dirty="0" smtClean="0"/>
              <a:t>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2"/>
              </a:rPr>
              <a:t>http://</a:t>
            </a:r>
            <a:r>
              <a:rPr lang="it-IT" sz="1800" dirty="0" smtClean="0">
                <a:hlinkClick r:id="rId2"/>
              </a:rPr>
              <a:t>cs.wikipedia.org/wiki/Soubor:EU_location_AUT.png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it-IT" sz="1800" dirty="0" smtClean="0"/>
              <a:t>LIUZZO</a:t>
            </a:r>
            <a:r>
              <a:rPr lang="it-IT" sz="1800" dirty="0"/>
              <a:t>, David. </a:t>
            </a:r>
            <a:r>
              <a:rPr lang="it-IT" sz="1800" i="1" dirty="0"/>
              <a:t>wikipedie</a:t>
            </a:r>
            <a:r>
              <a:rPr lang="it-IT" sz="1800" dirty="0"/>
              <a:t> [online]. [cit. 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2"/>
              </a:rPr>
              <a:t>http://</a:t>
            </a:r>
            <a:r>
              <a:rPr lang="it-IT" sz="1800" dirty="0" smtClean="0">
                <a:hlinkClick r:id="rId2"/>
              </a:rPr>
              <a:t>cs.wikipedia.org/wiki/Soubor:EU_location_AUT.png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SCHMID</a:t>
            </a:r>
            <a:r>
              <a:rPr lang="cs-CZ" sz="1800" dirty="0"/>
              <a:t>, Michael.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cs.wikipedia.org/wiki/Soubor:Grossglockner_from_SW.jpg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TSUI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cs.wikipedia.org/wiki/Soubor:Austria_Neusiedlersee_flyby.jpg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OLAHUS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it-IT" sz="1800" dirty="0"/>
              <a:t> 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http://cs.wikipedia.org/wiki/Soubor:Empire_Autricien_au_XVII._</a:t>
            </a:r>
            <a:r>
              <a:rPr lang="cs-CZ" sz="1800" dirty="0" smtClean="0">
                <a:hlinkClick r:id="rId5"/>
              </a:rPr>
              <a:t>siecle.JPG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JARRY1250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cs.wikipedia.org/wiki/Soubor:Austria_1945-55.svg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KRAFFT</a:t>
            </a:r>
            <a:r>
              <a:rPr lang="cs-CZ" sz="1800" dirty="0"/>
              <a:t>, Barbara.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cs.wikipedia.org/wiki/Soubor:Wolfgang-amadeus-mozart_1.jpg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PINTARIC</a:t>
            </a:r>
            <a:r>
              <a:rPr lang="cs-CZ" sz="1800" dirty="0"/>
              <a:t>, Thomas.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cs.wikipedia.org/wiki/Soubor:SalzburgerAltstadt02.JPG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pt-BR" sz="1800" dirty="0" smtClean="0"/>
              <a:t>VILGUS</a:t>
            </a:r>
            <a:r>
              <a:rPr lang="pt-BR" sz="1800" dirty="0"/>
              <a:t>, Petr. </a:t>
            </a:r>
            <a:r>
              <a:rPr lang="pt-BR" sz="1800" i="1" dirty="0"/>
              <a:t>wikipedie</a:t>
            </a:r>
            <a:r>
              <a:rPr lang="pt-BR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9"/>
              </a:rPr>
              <a:t>http://</a:t>
            </a:r>
            <a:r>
              <a:rPr lang="pt-BR" sz="1800" dirty="0" smtClean="0">
                <a:hlinkClick r:id="rId9"/>
              </a:rPr>
              <a:t>cs.wikipedia.org/wiki/Soubor:Sch%C3%B6nbrunn_3.JPG</a:t>
            </a: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HEDINGTON</a:t>
            </a:r>
            <a:r>
              <a:rPr lang="cs-CZ" sz="1800" dirty="0"/>
              <a:t>, William.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it-IT" sz="1800" dirty="0"/>
              <a:t>1</a:t>
            </a:r>
            <a:r>
              <a:rPr lang="cs-CZ" sz="1800" dirty="0"/>
              <a:t>6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cs.wikipedia.org/wiki/Soubor:Kitzbuhelerhorn.jpg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1593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38</TotalTime>
  <Words>526</Words>
  <Application>Microsoft Office PowerPoint</Application>
  <PresentationFormat>Předvádění na obrazovce (4:3)</PresentationFormat>
  <Paragraphs>160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Urbanistický</vt:lpstr>
      <vt:lpstr>Prezentace aplikace PowerPoint</vt:lpstr>
      <vt:lpstr>Alpské země</vt:lpstr>
      <vt:lpstr>Rakousko</vt:lpstr>
      <vt:lpstr>Rakousko - federace</vt:lpstr>
      <vt:lpstr>Rakousko - povrch</vt:lpstr>
      <vt:lpstr>Rakousko - povrch</vt:lpstr>
      <vt:lpstr>Prezentace aplikace PowerPoint</vt:lpstr>
      <vt:lpstr>Prezentace aplikace PowerPoint</vt:lpstr>
      <vt:lpstr>Rakousko – přírodní podmínky</vt:lpstr>
      <vt:lpstr>Rakousko – přírodní podmínky</vt:lpstr>
      <vt:lpstr>Rakousko - obyvatelstvo</vt:lpstr>
      <vt:lpstr>Rakousko - historie</vt:lpstr>
      <vt:lpstr>Prezentace aplikace PowerPoint</vt:lpstr>
      <vt:lpstr>Rakousko - historie</vt:lpstr>
      <vt:lpstr>Rakousko - kultura</vt:lpstr>
      <vt:lpstr>Rakousko - hospodářství</vt:lpstr>
      <vt:lpstr>Rakousko – hospodářství, turistický ruch</vt:lpstr>
      <vt:lpstr> Rakousko – hospodářství, turistický ruch</vt:lpstr>
      <vt:lpstr>Prezentace aplikace PowerPoint</vt:lpstr>
      <vt:lpstr>Prezentace aplikace PowerPoint</vt:lpstr>
      <vt:lpstr>Prezentace aplikace PowerPoint</vt:lpstr>
      <vt:lpstr>Rakousko – hospodářství</vt:lpstr>
      <vt:lpstr>Významné firmy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13</cp:revision>
  <dcterms:created xsi:type="dcterms:W3CDTF">2013-05-03T22:18:54Z</dcterms:created>
  <dcterms:modified xsi:type="dcterms:W3CDTF">2013-05-14T08:59:30Z</dcterms:modified>
</cp:coreProperties>
</file>