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77" r:id="rId2"/>
    <p:sldId id="265" r:id="rId3"/>
    <p:sldId id="266" r:id="rId4"/>
    <p:sldId id="267" r:id="rId5"/>
    <p:sldId id="268" r:id="rId6"/>
    <p:sldId id="280" r:id="rId7"/>
    <p:sldId id="270" r:id="rId8"/>
    <p:sldId id="269" r:id="rId9"/>
    <p:sldId id="271" r:id="rId10"/>
    <p:sldId id="272" r:id="rId11"/>
    <p:sldId id="273" r:id="rId12"/>
    <p:sldId id="274" r:id="rId13"/>
    <p:sldId id="275" r:id="rId14"/>
    <p:sldId id="276" r:id="rId15"/>
    <p:sldId id="257" r:id="rId16"/>
    <p:sldId id="258" r:id="rId17"/>
    <p:sldId id="259" r:id="rId18"/>
    <p:sldId id="260" r:id="rId19"/>
    <p:sldId id="261" r:id="rId20"/>
    <p:sldId id="262" r:id="rId21"/>
    <p:sldId id="263" r:id="rId22"/>
    <p:sldId id="264" r:id="rId23"/>
    <p:sldId id="279" r:id="rId24"/>
    <p:sldId id="278" r:id="rId2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20" d="100"/>
          <a:sy n="120" d="100"/>
        </p:scale>
        <p:origin x="-72" y="207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3" name="Obdélník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Obdélník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Obdélník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Obdélník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bdélník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Zaoblený obdélník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Zaoblený obdélník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Obdélník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cs-CZ" smtClean="0"/>
              <a:t>Kliknutím lze upravit styl.</a:t>
            </a:r>
            <a:endParaRPr kumimoji="0" lang="en-US"/>
          </a:p>
        </p:txBody>
      </p:sp>
      <p:sp>
        <p:nvSpPr>
          <p:cNvPr id="9" name="Podnadpis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6705600" y="4206240"/>
            <a:ext cx="960120" cy="457200"/>
          </a:xfrm>
        </p:spPr>
        <p:txBody>
          <a:bodyPr/>
          <a:lstStyle/>
          <a:p>
            <a:fld id="{95EC1D4A-A796-47C3-A63E-CE236FB377E2}" type="datetimeFigureOut">
              <a:rPr lang="cs-CZ" smtClean="0"/>
              <a:t>14.5.2013</a:t>
            </a:fld>
            <a:endParaRPr lang="cs-CZ"/>
          </a:p>
        </p:txBody>
      </p:sp>
      <p:sp>
        <p:nvSpPr>
          <p:cNvPr id="17" name="Zástupný symbol pro zápatí 16"/>
          <p:cNvSpPr>
            <a:spLocks noGrp="1"/>
          </p:cNvSpPr>
          <p:nvPr>
            <p:ph type="ftr" sz="quarter" idx="11"/>
          </p:nvPr>
        </p:nvSpPr>
        <p:spPr>
          <a:xfrm>
            <a:off x="5410200" y="4205288"/>
            <a:ext cx="1295400" cy="457200"/>
          </a:xfrm>
        </p:spPr>
        <p:txBody>
          <a:bodyPr/>
          <a:lstStyle/>
          <a:p>
            <a:endParaRPr lang="cs-CZ"/>
          </a:p>
        </p:txBody>
      </p:sp>
      <p:sp>
        <p:nvSpPr>
          <p:cNvPr id="29" name="Zástupný symbol pro číslo snímku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95EC1D4A-A796-47C3-A63E-CE236FB377E2}"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381000" y="1143000"/>
            <a:ext cx="8382000" cy="1069848"/>
          </a:xfrm>
        </p:spPr>
        <p:txBody>
          <a:bodyPr anchor="ctr"/>
          <a:lstStyle>
            <a:lvl1pPr>
              <a:defRPr sz="4000" b="0" i="0" cap="none"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datum 25"/>
          <p:cNvSpPr>
            <a:spLocks noGrp="1"/>
          </p:cNvSpPr>
          <p:nvPr>
            <p:ph type="dt" sz="half" idx="10"/>
          </p:nvPr>
        </p:nvSpPr>
        <p:spPr/>
        <p:txBody>
          <a:bodyPr rtlCol="0"/>
          <a:lstStyle/>
          <a:p>
            <a:fld id="{95EC1D4A-A796-47C3-A63E-CE236FB377E2}" type="datetimeFigureOut">
              <a:rPr lang="cs-CZ" smtClean="0"/>
              <a:t>14.5.2013</a:t>
            </a:fld>
            <a:endParaRPr lang="cs-CZ"/>
          </a:p>
        </p:txBody>
      </p:sp>
      <p:sp>
        <p:nvSpPr>
          <p:cNvPr id="27" name="Zástupný symbol pro číslo snímku 26"/>
          <p:cNvSpPr>
            <a:spLocks noGrp="1"/>
          </p:cNvSpPr>
          <p:nvPr>
            <p:ph type="sldNum" sz="quarter" idx="11"/>
          </p:nvPr>
        </p:nvSpPr>
        <p:spPr/>
        <p:txBody>
          <a:bodyPr rtlCol="0"/>
          <a:lstStyle/>
          <a:p>
            <a:fld id="{AC57A5DF-1266-40EA-9282-1E66B9DE06C0}" type="slidenum">
              <a:rPr lang="cs-CZ" smtClean="0"/>
              <a:t>‹#›</a:t>
            </a:fld>
            <a:endParaRPr lang="cs-CZ"/>
          </a:p>
        </p:txBody>
      </p:sp>
      <p:sp>
        <p:nvSpPr>
          <p:cNvPr id="28" name="Zástupný symbol pro zápatí 27"/>
          <p:cNvSpPr>
            <a:spLocks noGrp="1"/>
          </p:cNvSpPr>
          <p:nvPr>
            <p:ph type="ftr" sz="quarter" idx="12"/>
          </p:nvPr>
        </p:nvSpPr>
        <p:spPr/>
        <p:txBody>
          <a:bodyPr rtlCol="0"/>
          <a:lstStyle/>
          <a:p>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cs-CZ" smtClean="0"/>
              <a:t>Kliknutím lze upravit styl.</a:t>
            </a:r>
            <a:endParaRPr kumimoji="0" lang="en-US"/>
          </a:p>
        </p:txBody>
      </p:sp>
      <p:sp>
        <p:nvSpPr>
          <p:cNvPr id="3" name="Zástupný symbol pro datum 2"/>
          <p:cNvSpPr>
            <a:spLocks noGrp="1"/>
          </p:cNvSpPr>
          <p:nvPr>
            <p:ph type="dt" sz="half" idx="10"/>
          </p:nvPr>
        </p:nvSpPr>
        <p:spPr>
          <a:xfrm>
            <a:off x="6583680" y="612648"/>
            <a:ext cx="957264" cy="457200"/>
          </a:xfrm>
        </p:spPr>
        <p:txBody>
          <a:bodyPr/>
          <a:lstStyle/>
          <a:p>
            <a:fld id="{95EC1D4A-A796-47C3-A63E-CE236FB377E2}" type="datetimeFigureOut">
              <a:rPr lang="cs-CZ" smtClean="0"/>
              <a:t>14.5.2013</a:t>
            </a:fld>
            <a:endParaRPr lang="cs-CZ"/>
          </a:p>
        </p:txBody>
      </p:sp>
      <p:sp>
        <p:nvSpPr>
          <p:cNvPr id="4" name="Zástupný symbol pro zápatí 3"/>
          <p:cNvSpPr>
            <a:spLocks noGrp="1"/>
          </p:cNvSpPr>
          <p:nvPr>
            <p:ph type="ftr" sz="quarter" idx="11"/>
          </p:nvPr>
        </p:nvSpPr>
        <p:spPr>
          <a:xfrm>
            <a:off x="5257800" y="612648"/>
            <a:ext cx="1325880" cy="457200"/>
          </a:xfrm>
        </p:spPr>
        <p:txBody>
          <a:bodyPr/>
          <a:lstStyle/>
          <a:p>
            <a:endParaRPr lang="cs-CZ"/>
          </a:p>
        </p:txBody>
      </p:sp>
      <p:sp>
        <p:nvSpPr>
          <p:cNvPr id="5" name="Zástupný symbol pro číslo snímku 4"/>
          <p:cNvSpPr>
            <a:spLocks noGrp="1"/>
          </p:cNvSpPr>
          <p:nvPr>
            <p:ph type="sldNum" sz="quarter" idx="12"/>
          </p:nvPr>
        </p:nvSpPr>
        <p:spPr>
          <a:xfrm>
            <a:off x="8174736" y="2272"/>
            <a:ext cx="762000" cy="365760"/>
          </a:xfrm>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14.5.2013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353496" y="1101970"/>
            <a:ext cx="3383280" cy="877824"/>
          </a:xfrm>
        </p:spPr>
        <p:txBody>
          <a:bodyPr anchor="b"/>
          <a:lstStyle>
            <a:lvl1pPr algn="l">
              <a:buNone/>
              <a:defRPr sz="1800" b="1"/>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95EC1D4A-A796-47C3-A63E-CE236FB377E2}"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1143000"/>
            <a:ext cx="1905000" cy="5486400"/>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1143000"/>
            <a:ext cx="6248400" cy="5486400"/>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Obdélník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Obdélník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Obdélník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Obdélník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Obdélník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Zaoblený obdélník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Zaoblený obdélník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Obdélník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Obdélník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Obdélník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Obdélník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Obdélník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Obdélník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Zástupný symbol pro nadpis 21"/>
          <p:cNvSpPr>
            <a:spLocks noGrp="1"/>
          </p:cNvSpPr>
          <p:nvPr>
            <p:ph type="title"/>
          </p:nvPr>
        </p:nvSpPr>
        <p:spPr>
          <a:xfrm>
            <a:off x="457200" y="1143000"/>
            <a:ext cx="8229600" cy="1066800"/>
          </a:xfrm>
          <a:prstGeom prst="rect">
            <a:avLst/>
          </a:prstGeom>
        </p:spPr>
        <p:txBody>
          <a:bodyPr vert="horz" anchor="ctr">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95EC1D4A-A796-47C3-A63E-CE236FB377E2}" type="datetimeFigureOut">
              <a:rPr lang="cs-CZ" smtClean="0"/>
              <a:t>14.5.2013</a:t>
            </a:fld>
            <a:endParaRPr lang="cs-CZ"/>
          </a:p>
        </p:txBody>
      </p:sp>
      <p:sp>
        <p:nvSpPr>
          <p:cNvPr id="3" name="Zástupný symbol pro zápatí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cs-CZ"/>
          </a:p>
        </p:txBody>
      </p:sp>
      <p:sp>
        <p:nvSpPr>
          <p:cNvPr id="23" name="Zástupný symbol pro číslo snímku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cs.wikipedia.org/wiki/D%C4%9Bjiny_Lichten%C5%A1tejnska" TargetMode="External"/><Relationship Id="rId2" Type="http://schemas.openxmlformats.org/officeDocument/2006/relationships/hyperlink" Target="http://cs.wikipedia.org/wiki/Lichten%C5%A1tejnsko" TargetMode="External"/><Relationship Id="rId1" Type="http://schemas.openxmlformats.org/officeDocument/2006/relationships/slideLayout" Target="../slideLayouts/slideLayout2.xml"/><Relationship Id="rId5" Type="http://schemas.openxmlformats.org/officeDocument/2006/relationships/hyperlink" Target="http://cs.wikipedia.org/wiki/%C5%A0v%C3%BDcarsko#Hospod.C3.A1.C5.99stv.C3.AD" TargetMode="External"/><Relationship Id="rId4" Type="http://schemas.openxmlformats.org/officeDocument/2006/relationships/hyperlink" Target="http://cs.wikipedia.org/wiki/%C5%A0v%C3%BDcarsko"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cs.wikipedia.org/wiki/Soubor:Bern_luftaufnahme.png" TargetMode="External"/><Relationship Id="rId3" Type="http://schemas.openxmlformats.org/officeDocument/2006/relationships/hyperlink" Target="http://cs.wikipedia.org/wiki/Soubor:Grauspitzen.JPG" TargetMode="External"/><Relationship Id="rId7" Type="http://schemas.openxmlformats.org/officeDocument/2006/relationships/hyperlink" Target="http://cs.wikipedia.org/wiki/Soubor:Europe_location_CHE.png" TargetMode="External"/><Relationship Id="rId12" Type="http://schemas.openxmlformats.org/officeDocument/2006/relationships/hyperlink" Target="http://cs.wikipedia.org/wiki/Soubor:KARTE_schweiz_sprachen.png" TargetMode="External"/><Relationship Id="rId2" Type="http://schemas.openxmlformats.org/officeDocument/2006/relationships/hyperlink" Target="http://cs.wikipedia.org/wiki/Soubor:Schlossvaduz.jpg" TargetMode="External"/><Relationship Id="rId1" Type="http://schemas.openxmlformats.org/officeDocument/2006/relationships/slideLayout" Target="../slideLayouts/slideLayout2.xml"/><Relationship Id="rId6" Type="http://schemas.openxmlformats.org/officeDocument/2006/relationships/hyperlink" Target="http://cs.wikipedia.org/wiki/Soubor:Coat_of_Arms_of_Switzerland_(Pantone).svg" TargetMode="External"/><Relationship Id="rId11" Type="http://schemas.openxmlformats.org/officeDocument/2006/relationships/hyperlink" Target="http://cs.wikipedia.org/wiki/Soubor:Matterhorn-EastAndNorthside-viewedFromZermatt_landscapeformat.jpg" TargetMode="External"/><Relationship Id="rId5" Type="http://schemas.openxmlformats.org/officeDocument/2006/relationships/hyperlink" Target="http://cs.wikipedia.org/wiki/Soubor:National_Coat_of_arms_of_Liechtenstein.svg" TargetMode="External"/><Relationship Id="rId10" Type="http://schemas.openxmlformats.org/officeDocument/2006/relationships/hyperlink" Target="http://cs.wikipedia.org/wiki/Soubor:St-Moritzersee2005.jpg" TargetMode="External"/><Relationship Id="rId4" Type="http://schemas.openxmlformats.org/officeDocument/2006/relationships/hyperlink" Target="http://cs.wikipedia.org/wiki/Soubor:Karte_Liechtenstein.png" TargetMode="External"/><Relationship Id="rId9" Type="http://schemas.openxmlformats.org/officeDocument/2006/relationships/hyperlink" Target="http://cs.wikipedia.org/wiki/Soubor:MonteRosaWestseite_gesehenVomGornergrat.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a:spLocks noGrp="1" noChangeArrowheads="1"/>
          </p:cNvSpPr>
          <p:nvPr/>
        </p:nvSpPr>
        <p:spPr bwMode="auto">
          <a:xfrm>
            <a:off x="107504" y="1628800"/>
            <a:ext cx="9036496" cy="52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fontAlgn="base">
              <a:spcBef>
                <a:spcPct val="20000"/>
              </a:spcBef>
              <a:spcAft>
                <a:spcPct val="0"/>
              </a:spcAft>
              <a:buFontTx/>
              <a:buNone/>
              <a:defRPr sz="3200" b="1">
                <a:solidFill>
                  <a:schemeClr val="tx1"/>
                </a:solidFill>
                <a:effectLst>
                  <a:outerShdw blurRad="38100" dist="38100" dir="2700000" algn="tl">
                    <a:srgbClr val="C0C0C0"/>
                  </a:outerShdw>
                </a:effectLst>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l">
              <a:lnSpc>
                <a:spcPct val="80000"/>
              </a:lnSpc>
            </a:pPr>
            <a:r>
              <a:rPr lang="cs-CZ" sz="1600" dirty="0">
                <a:effectLst>
                  <a:outerShdw blurRad="38100" dist="38100" dir="2700000" algn="tl">
                    <a:srgbClr val="000000">
                      <a:alpha val="43137"/>
                    </a:srgbClr>
                  </a:outerShdw>
                </a:effectLst>
              </a:rPr>
              <a:t>ŠKOLA:		Gymnázium, Tanvald, Školní 305, </a:t>
            </a:r>
            <a:r>
              <a:rPr lang="cs-CZ" sz="1600" dirty="0" smtClean="0">
                <a:effectLst>
                  <a:outerShdw blurRad="38100" dist="38100" dir="2700000" algn="tl">
                    <a:srgbClr val="000000">
                      <a:alpha val="43137"/>
                    </a:srgbClr>
                  </a:outerShdw>
                </a:effectLst>
              </a:rPr>
              <a:t>příspěvková organizace</a:t>
            </a:r>
            <a:endParaRPr lang="cs-CZ" sz="1600" dirty="0">
              <a:effectLst>
                <a:outerShdw blurRad="38100" dist="38100" dir="2700000" algn="tl">
                  <a:srgbClr val="000000">
                    <a:alpha val="43137"/>
                  </a:srgbClr>
                </a:outerShdw>
              </a:effectLst>
            </a:endParaRPr>
          </a:p>
          <a:p>
            <a:pPr algn="l">
              <a:lnSpc>
                <a:spcPct val="80000"/>
              </a:lnSpc>
            </a:pPr>
            <a:r>
              <a:rPr lang="cs-CZ" sz="1600" dirty="0">
                <a:effectLst>
                  <a:outerShdw blurRad="38100" dist="38100" dir="2700000" algn="tl">
                    <a:srgbClr val="000000">
                      <a:alpha val="43137"/>
                    </a:srgbClr>
                  </a:outerShdw>
                </a:effectLst>
              </a:rPr>
              <a:t>ČÍSLO PROJEKTU:	CZ.1.07/1.5.00/34.0434</a:t>
            </a:r>
          </a:p>
          <a:p>
            <a:pPr algn="l">
              <a:lnSpc>
                <a:spcPct val="80000"/>
              </a:lnSpc>
            </a:pPr>
            <a:r>
              <a:rPr lang="cs-CZ" sz="1600" dirty="0">
                <a:effectLst>
                  <a:outerShdw blurRad="38100" dist="38100" dir="2700000" algn="tl">
                    <a:srgbClr val="000000">
                      <a:alpha val="43137"/>
                    </a:srgbClr>
                  </a:outerShdw>
                </a:effectLst>
              </a:rPr>
              <a:t>NÁZEV PROJEKTU:	Šablony – Gymnázium Tanvald</a:t>
            </a:r>
          </a:p>
          <a:p>
            <a:pPr algn="l">
              <a:lnSpc>
                <a:spcPct val="80000"/>
              </a:lnSpc>
            </a:pPr>
            <a:r>
              <a:rPr lang="cs-CZ" sz="1600" dirty="0">
                <a:effectLst>
                  <a:outerShdw blurRad="38100" dist="38100" dir="2700000" algn="tl">
                    <a:srgbClr val="000000">
                      <a:alpha val="43137"/>
                    </a:srgbClr>
                  </a:outerShdw>
                </a:effectLst>
              </a:rPr>
              <a:t>ČÍSLO ŠABLONY:	III/2 Inovace a zkvalitnění výuky prostřednictvím </a:t>
            </a:r>
            <a:r>
              <a:rPr lang="cs-CZ" sz="1600" dirty="0" smtClean="0">
                <a:effectLst>
                  <a:outerShdw blurRad="38100" dist="38100" dir="2700000" algn="tl">
                    <a:srgbClr val="000000">
                      <a:alpha val="43137"/>
                    </a:srgbClr>
                  </a:outerShdw>
                </a:effectLst>
              </a:rPr>
              <a:t>ICT</a:t>
            </a:r>
            <a:endParaRPr lang="cs-CZ" sz="1600" dirty="0">
              <a:effectLst>
                <a:outerShdw blurRad="38100" dist="38100" dir="2700000" algn="tl">
                  <a:srgbClr val="000000">
                    <a:alpha val="43137"/>
                  </a:srgbClr>
                </a:outerShdw>
              </a:effectLst>
            </a:endParaRPr>
          </a:p>
          <a:p>
            <a:pPr algn="l">
              <a:lnSpc>
                <a:spcPct val="80000"/>
              </a:lnSpc>
            </a:pPr>
            <a:r>
              <a:rPr lang="cs-CZ" sz="1600" dirty="0">
                <a:effectLst>
                  <a:outerShdw blurRad="38100" dist="38100" dir="2700000" algn="tl">
                    <a:srgbClr val="000000">
                      <a:alpha val="43137"/>
                    </a:srgbClr>
                  </a:outerShdw>
                </a:effectLst>
              </a:rPr>
              <a:t>AUTOR</a:t>
            </a:r>
            <a:r>
              <a:rPr lang="cs-CZ" sz="1600" dirty="0" smtClean="0">
                <a:effectLst>
                  <a:outerShdw blurRad="38100" dist="38100" dir="2700000" algn="tl">
                    <a:srgbClr val="000000">
                      <a:alpha val="43137"/>
                    </a:srgbClr>
                  </a:outerShdw>
                </a:effectLst>
              </a:rPr>
              <a:t>:                                           Jan KOHOUTEK</a:t>
            </a:r>
            <a:endParaRPr lang="cs-CZ" sz="1600" dirty="0">
              <a:effectLst>
                <a:outerShdw blurRad="38100" dist="38100" dir="2700000" algn="tl">
                  <a:srgbClr val="000000">
                    <a:alpha val="43137"/>
                  </a:srgbClr>
                </a:outerShdw>
              </a:effectLst>
            </a:endParaRPr>
          </a:p>
          <a:p>
            <a:pPr algn="l">
              <a:lnSpc>
                <a:spcPct val="80000"/>
              </a:lnSpc>
            </a:pPr>
            <a:r>
              <a:rPr lang="cs-CZ" sz="1600" dirty="0">
                <a:effectLst>
                  <a:outerShdw blurRad="38100" dist="38100" dir="2700000" algn="tl">
                    <a:srgbClr val="000000">
                      <a:alpha val="43137"/>
                    </a:srgbClr>
                  </a:outerShdw>
                </a:effectLst>
              </a:rPr>
              <a:t>TEMATICKÁ OBLAST</a:t>
            </a:r>
            <a:r>
              <a:rPr lang="cs-CZ" sz="1600" dirty="0" smtClean="0">
                <a:effectLst>
                  <a:outerShdw blurRad="38100" dist="38100" dir="2700000" algn="tl">
                    <a:srgbClr val="000000">
                      <a:alpha val="43137"/>
                    </a:srgbClr>
                  </a:outerShdw>
                </a:effectLst>
              </a:rPr>
              <a:t>:               </a:t>
            </a:r>
            <a:r>
              <a:rPr lang="cs-CZ" sz="1600" dirty="0">
                <a:effectLst>
                  <a:outerShdw blurRad="38100" dist="38100" dir="2700000" algn="tl">
                    <a:srgbClr val="000000">
                      <a:alpha val="43137"/>
                    </a:srgbClr>
                  </a:outerShdw>
                </a:effectLst>
              </a:rPr>
              <a:t>Socioekonomická a regionální </a:t>
            </a:r>
            <a:r>
              <a:rPr lang="cs-CZ" sz="1600" dirty="0" smtClean="0">
                <a:effectLst>
                  <a:outerShdw blurRad="38100" dist="38100" dir="2700000" algn="tl">
                    <a:srgbClr val="000000">
                      <a:alpha val="43137"/>
                    </a:srgbClr>
                  </a:outerShdw>
                </a:effectLst>
              </a:rPr>
              <a:t>geografie</a:t>
            </a:r>
          </a:p>
          <a:p>
            <a:pPr algn="l">
              <a:lnSpc>
                <a:spcPct val="80000"/>
              </a:lnSpc>
            </a:pPr>
            <a:r>
              <a:rPr lang="cs-CZ" sz="1600" dirty="0" smtClean="0">
                <a:effectLst>
                  <a:outerShdw blurRad="38100" dist="38100" dir="2700000" algn="tl">
                    <a:srgbClr val="000000">
                      <a:alpha val="43137"/>
                    </a:srgbClr>
                  </a:outerShdw>
                </a:effectLst>
              </a:rPr>
              <a:t>NÁZEV </a:t>
            </a:r>
            <a:r>
              <a:rPr lang="cs-CZ" sz="1600" dirty="0" err="1">
                <a:effectLst>
                  <a:outerShdw blurRad="38100" dist="38100" dir="2700000" algn="tl">
                    <a:srgbClr val="000000">
                      <a:alpha val="43137"/>
                    </a:srgbClr>
                  </a:outerShdw>
                </a:effectLst>
              </a:rPr>
              <a:t>DUMu</a:t>
            </a:r>
            <a:r>
              <a:rPr lang="cs-CZ" sz="1600" dirty="0" smtClean="0">
                <a:effectLst>
                  <a:outerShdw blurRad="38100" dist="38100" dir="2700000" algn="tl">
                    <a:srgbClr val="000000">
                      <a:alpha val="43137"/>
                    </a:srgbClr>
                  </a:outerShdw>
                </a:effectLst>
              </a:rPr>
              <a:t>:                               Švýcarsko, Lichtenštejnsko</a:t>
            </a:r>
            <a:endParaRPr lang="cs-CZ" sz="1600" dirty="0">
              <a:effectLst>
                <a:outerShdw blurRad="38100" dist="38100" dir="2700000" algn="tl">
                  <a:srgbClr val="000000">
                    <a:alpha val="43137"/>
                  </a:srgbClr>
                </a:outerShdw>
              </a:effectLst>
            </a:endParaRPr>
          </a:p>
          <a:p>
            <a:pPr algn="l">
              <a:lnSpc>
                <a:spcPct val="80000"/>
              </a:lnSpc>
            </a:pPr>
            <a:r>
              <a:rPr lang="cs-CZ" sz="1600" dirty="0">
                <a:effectLst>
                  <a:outerShdw blurRad="38100" dist="38100" dir="2700000" algn="tl">
                    <a:srgbClr val="000000">
                      <a:alpha val="43137"/>
                    </a:srgbClr>
                  </a:outerShdw>
                </a:effectLst>
              </a:rPr>
              <a:t>POŘADOVÉ ČÍSLO </a:t>
            </a:r>
            <a:r>
              <a:rPr lang="cs-CZ" sz="1600" dirty="0" err="1">
                <a:effectLst>
                  <a:outerShdw blurRad="38100" dist="38100" dir="2700000" algn="tl">
                    <a:srgbClr val="000000">
                      <a:alpha val="43137"/>
                    </a:srgbClr>
                  </a:outerShdw>
                </a:effectLst>
              </a:rPr>
              <a:t>DUMu</a:t>
            </a:r>
            <a:r>
              <a:rPr lang="cs-CZ" sz="1600" dirty="0" smtClean="0">
                <a:effectLst>
                  <a:outerShdw blurRad="38100" dist="38100" dir="2700000" algn="tl">
                    <a:srgbClr val="000000">
                      <a:alpha val="43137"/>
                    </a:srgbClr>
                  </a:outerShdw>
                </a:effectLst>
              </a:rPr>
              <a:t>:       12</a:t>
            </a:r>
            <a:endParaRPr lang="cs-CZ" sz="1600" dirty="0">
              <a:effectLst>
                <a:outerShdw blurRad="38100" dist="38100" dir="2700000" algn="tl">
                  <a:srgbClr val="000000">
                    <a:alpha val="43137"/>
                  </a:srgbClr>
                </a:outerShdw>
              </a:effectLst>
            </a:endParaRPr>
          </a:p>
          <a:p>
            <a:pPr algn="l">
              <a:lnSpc>
                <a:spcPct val="80000"/>
              </a:lnSpc>
            </a:pPr>
            <a:r>
              <a:rPr lang="cs-CZ" sz="1600" dirty="0">
                <a:effectLst>
                  <a:outerShdw blurRad="38100" dist="38100" dir="2700000" algn="tl">
                    <a:srgbClr val="000000">
                      <a:alpha val="43137"/>
                    </a:srgbClr>
                  </a:outerShdw>
                </a:effectLst>
              </a:rPr>
              <a:t>KÓD </a:t>
            </a:r>
            <a:r>
              <a:rPr lang="cs-CZ" sz="1600" dirty="0" err="1">
                <a:effectLst>
                  <a:outerShdw blurRad="38100" dist="38100" dir="2700000" algn="tl">
                    <a:srgbClr val="000000">
                      <a:alpha val="43137"/>
                    </a:srgbClr>
                  </a:outerShdw>
                </a:effectLst>
              </a:rPr>
              <a:t>DUMu</a:t>
            </a:r>
            <a:r>
              <a:rPr lang="cs-CZ" sz="1600" dirty="0" smtClean="0">
                <a:effectLst>
                  <a:outerShdw blurRad="38100" dist="38100" dir="2700000" algn="tl">
                    <a:srgbClr val="000000">
                      <a:alpha val="43137"/>
                    </a:srgbClr>
                  </a:outerShdw>
                </a:effectLst>
              </a:rPr>
              <a:t>:                                   JK_REG_GEO_12</a:t>
            </a:r>
            <a:endParaRPr lang="cs-CZ" sz="1600" dirty="0">
              <a:effectLst>
                <a:outerShdw blurRad="38100" dist="38100" dir="2700000" algn="tl">
                  <a:srgbClr val="000000">
                    <a:alpha val="43137"/>
                  </a:srgbClr>
                </a:outerShdw>
              </a:effectLst>
            </a:endParaRPr>
          </a:p>
          <a:p>
            <a:pPr algn="l">
              <a:lnSpc>
                <a:spcPct val="80000"/>
              </a:lnSpc>
            </a:pPr>
            <a:r>
              <a:rPr lang="cs-CZ" sz="1600" dirty="0">
                <a:effectLst>
                  <a:outerShdw blurRad="38100" dist="38100" dir="2700000" algn="tl">
                    <a:srgbClr val="000000">
                      <a:alpha val="43137"/>
                    </a:srgbClr>
                  </a:outerShdw>
                </a:effectLst>
              </a:rPr>
              <a:t>DATUM TVORBY</a:t>
            </a:r>
            <a:r>
              <a:rPr lang="cs-CZ" sz="1600" dirty="0" smtClean="0">
                <a:effectLst>
                  <a:outerShdw blurRad="38100" dist="38100" dir="2700000" algn="tl">
                    <a:srgbClr val="000000">
                      <a:alpha val="43137"/>
                    </a:srgbClr>
                  </a:outerShdw>
                </a:effectLst>
              </a:rPr>
              <a:t>:                        20.10.2012</a:t>
            </a:r>
            <a:endParaRPr lang="cs-CZ" sz="1600" dirty="0">
              <a:effectLst>
                <a:outerShdw blurRad="38100" dist="38100" dir="2700000" algn="tl">
                  <a:srgbClr val="000000">
                    <a:alpha val="43137"/>
                  </a:srgbClr>
                </a:outerShdw>
              </a:effectLst>
            </a:endParaRPr>
          </a:p>
          <a:p>
            <a:pPr algn="l">
              <a:lnSpc>
                <a:spcPct val="80000"/>
              </a:lnSpc>
            </a:pPr>
            <a:r>
              <a:rPr lang="cs-CZ" sz="1600" dirty="0">
                <a:effectLst>
                  <a:outerShdw blurRad="38100" dist="38100" dir="2700000" algn="tl">
                    <a:srgbClr val="000000">
                      <a:alpha val="43137"/>
                    </a:srgbClr>
                  </a:outerShdw>
                </a:effectLst>
              </a:rPr>
              <a:t>ANOTACE (ROČNÍK</a:t>
            </a:r>
            <a:r>
              <a:rPr lang="cs-CZ" sz="1600" dirty="0" smtClean="0">
                <a:effectLst>
                  <a:outerShdw blurRad="38100" dist="38100" dir="2700000" algn="tl">
                    <a:srgbClr val="000000">
                      <a:alpha val="43137"/>
                    </a:srgbClr>
                  </a:outerShdw>
                </a:effectLst>
              </a:rPr>
              <a:t>):                 3. ročník – DUM –  </a:t>
            </a:r>
            <a:r>
              <a:rPr lang="cs-CZ" sz="1600" dirty="0">
                <a:effectLst>
                  <a:outerShdw blurRad="38100" dist="38100" dir="2700000" algn="tl">
                    <a:srgbClr val="000000">
                      <a:alpha val="43137"/>
                    </a:srgbClr>
                  </a:outerShdw>
                </a:effectLst>
              </a:rPr>
              <a:t>obsahuje základní informace  </a:t>
            </a:r>
            <a:r>
              <a:rPr lang="cs-CZ" sz="1600" dirty="0" smtClean="0">
                <a:effectLst>
                  <a:outerShdw blurRad="38100" dist="38100" dir="2700000" algn="tl">
                    <a:srgbClr val="000000">
                      <a:alpha val="43137"/>
                    </a:srgbClr>
                  </a:outerShdw>
                </a:effectLst>
              </a:rPr>
              <a:t>o Švýcarsku a Lichtenštejnsku</a:t>
            </a:r>
          </a:p>
          <a:p>
            <a:pPr algn="l">
              <a:lnSpc>
                <a:spcPct val="80000"/>
              </a:lnSpc>
            </a:pPr>
            <a:endParaRPr lang="cs-CZ" sz="1600" dirty="0">
              <a:effectLst/>
            </a:endParaRPr>
          </a:p>
          <a:p>
            <a:pPr algn="l">
              <a:lnSpc>
                <a:spcPct val="80000"/>
              </a:lnSpc>
            </a:pPr>
            <a:r>
              <a:rPr lang="cs-CZ" sz="1600" dirty="0">
                <a:effectLst>
                  <a:outerShdw blurRad="38100" dist="38100" dir="2700000" algn="tl">
                    <a:srgbClr val="000000">
                      <a:alpha val="43137"/>
                    </a:srgbClr>
                  </a:outerShdw>
                </a:effectLst>
              </a:rPr>
              <a:t>METODICKÝ POKYN</a:t>
            </a:r>
            <a:r>
              <a:rPr lang="cs-CZ" sz="1600" dirty="0" smtClean="0">
                <a:effectLst>
                  <a:outerShdw blurRad="38100" dist="38100" dir="2700000" algn="tl">
                    <a:srgbClr val="000000">
                      <a:alpha val="43137"/>
                    </a:srgbClr>
                  </a:outerShdw>
                </a:effectLst>
              </a:rPr>
              <a:t>: Tematický školní atlas Dnešní svět</a:t>
            </a:r>
          </a:p>
          <a:p>
            <a:pPr algn="l">
              <a:lnSpc>
                <a:spcPct val="80000"/>
              </a:lnSpc>
            </a:pPr>
            <a:r>
              <a:rPr lang="cs-CZ" sz="1600" dirty="0">
                <a:effectLst>
                  <a:outerShdw blurRad="38100" dist="38100" dir="2700000" algn="tl">
                    <a:srgbClr val="000000">
                      <a:alpha val="43137"/>
                    </a:srgbClr>
                  </a:outerShdw>
                </a:effectLst>
              </a:rPr>
              <a:t> </a:t>
            </a:r>
            <a:r>
              <a:rPr lang="cs-CZ" sz="1600" dirty="0" smtClean="0">
                <a:effectLst>
                  <a:outerShdw blurRad="38100" dist="38100" dir="2700000" algn="tl">
                    <a:srgbClr val="000000">
                      <a:alpha val="43137"/>
                    </a:srgbClr>
                  </a:outerShdw>
                </a:effectLst>
              </a:rPr>
              <a:t>                                             Školní atlas světa</a:t>
            </a:r>
            <a:endParaRPr lang="cs-CZ" sz="1600" dirty="0">
              <a:effectLst>
                <a:outerShdw blurRad="38100" dist="38100" dir="2700000" algn="tl">
                  <a:srgbClr val="000000">
                    <a:alpha val="43137"/>
                  </a:srgbClr>
                </a:outerShdw>
              </a:effectLst>
            </a:endParaRPr>
          </a:p>
        </p:txBody>
      </p:sp>
      <p:pic>
        <p:nvPicPr>
          <p:cNvPr id="3" name="obrázek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43894" y="50727"/>
            <a:ext cx="5256212" cy="1325563"/>
          </a:xfrm>
          <a:prstGeom prst="rect">
            <a:avLst/>
          </a:prstGeom>
          <a:solidFill>
            <a:srgbClr val="FFFFFF"/>
          </a:solidFill>
        </p:spPr>
      </p:pic>
    </p:spTree>
    <p:extLst>
      <p:ext uri="{BB962C8B-B14F-4D97-AF65-F5344CB8AC3E}">
        <p14:creationId xmlns:p14="http://schemas.microsoft.com/office/powerpoint/2010/main" val="39343503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609600"/>
            <a:ext cx="8229600" cy="762000"/>
          </a:xfrm>
        </p:spPr>
        <p:txBody>
          <a:bodyPr/>
          <a:lstStyle/>
          <a:p>
            <a:r>
              <a:rPr lang="cs-CZ" b="1" dirty="0" smtClean="0"/>
              <a:t>Švýcarsko</a:t>
            </a:r>
            <a:endParaRPr lang="cs-CZ" b="1" dirty="0"/>
          </a:p>
        </p:txBody>
      </p:sp>
      <p:sp>
        <p:nvSpPr>
          <p:cNvPr id="3" name="Zástupný symbol pro obsah 2"/>
          <p:cNvSpPr>
            <a:spLocks noGrp="1"/>
          </p:cNvSpPr>
          <p:nvPr>
            <p:ph idx="1"/>
          </p:nvPr>
        </p:nvSpPr>
        <p:spPr>
          <a:xfrm>
            <a:off x="457200" y="1524000"/>
            <a:ext cx="4648200" cy="5050536"/>
          </a:xfrm>
        </p:spPr>
        <p:txBody>
          <a:bodyPr>
            <a:normAutofit fontScale="92500"/>
          </a:bodyPr>
          <a:lstStyle/>
          <a:p>
            <a:r>
              <a:rPr lang="cs-CZ" b="1" i="1" dirty="0" smtClean="0">
                <a:effectLst>
                  <a:outerShdw blurRad="38100" dist="38100" dir="2700000" algn="tl">
                    <a:srgbClr val="000000">
                      <a:alpha val="43137"/>
                    </a:srgbClr>
                  </a:outerShdw>
                </a:effectLst>
              </a:rPr>
              <a:t>Švýcarská konfederace</a:t>
            </a:r>
          </a:p>
          <a:p>
            <a:r>
              <a:rPr lang="cs-CZ" dirty="0" smtClean="0"/>
              <a:t> </a:t>
            </a:r>
            <a:r>
              <a:rPr lang="cs-CZ" b="1" i="1" dirty="0" smtClean="0">
                <a:solidFill>
                  <a:srgbClr val="00B050"/>
                </a:solidFill>
                <a:effectLst>
                  <a:outerShdw blurRad="38100" dist="38100" dir="2700000" algn="tl">
                    <a:srgbClr val="000000">
                      <a:alpha val="43137"/>
                    </a:srgbClr>
                  </a:outerShdw>
                </a:effectLst>
              </a:rPr>
              <a:t>německy </a:t>
            </a:r>
            <a:r>
              <a:rPr lang="cs-CZ" b="1" i="1" dirty="0" err="1" smtClean="0">
                <a:solidFill>
                  <a:srgbClr val="00B050"/>
                </a:solidFill>
                <a:effectLst>
                  <a:outerShdw blurRad="38100" dist="38100" dir="2700000" algn="tl">
                    <a:srgbClr val="000000">
                      <a:alpha val="43137"/>
                    </a:srgbClr>
                  </a:outerShdw>
                </a:effectLst>
              </a:rPr>
              <a:t>Schweizerische</a:t>
            </a:r>
            <a:r>
              <a:rPr lang="cs-CZ" b="1" i="1" dirty="0" smtClean="0">
                <a:solidFill>
                  <a:srgbClr val="00B050"/>
                </a:solidFill>
                <a:effectLst>
                  <a:outerShdw blurRad="38100" dist="38100" dir="2700000" algn="tl">
                    <a:srgbClr val="000000">
                      <a:alpha val="43137"/>
                    </a:srgbClr>
                  </a:outerShdw>
                </a:effectLst>
              </a:rPr>
              <a:t> </a:t>
            </a:r>
            <a:r>
              <a:rPr lang="cs-CZ" b="1" i="1" dirty="0" err="1" smtClean="0">
                <a:solidFill>
                  <a:srgbClr val="00B050"/>
                </a:solidFill>
                <a:effectLst>
                  <a:outerShdw blurRad="38100" dist="38100" dir="2700000" algn="tl">
                    <a:srgbClr val="000000">
                      <a:alpha val="43137"/>
                    </a:srgbClr>
                  </a:outerShdw>
                </a:effectLst>
              </a:rPr>
              <a:t>Eidgenossenschaft</a:t>
            </a:r>
            <a:r>
              <a:rPr lang="cs-CZ" b="1" i="1" dirty="0" smtClean="0">
                <a:solidFill>
                  <a:srgbClr val="00B050"/>
                </a:solidFill>
                <a:effectLst>
                  <a:outerShdw blurRad="38100" dist="38100" dir="2700000" algn="tl">
                    <a:srgbClr val="000000">
                      <a:alpha val="43137"/>
                    </a:srgbClr>
                  </a:outerShdw>
                </a:effectLst>
              </a:rPr>
              <a:t>, </a:t>
            </a:r>
            <a:r>
              <a:rPr lang="cs-CZ" b="1" i="1" dirty="0" err="1" smtClean="0">
                <a:solidFill>
                  <a:srgbClr val="00B050"/>
                </a:solidFill>
                <a:effectLst>
                  <a:outerShdw blurRad="38100" dist="38100" dir="2700000" algn="tl">
                    <a:srgbClr val="000000">
                      <a:alpha val="43137"/>
                    </a:srgbClr>
                  </a:outerShdw>
                </a:effectLst>
              </a:rPr>
              <a:t>Schweiz</a:t>
            </a:r>
            <a:endParaRPr lang="cs-CZ" b="1" i="1" dirty="0" smtClean="0">
              <a:solidFill>
                <a:srgbClr val="00B050"/>
              </a:solidFill>
              <a:effectLst>
                <a:outerShdw blurRad="38100" dist="38100" dir="2700000" algn="tl">
                  <a:srgbClr val="000000">
                    <a:alpha val="43137"/>
                  </a:srgbClr>
                </a:outerShdw>
              </a:effectLst>
            </a:endParaRPr>
          </a:p>
          <a:p>
            <a:r>
              <a:rPr lang="cs-CZ" b="1" i="1" dirty="0" smtClean="0">
                <a:solidFill>
                  <a:srgbClr val="FFC000"/>
                </a:solidFill>
                <a:effectLst>
                  <a:outerShdw blurRad="38100" dist="38100" dir="2700000" algn="tl">
                    <a:srgbClr val="000000">
                      <a:alpha val="43137"/>
                    </a:srgbClr>
                  </a:outerShdw>
                </a:effectLst>
              </a:rPr>
              <a:t>francouzsky </a:t>
            </a:r>
            <a:r>
              <a:rPr lang="cs-CZ" b="1" i="1" dirty="0" err="1" smtClean="0">
                <a:solidFill>
                  <a:srgbClr val="FFC000"/>
                </a:solidFill>
                <a:effectLst>
                  <a:outerShdw blurRad="38100" dist="38100" dir="2700000" algn="tl">
                    <a:srgbClr val="000000">
                      <a:alpha val="43137"/>
                    </a:srgbClr>
                  </a:outerShdw>
                </a:effectLst>
              </a:rPr>
              <a:t>Confédération</a:t>
            </a:r>
            <a:r>
              <a:rPr lang="cs-CZ" b="1" i="1" dirty="0" smtClean="0">
                <a:solidFill>
                  <a:srgbClr val="FFC000"/>
                </a:solidFill>
                <a:effectLst>
                  <a:outerShdw blurRad="38100" dist="38100" dir="2700000" algn="tl">
                    <a:srgbClr val="000000">
                      <a:alpha val="43137"/>
                    </a:srgbClr>
                  </a:outerShdw>
                </a:effectLst>
              </a:rPr>
              <a:t> </a:t>
            </a:r>
            <a:r>
              <a:rPr lang="cs-CZ" b="1" i="1" dirty="0" err="1" smtClean="0">
                <a:solidFill>
                  <a:srgbClr val="FFC000"/>
                </a:solidFill>
                <a:effectLst>
                  <a:outerShdw blurRad="38100" dist="38100" dir="2700000" algn="tl">
                    <a:srgbClr val="000000">
                      <a:alpha val="43137"/>
                    </a:srgbClr>
                  </a:outerShdw>
                </a:effectLst>
              </a:rPr>
              <a:t>suisse</a:t>
            </a:r>
            <a:r>
              <a:rPr lang="cs-CZ" b="1" i="1" dirty="0" smtClean="0">
                <a:solidFill>
                  <a:srgbClr val="FFC000"/>
                </a:solidFill>
                <a:effectLst>
                  <a:outerShdw blurRad="38100" dist="38100" dir="2700000" algn="tl">
                    <a:srgbClr val="000000">
                      <a:alpha val="43137"/>
                    </a:srgbClr>
                  </a:outerShdw>
                </a:effectLst>
              </a:rPr>
              <a:t>, La </a:t>
            </a:r>
            <a:r>
              <a:rPr lang="cs-CZ" b="1" i="1" dirty="0" err="1" smtClean="0">
                <a:solidFill>
                  <a:srgbClr val="FFC000"/>
                </a:solidFill>
                <a:effectLst>
                  <a:outerShdw blurRad="38100" dist="38100" dir="2700000" algn="tl">
                    <a:srgbClr val="000000">
                      <a:alpha val="43137"/>
                    </a:srgbClr>
                  </a:outerShdw>
                </a:effectLst>
              </a:rPr>
              <a:t>Suisse</a:t>
            </a:r>
            <a:endParaRPr lang="cs-CZ" dirty="0" smtClean="0"/>
          </a:p>
          <a:p>
            <a:r>
              <a:rPr lang="cs-CZ" b="1" i="1" dirty="0" smtClean="0">
                <a:solidFill>
                  <a:srgbClr val="C00000"/>
                </a:solidFill>
                <a:effectLst>
                  <a:outerShdw blurRad="38100" dist="38100" dir="2700000" algn="tl">
                    <a:srgbClr val="000000">
                      <a:alpha val="43137"/>
                    </a:srgbClr>
                  </a:outerShdw>
                </a:effectLst>
              </a:rPr>
              <a:t>italsky </a:t>
            </a:r>
            <a:r>
              <a:rPr lang="cs-CZ" b="1" i="1" dirty="0" err="1" smtClean="0">
                <a:solidFill>
                  <a:srgbClr val="C00000"/>
                </a:solidFill>
                <a:effectLst>
                  <a:outerShdw blurRad="38100" dist="38100" dir="2700000" algn="tl">
                    <a:srgbClr val="000000">
                      <a:alpha val="43137"/>
                    </a:srgbClr>
                  </a:outerShdw>
                </a:effectLst>
              </a:rPr>
              <a:t>Confederazione</a:t>
            </a:r>
            <a:r>
              <a:rPr lang="cs-CZ" b="1" i="1" dirty="0" smtClean="0">
                <a:solidFill>
                  <a:srgbClr val="C00000"/>
                </a:solidFill>
                <a:effectLst>
                  <a:outerShdw blurRad="38100" dist="38100" dir="2700000" algn="tl">
                    <a:srgbClr val="000000">
                      <a:alpha val="43137"/>
                    </a:srgbClr>
                  </a:outerShdw>
                </a:effectLst>
              </a:rPr>
              <a:t> </a:t>
            </a:r>
            <a:r>
              <a:rPr lang="cs-CZ" b="1" i="1" dirty="0" err="1" smtClean="0">
                <a:solidFill>
                  <a:srgbClr val="C00000"/>
                </a:solidFill>
                <a:effectLst>
                  <a:outerShdw blurRad="38100" dist="38100" dir="2700000" algn="tl">
                    <a:srgbClr val="000000">
                      <a:alpha val="43137"/>
                    </a:srgbClr>
                  </a:outerShdw>
                </a:effectLst>
              </a:rPr>
              <a:t>Svizzera</a:t>
            </a:r>
            <a:r>
              <a:rPr lang="cs-CZ" b="1" i="1" dirty="0" smtClean="0">
                <a:solidFill>
                  <a:srgbClr val="C00000"/>
                </a:solidFill>
                <a:effectLst>
                  <a:outerShdw blurRad="38100" dist="38100" dir="2700000" algn="tl">
                    <a:srgbClr val="000000">
                      <a:alpha val="43137"/>
                    </a:srgbClr>
                  </a:outerShdw>
                </a:effectLst>
              </a:rPr>
              <a:t>, </a:t>
            </a:r>
            <a:r>
              <a:rPr lang="cs-CZ" b="1" i="1" dirty="0" err="1" smtClean="0">
                <a:solidFill>
                  <a:srgbClr val="C00000"/>
                </a:solidFill>
                <a:effectLst>
                  <a:outerShdw blurRad="38100" dist="38100" dir="2700000" algn="tl">
                    <a:srgbClr val="000000">
                      <a:alpha val="43137"/>
                    </a:srgbClr>
                  </a:outerShdw>
                </a:effectLst>
              </a:rPr>
              <a:t>Svizzera</a:t>
            </a:r>
            <a:endParaRPr lang="cs-CZ" dirty="0" smtClean="0"/>
          </a:p>
          <a:p>
            <a:r>
              <a:rPr lang="cs-CZ" b="1" i="1" dirty="0" smtClean="0">
                <a:solidFill>
                  <a:srgbClr val="0070C0"/>
                </a:solidFill>
                <a:effectLst>
                  <a:outerShdw blurRad="38100" dist="38100" dir="2700000" algn="tl">
                    <a:srgbClr val="000000">
                      <a:alpha val="43137"/>
                    </a:srgbClr>
                  </a:outerShdw>
                </a:effectLst>
              </a:rPr>
              <a:t>Rétorománsky </a:t>
            </a:r>
            <a:r>
              <a:rPr lang="cs-CZ" b="1" i="1" dirty="0" err="1" smtClean="0">
                <a:solidFill>
                  <a:srgbClr val="0070C0"/>
                </a:solidFill>
                <a:effectLst>
                  <a:outerShdw blurRad="38100" dist="38100" dir="2700000" algn="tl">
                    <a:srgbClr val="000000">
                      <a:alpha val="43137"/>
                    </a:srgbClr>
                  </a:outerShdw>
                </a:effectLst>
              </a:rPr>
              <a:t>Confederaziun</a:t>
            </a:r>
            <a:r>
              <a:rPr lang="cs-CZ" b="1" i="1" dirty="0" smtClean="0">
                <a:solidFill>
                  <a:srgbClr val="0070C0"/>
                </a:solidFill>
                <a:effectLst>
                  <a:outerShdw blurRad="38100" dist="38100" dir="2700000" algn="tl">
                    <a:srgbClr val="000000">
                      <a:alpha val="43137"/>
                    </a:srgbClr>
                  </a:outerShdw>
                </a:effectLst>
              </a:rPr>
              <a:t> </a:t>
            </a:r>
            <a:r>
              <a:rPr lang="cs-CZ" b="1" i="1" dirty="0" err="1" smtClean="0">
                <a:solidFill>
                  <a:srgbClr val="0070C0"/>
                </a:solidFill>
                <a:effectLst>
                  <a:outerShdw blurRad="38100" dist="38100" dir="2700000" algn="tl">
                    <a:srgbClr val="000000">
                      <a:alpha val="43137"/>
                    </a:srgbClr>
                  </a:outerShdw>
                </a:effectLst>
              </a:rPr>
              <a:t>svizra</a:t>
            </a:r>
            <a:r>
              <a:rPr lang="cs-CZ" b="1" i="1" dirty="0" smtClean="0">
                <a:solidFill>
                  <a:srgbClr val="0070C0"/>
                </a:solidFill>
                <a:effectLst>
                  <a:outerShdw blurRad="38100" dist="38100" dir="2700000" algn="tl">
                    <a:srgbClr val="000000">
                      <a:alpha val="43137"/>
                    </a:srgbClr>
                  </a:outerShdw>
                </a:effectLst>
              </a:rPr>
              <a:t>, </a:t>
            </a:r>
            <a:r>
              <a:rPr lang="cs-CZ" b="1" i="1" dirty="0" err="1" smtClean="0">
                <a:solidFill>
                  <a:srgbClr val="0070C0"/>
                </a:solidFill>
                <a:effectLst>
                  <a:outerShdw blurRad="38100" dist="38100" dir="2700000" algn="tl">
                    <a:srgbClr val="000000">
                      <a:alpha val="43137"/>
                    </a:srgbClr>
                  </a:outerShdw>
                </a:effectLst>
              </a:rPr>
              <a:t>Svizra</a:t>
            </a:r>
            <a:endParaRPr lang="cs-CZ" b="1" i="1" dirty="0">
              <a:solidFill>
                <a:srgbClr val="0070C0"/>
              </a:solidFill>
              <a:effectLst>
                <a:outerShdw blurRad="38100" dist="38100" dir="2700000" algn="tl">
                  <a:srgbClr val="000000">
                    <a:alpha val="43137"/>
                  </a:srgbClr>
                </a:outerShdw>
              </a:effectLst>
            </a:endParaRPr>
          </a:p>
        </p:txBody>
      </p:sp>
      <p:pic>
        <p:nvPicPr>
          <p:cNvPr id="46082" name="Picture 2" descr="Vlajka Švýcarska"/>
          <p:cNvPicPr>
            <a:picLocks noChangeAspect="1" noChangeArrowheads="1"/>
          </p:cNvPicPr>
          <p:nvPr/>
        </p:nvPicPr>
        <p:blipFill>
          <a:blip r:embed="rId2" cstate="print"/>
          <a:srcRect/>
          <a:stretch>
            <a:fillRect/>
          </a:stretch>
        </p:blipFill>
        <p:spPr bwMode="auto">
          <a:xfrm>
            <a:off x="5791200" y="990600"/>
            <a:ext cx="2514600" cy="2514602"/>
          </a:xfrm>
          <a:prstGeom prst="rect">
            <a:avLst/>
          </a:prstGeom>
          <a:noFill/>
        </p:spPr>
      </p:pic>
      <p:pic>
        <p:nvPicPr>
          <p:cNvPr id="46084" name="Picture 4" descr="Znak Švýcarska"/>
          <p:cNvPicPr>
            <a:picLocks noChangeAspect="1" noChangeArrowheads="1"/>
          </p:cNvPicPr>
          <p:nvPr/>
        </p:nvPicPr>
        <p:blipFill>
          <a:blip r:embed="rId3" cstate="print"/>
          <a:srcRect/>
          <a:stretch>
            <a:fillRect/>
          </a:stretch>
        </p:blipFill>
        <p:spPr bwMode="auto">
          <a:xfrm>
            <a:off x="6096000" y="4191000"/>
            <a:ext cx="2057400" cy="2286000"/>
          </a:xfrm>
          <a:prstGeom prst="rect">
            <a:avLst/>
          </a:prstGeom>
          <a:noFill/>
        </p:spPr>
      </p:pic>
      <p:pic>
        <p:nvPicPr>
          <p:cNvPr id="1026" name="Picture 2" descr="Soubor:Europe location CH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692696"/>
            <a:ext cx="8496944" cy="5817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9032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down)">
                                      <p:cBhvr>
                                        <p:cTn id="16" dur="500"/>
                                        <p:tgtEl>
                                          <p:spTgt spid="3">
                                            <p:txEl>
                                              <p:pRg st="3" end="3"/>
                                            </p:txEl>
                                          </p:spTgt>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down)">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6" presetClass="entr" presetSubtype="0" fill="hold" nodeType="clickEffect">
                                  <p:stCondLst>
                                    <p:cond delay="0"/>
                                  </p:stCondLst>
                                  <p:childTnLst>
                                    <p:set>
                                      <p:cBhvr>
                                        <p:cTn id="23" dur="1" fill="hold">
                                          <p:stCondLst>
                                            <p:cond delay="0"/>
                                          </p:stCondLst>
                                        </p:cTn>
                                        <p:tgtEl>
                                          <p:spTgt spid="1026"/>
                                        </p:tgtEl>
                                        <p:attrNameLst>
                                          <p:attrName>style.visibility</p:attrName>
                                        </p:attrNameLst>
                                      </p:cBhvr>
                                      <p:to>
                                        <p:strVal val="visible"/>
                                      </p:to>
                                    </p:set>
                                    <p:animEffect transition="in" filter="wipe(down)">
                                      <p:cBhvr>
                                        <p:cTn id="24" dur="580">
                                          <p:stCondLst>
                                            <p:cond delay="0"/>
                                          </p:stCondLst>
                                        </p:cTn>
                                        <p:tgtEl>
                                          <p:spTgt spid="1026"/>
                                        </p:tgtEl>
                                      </p:cBhvr>
                                    </p:animEffect>
                                    <p:anim calcmode="lin" valueType="num">
                                      <p:cBhvr>
                                        <p:cTn id="25" dur="1822" tmFilter="0,0; 0.14,0.36; 0.43,0.73; 0.71,0.91; 1.0,1.0">
                                          <p:stCondLst>
                                            <p:cond delay="0"/>
                                          </p:stCondLst>
                                        </p:cTn>
                                        <p:tgtEl>
                                          <p:spTgt spid="1026"/>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1026"/>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1026"/>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1026"/>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1026"/>
                                        </p:tgtEl>
                                        <p:attrNameLst>
                                          <p:attrName>ppt_y</p:attrName>
                                        </p:attrNameLst>
                                      </p:cBhvr>
                                      <p:tavLst>
                                        <p:tav tm="0" fmla="#ppt_y-sin(pi*$)/81">
                                          <p:val>
                                            <p:fltVal val="0"/>
                                          </p:val>
                                        </p:tav>
                                        <p:tav tm="100000">
                                          <p:val>
                                            <p:fltVal val="1"/>
                                          </p:val>
                                        </p:tav>
                                      </p:tavLst>
                                    </p:anim>
                                    <p:animScale>
                                      <p:cBhvr>
                                        <p:cTn id="30" dur="26">
                                          <p:stCondLst>
                                            <p:cond delay="650"/>
                                          </p:stCondLst>
                                        </p:cTn>
                                        <p:tgtEl>
                                          <p:spTgt spid="1026"/>
                                        </p:tgtEl>
                                      </p:cBhvr>
                                      <p:to x="100000" y="60000"/>
                                    </p:animScale>
                                    <p:animScale>
                                      <p:cBhvr>
                                        <p:cTn id="31" dur="166" decel="50000">
                                          <p:stCondLst>
                                            <p:cond delay="676"/>
                                          </p:stCondLst>
                                        </p:cTn>
                                        <p:tgtEl>
                                          <p:spTgt spid="1026"/>
                                        </p:tgtEl>
                                      </p:cBhvr>
                                      <p:to x="100000" y="100000"/>
                                    </p:animScale>
                                    <p:animScale>
                                      <p:cBhvr>
                                        <p:cTn id="32" dur="26">
                                          <p:stCondLst>
                                            <p:cond delay="1312"/>
                                          </p:stCondLst>
                                        </p:cTn>
                                        <p:tgtEl>
                                          <p:spTgt spid="1026"/>
                                        </p:tgtEl>
                                      </p:cBhvr>
                                      <p:to x="100000" y="80000"/>
                                    </p:animScale>
                                    <p:animScale>
                                      <p:cBhvr>
                                        <p:cTn id="33" dur="166" decel="50000">
                                          <p:stCondLst>
                                            <p:cond delay="1338"/>
                                          </p:stCondLst>
                                        </p:cTn>
                                        <p:tgtEl>
                                          <p:spTgt spid="1026"/>
                                        </p:tgtEl>
                                      </p:cBhvr>
                                      <p:to x="100000" y="100000"/>
                                    </p:animScale>
                                    <p:animScale>
                                      <p:cBhvr>
                                        <p:cTn id="34" dur="26">
                                          <p:stCondLst>
                                            <p:cond delay="1642"/>
                                          </p:stCondLst>
                                        </p:cTn>
                                        <p:tgtEl>
                                          <p:spTgt spid="1026"/>
                                        </p:tgtEl>
                                      </p:cBhvr>
                                      <p:to x="100000" y="90000"/>
                                    </p:animScale>
                                    <p:animScale>
                                      <p:cBhvr>
                                        <p:cTn id="35" dur="166" decel="50000">
                                          <p:stCondLst>
                                            <p:cond delay="1668"/>
                                          </p:stCondLst>
                                        </p:cTn>
                                        <p:tgtEl>
                                          <p:spTgt spid="1026"/>
                                        </p:tgtEl>
                                      </p:cBhvr>
                                      <p:to x="100000" y="100000"/>
                                    </p:animScale>
                                    <p:animScale>
                                      <p:cBhvr>
                                        <p:cTn id="36" dur="26">
                                          <p:stCondLst>
                                            <p:cond delay="1808"/>
                                          </p:stCondLst>
                                        </p:cTn>
                                        <p:tgtEl>
                                          <p:spTgt spid="1026"/>
                                        </p:tgtEl>
                                      </p:cBhvr>
                                      <p:to x="100000" y="95000"/>
                                    </p:animScale>
                                    <p:animScale>
                                      <p:cBhvr>
                                        <p:cTn id="37" dur="166" decel="50000">
                                          <p:stCondLst>
                                            <p:cond delay="1834"/>
                                          </p:stCondLst>
                                        </p:cTn>
                                        <p:tgtEl>
                                          <p:spTgt spid="102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Soubor:Bern luftaufnahme.png"/>
          <p:cNvPicPr>
            <a:picLocks noChangeAspect="1" noChangeArrowheads="1"/>
          </p:cNvPicPr>
          <p:nvPr/>
        </p:nvPicPr>
        <p:blipFill>
          <a:blip r:embed="rId2" cstate="print"/>
          <a:srcRect/>
          <a:stretch>
            <a:fillRect/>
          </a:stretch>
        </p:blipFill>
        <p:spPr bwMode="auto">
          <a:xfrm>
            <a:off x="0" y="0"/>
            <a:ext cx="9170124" cy="6858000"/>
          </a:xfrm>
          <a:prstGeom prst="rect">
            <a:avLst/>
          </a:prstGeom>
          <a:noFill/>
        </p:spPr>
      </p:pic>
      <p:sp>
        <p:nvSpPr>
          <p:cNvPr id="3" name="TextovéPole 2"/>
          <p:cNvSpPr txBox="1"/>
          <p:nvPr/>
        </p:nvSpPr>
        <p:spPr>
          <a:xfrm>
            <a:off x="0" y="0"/>
            <a:ext cx="1944763" cy="923330"/>
          </a:xfrm>
          <a:prstGeom prst="rect">
            <a:avLst/>
          </a:prstGeom>
          <a:noFill/>
        </p:spPr>
        <p:txBody>
          <a:bodyPr wrap="none" rtlCol="0">
            <a:spAutoFit/>
          </a:bodyPr>
          <a:lstStyle/>
          <a:p>
            <a:r>
              <a:rPr lang="cs-CZ" sz="5400" b="1" i="1" dirty="0" smtClean="0">
                <a:solidFill>
                  <a:srgbClr val="FFC000"/>
                </a:solidFill>
                <a:effectLst>
                  <a:outerShdw blurRad="38100" dist="38100" dir="2700000" algn="tl">
                    <a:srgbClr val="000000">
                      <a:alpha val="43137"/>
                    </a:srgbClr>
                  </a:outerShdw>
                </a:effectLst>
              </a:rPr>
              <a:t>Bern</a:t>
            </a:r>
            <a:endParaRPr lang="cs-CZ" sz="5400" b="1" i="1" dirty="0">
              <a:solidFill>
                <a:srgbClr val="FFC000"/>
              </a:solidFill>
              <a:effectLst>
                <a:outerShdw blurRad="38100" dist="38100" dir="2700000" algn="tl">
                  <a:srgbClr val="000000">
                    <a:alpha val="43137"/>
                  </a:srgbClr>
                </a:outerShdw>
              </a:effectLst>
            </a:endParaRPr>
          </a:p>
        </p:txBody>
      </p:sp>
      <p:pic>
        <p:nvPicPr>
          <p:cNvPr id="4" name="Picture 4" descr="Znak Švýcarska"/>
          <p:cNvPicPr>
            <a:picLocks noChangeAspect="1" noChangeArrowheads="1"/>
          </p:cNvPicPr>
          <p:nvPr/>
        </p:nvPicPr>
        <p:blipFill>
          <a:blip r:embed="rId3" cstate="print"/>
          <a:srcRect/>
          <a:stretch>
            <a:fillRect/>
          </a:stretch>
        </p:blipFill>
        <p:spPr bwMode="auto">
          <a:xfrm>
            <a:off x="7978140" y="0"/>
            <a:ext cx="1165860" cy="1295400"/>
          </a:xfrm>
          <a:prstGeom prst="rect">
            <a:avLst/>
          </a:prstGeom>
          <a:noFill/>
        </p:spPr>
      </p:pic>
    </p:spTree>
    <p:extLst>
      <p:ext uri="{BB962C8B-B14F-4D97-AF65-F5344CB8AC3E}">
        <p14:creationId xmlns:p14="http://schemas.microsoft.com/office/powerpoint/2010/main" val="41344688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09600" y="381000"/>
            <a:ext cx="8229600" cy="838200"/>
          </a:xfrm>
        </p:spPr>
        <p:txBody>
          <a:bodyPr/>
          <a:lstStyle/>
          <a:p>
            <a:r>
              <a:rPr lang="cs-CZ" b="1" i="1" dirty="0" smtClean="0">
                <a:effectLst>
                  <a:outerShdw blurRad="38100" dist="38100" dir="2700000" algn="tl">
                    <a:srgbClr val="000000">
                      <a:alpha val="43137"/>
                    </a:srgbClr>
                  </a:outerShdw>
                </a:effectLst>
              </a:rPr>
              <a:t>Švýcarsko – přírodní podmínky</a:t>
            </a:r>
            <a:endParaRPr lang="cs-CZ" b="1" i="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57200" y="1371600"/>
            <a:ext cx="8229600" cy="5202936"/>
          </a:xfrm>
        </p:spPr>
        <p:txBody>
          <a:bodyPr/>
          <a:lstStyle/>
          <a:p>
            <a:r>
              <a:rPr lang="cs-CZ" dirty="0" smtClean="0"/>
              <a:t>Švýcarsko leží mezi </a:t>
            </a:r>
            <a:r>
              <a:rPr lang="cs-CZ" b="1" i="1" dirty="0" smtClean="0">
                <a:solidFill>
                  <a:srgbClr val="00B050"/>
                </a:solidFill>
                <a:effectLst>
                  <a:outerShdw blurRad="38100" dist="38100" dir="2700000" algn="tl">
                    <a:srgbClr val="000000">
                      <a:alpha val="43137"/>
                    </a:srgbClr>
                  </a:outerShdw>
                </a:effectLst>
              </a:rPr>
              <a:t>Bodamským jezerem</a:t>
            </a:r>
            <a:r>
              <a:rPr lang="cs-CZ" dirty="0" smtClean="0"/>
              <a:t> na severovýchodě, </a:t>
            </a:r>
            <a:r>
              <a:rPr lang="cs-CZ" b="1" i="1" dirty="0" smtClean="0">
                <a:solidFill>
                  <a:schemeClr val="accent1"/>
                </a:solidFill>
                <a:effectLst>
                  <a:outerShdw blurRad="38100" dist="38100" dir="2700000" algn="tl">
                    <a:srgbClr val="000000">
                      <a:alpha val="43137"/>
                    </a:srgbClr>
                  </a:outerShdw>
                </a:effectLst>
              </a:rPr>
              <a:t>Ženevským jezerem</a:t>
            </a:r>
            <a:r>
              <a:rPr lang="cs-CZ" dirty="0" smtClean="0"/>
              <a:t> na západě, Horním a Alpským </a:t>
            </a:r>
            <a:r>
              <a:rPr lang="cs-CZ" b="1" i="1" dirty="0" smtClean="0">
                <a:solidFill>
                  <a:srgbClr val="C00000"/>
                </a:solidFill>
                <a:effectLst>
                  <a:outerShdw blurRad="38100" dist="38100" dir="2700000" algn="tl">
                    <a:srgbClr val="000000">
                      <a:alpha val="43137"/>
                    </a:srgbClr>
                  </a:outerShdw>
                </a:effectLst>
              </a:rPr>
              <a:t>Rýnem</a:t>
            </a:r>
            <a:r>
              <a:rPr lang="cs-CZ" dirty="0" smtClean="0"/>
              <a:t> na východě a Rýnem na severu, </a:t>
            </a:r>
            <a:r>
              <a:rPr lang="cs-CZ" b="1" i="1" dirty="0" smtClean="0">
                <a:solidFill>
                  <a:srgbClr val="00B0F0"/>
                </a:solidFill>
                <a:effectLst>
                  <a:outerShdw blurRad="38100" dist="38100" dir="2700000" algn="tl">
                    <a:srgbClr val="000000">
                      <a:alpha val="43137"/>
                    </a:srgbClr>
                  </a:outerShdw>
                </a:effectLst>
              </a:rPr>
              <a:t>Jurou </a:t>
            </a:r>
            <a:r>
              <a:rPr lang="cs-CZ" dirty="0" smtClean="0"/>
              <a:t>na severu a jižními </a:t>
            </a:r>
            <a:r>
              <a:rPr lang="cs-CZ" b="1" i="1" dirty="0" smtClean="0">
                <a:solidFill>
                  <a:schemeClr val="accent4">
                    <a:lumMod val="75000"/>
                  </a:schemeClr>
                </a:solidFill>
                <a:effectLst>
                  <a:outerShdw blurRad="38100" dist="38100" dir="2700000" algn="tl">
                    <a:srgbClr val="000000">
                      <a:alpha val="43137"/>
                    </a:srgbClr>
                  </a:outerShdw>
                </a:effectLst>
              </a:rPr>
              <a:t>Alpami</a:t>
            </a:r>
          </a:p>
          <a:p>
            <a:endParaRPr lang="cs-CZ" dirty="0" smtClean="0"/>
          </a:p>
          <a:p>
            <a:r>
              <a:rPr lang="cs-CZ" b="1" i="1" dirty="0" err="1" smtClean="0">
                <a:solidFill>
                  <a:srgbClr val="C00000"/>
                </a:solidFill>
                <a:effectLst>
                  <a:outerShdw blurRad="38100" dist="38100" dir="2700000" algn="tl">
                    <a:srgbClr val="000000">
                      <a:alpha val="43137"/>
                    </a:srgbClr>
                  </a:outerShdw>
                </a:effectLst>
              </a:rPr>
              <a:t>Dufourspitze</a:t>
            </a:r>
            <a:r>
              <a:rPr lang="cs-CZ" b="1" i="1" dirty="0" smtClean="0">
                <a:solidFill>
                  <a:srgbClr val="C00000"/>
                </a:solidFill>
                <a:effectLst>
                  <a:outerShdw blurRad="38100" dist="38100" dir="2700000" algn="tl">
                    <a:srgbClr val="000000">
                      <a:alpha val="43137"/>
                    </a:srgbClr>
                  </a:outerShdw>
                </a:effectLst>
              </a:rPr>
              <a:t> (</a:t>
            </a:r>
            <a:r>
              <a:rPr lang="cs-CZ" b="1" i="1" dirty="0" err="1" smtClean="0">
                <a:solidFill>
                  <a:srgbClr val="C00000"/>
                </a:solidFill>
                <a:effectLst>
                  <a:outerShdw blurRad="38100" dist="38100" dir="2700000" algn="tl">
                    <a:srgbClr val="000000">
                      <a:alpha val="43137"/>
                    </a:srgbClr>
                  </a:outerShdw>
                </a:effectLst>
              </a:rPr>
              <a:t>MonteRosa</a:t>
            </a:r>
            <a:r>
              <a:rPr lang="cs-CZ" b="1" i="1" dirty="0" smtClean="0">
                <a:solidFill>
                  <a:srgbClr val="C00000"/>
                </a:solidFill>
                <a:effectLst>
                  <a:outerShdw blurRad="38100" dist="38100" dir="2700000" algn="tl">
                    <a:srgbClr val="000000">
                      <a:alpha val="43137"/>
                    </a:srgbClr>
                  </a:outerShdw>
                </a:effectLst>
              </a:rPr>
              <a:t>) </a:t>
            </a:r>
            <a:r>
              <a:rPr lang="cs-CZ" i="1" dirty="0" smtClean="0">
                <a:solidFill>
                  <a:srgbClr val="FFC000"/>
                </a:solidFill>
                <a:effectLst>
                  <a:outerShdw blurRad="38100" dist="38100" dir="2700000" algn="tl">
                    <a:srgbClr val="000000">
                      <a:alpha val="43137"/>
                    </a:srgbClr>
                  </a:outerShdw>
                </a:effectLst>
              </a:rPr>
              <a:t>je se svými 4634 metry nejvyšší hora Švýcarska</a:t>
            </a:r>
            <a:r>
              <a:rPr lang="cs-CZ" dirty="0" smtClean="0"/>
              <a:t>, druhá nejvyšší hora Alp</a:t>
            </a:r>
            <a:endParaRPr lang="cs-CZ" dirty="0"/>
          </a:p>
        </p:txBody>
      </p:sp>
    </p:spTree>
    <p:extLst>
      <p:ext uri="{BB962C8B-B14F-4D97-AF65-F5344CB8AC3E}">
        <p14:creationId xmlns:p14="http://schemas.microsoft.com/office/powerpoint/2010/main" val="28383019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descr="Soubor:MonteRosaWestseite gesehenVomGornergrat.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Obdélník 2"/>
          <p:cNvSpPr/>
          <p:nvPr/>
        </p:nvSpPr>
        <p:spPr>
          <a:xfrm>
            <a:off x="228600" y="152400"/>
            <a:ext cx="3320140" cy="707886"/>
          </a:xfrm>
          <a:prstGeom prst="rect">
            <a:avLst/>
          </a:prstGeom>
        </p:spPr>
        <p:txBody>
          <a:bodyPr wrap="none">
            <a:spAutoFit/>
          </a:bodyPr>
          <a:lstStyle/>
          <a:p>
            <a:r>
              <a:rPr lang="cs-CZ" sz="4000" b="1" dirty="0" err="1" smtClean="0">
                <a:solidFill>
                  <a:srgbClr val="C00000"/>
                </a:solidFill>
                <a:effectLst>
                  <a:outerShdw blurRad="38100" dist="38100" dir="2700000" algn="tl">
                    <a:srgbClr val="000000">
                      <a:alpha val="43137"/>
                    </a:srgbClr>
                  </a:outerShdw>
                </a:effectLst>
              </a:rPr>
              <a:t>Monte</a:t>
            </a:r>
            <a:r>
              <a:rPr lang="cs-CZ" sz="4000" b="1" dirty="0" smtClean="0">
                <a:solidFill>
                  <a:srgbClr val="C00000"/>
                </a:solidFill>
                <a:effectLst>
                  <a:outerShdw blurRad="38100" dist="38100" dir="2700000" algn="tl">
                    <a:srgbClr val="000000">
                      <a:alpha val="43137"/>
                    </a:srgbClr>
                  </a:outerShdw>
                </a:effectLst>
              </a:rPr>
              <a:t> Rosa</a:t>
            </a:r>
            <a:endParaRPr lang="cs-CZ" sz="4000" b="1" dirty="0">
              <a:solidFill>
                <a:srgbClr val="C00000"/>
              </a:solidFill>
              <a:effectLst>
                <a:outerShdw blurRad="38100" dist="38100" dir="2700000" algn="tl">
                  <a:srgbClr val="000000">
                    <a:alpha val="43137"/>
                  </a:srgbClr>
                </a:outerShdw>
              </a:effectLst>
            </a:endParaRPr>
          </a:p>
        </p:txBody>
      </p:sp>
      <p:pic>
        <p:nvPicPr>
          <p:cNvPr id="4" name="Picture 4" descr="Znak Švýcarska"/>
          <p:cNvPicPr>
            <a:picLocks noChangeAspect="1" noChangeArrowheads="1"/>
          </p:cNvPicPr>
          <p:nvPr/>
        </p:nvPicPr>
        <p:blipFill>
          <a:blip r:embed="rId3" cstate="print"/>
          <a:srcRect/>
          <a:stretch>
            <a:fillRect/>
          </a:stretch>
        </p:blipFill>
        <p:spPr bwMode="auto">
          <a:xfrm>
            <a:off x="7978140" y="0"/>
            <a:ext cx="1165860" cy="1295400"/>
          </a:xfrm>
          <a:prstGeom prst="rect">
            <a:avLst/>
          </a:prstGeom>
          <a:noFill/>
        </p:spPr>
      </p:pic>
    </p:spTree>
    <p:extLst>
      <p:ext uri="{BB962C8B-B14F-4D97-AF65-F5344CB8AC3E}">
        <p14:creationId xmlns:p14="http://schemas.microsoft.com/office/powerpoint/2010/main" val="458753289"/>
      </p:ext>
    </p:extLst>
  </p:cSld>
  <p:clrMapOvr>
    <a:masterClrMapping/>
  </p:clrMapOvr>
  <p:transition>
    <p:wipe di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ubor:Matterhorn-EastAndNorthside-viewedFromZermatt landscapeforma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Znak Švýcarska"/>
          <p:cNvPicPr>
            <a:picLocks noChangeAspect="1" noChangeArrowheads="1"/>
          </p:cNvPicPr>
          <p:nvPr/>
        </p:nvPicPr>
        <p:blipFill>
          <a:blip r:embed="rId3" cstate="print"/>
          <a:srcRect/>
          <a:stretch>
            <a:fillRect/>
          </a:stretch>
        </p:blipFill>
        <p:spPr bwMode="auto">
          <a:xfrm>
            <a:off x="7978140" y="0"/>
            <a:ext cx="1165860" cy="1295400"/>
          </a:xfrm>
          <a:prstGeom prst="rect">
            <a:avLst/>
          </a:prstGeom>
          <a:noFill/>
        </p:spPr>
      </p:pic>
      <p:sp>
        <p:nvSpPr>
          <p:cNvPr id="2" name="Obdélník 1"/>
          <p:cNvSpPr/>
          <p:nvPr/>
        </p:nvSpPr>
        <p:spPr>
          <a:xfrm>
            <a:off x="179512" y="278368"/>
            <a:ext cx="2347117" cy="523220"/>
          </a:xfrm>
          <a:prstGeom prst="rect">
            <a:avLst/>
          </a:prstGeom>
        </p:spPr>
        <p:txBody>
          <a:bodyPr wrap="none">
            <a:spAutoFit/>
          </a:bodyPr>
          <a:lstStyle/>
          <a:p>
            <a:r>
              <a:rPr lang="cs-CZ" sz="2800" b="1" dirty="0">
                <a:solidFill>
                  <a:schemeClr val="bg1"/>
                </a:solidFill>
                <a:effectLst>
                  <a:outerShdw blurRad="38100" dist="38100" dir="2700000" algn="tl">
                    <a:srgbClr val="000000">
                      <a:alpha val="43137"/>
                    </a:srgbClr>
                  </a:outerShdw>
                </a:effectLst>
              </a:rPr>
              <a:t>Matterhorn</a:t>
            </a:r>
          </a:p>
        </p:txBody>
      </p:sp>
    </p:spTree>
    <p:extLst>
      <p:ext uri="{BB962C8B-B14F-4D97-AF65-F5344CB8AC3E}">
        <p14:creationId xmlns:p14="http://schemas.microsoft.com/office/powerpoint/2010/main" val="15445871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81000"/>
            <a:ext cx="8229600" cy="838200"/>
          </a:xfrm>
        </p:spPr>
        <p:txBody>
          <a:bodyPr/>
          <a:lstStyle/>
          <a:p>
            <a:r>
              <a:rPr lang="cs-CZ" b="1" dirty="0" smtClean="0">
                <a:effectLst>
                  <a:outerShdw blurRad="38100" dist="38100" dir="2700000" algn="tl">
                    <a:srgbClr val="000000">
                      <a:alpha val="43137"/>
                    </a:srgbClr>
                  </a:outerShdw>
                </a:effectLst>
              </a:rPr>
              <a:t>Švýcarsko</a:t>
            </a:r>
            <a:endParaRPr lang="cs-CZ"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57200" y="1371600"/>
            <a:ext cx="8229600" cy="5105400"/>
          </a:xfrm>
        </p:spPr>
        <p:txBody>
          <a:bodyPr>
            <a:normAutofit lnSpcReduction="10000"/>
          </a:bodyPr>
          <a:lstStyle/>
          <a:p>
            <a:r>
              <a:rPr lang="cs-CZ" dirty="0" smtClean="0"/>
              <a:t>Tato </a:t>
            </a:r>
            <a:r>
              <a:rPr lang="cs-CZ" b="1" i="1" dirty="0" smtClean="0">
                <a:solidFill>
                  <a:srgbClr val="0070C0"/>
                </a:solidFill>
                <a:effectLst>
                  <a:outerShdw blurRad="38100" dist="38100" dir="2700000" algn="tl">
                    <a:srgbClr val="000000">
                      <a:alpha val="43137"/>
                    </a:srgbClr>
                  </a:outerShdw>
                </a:effectLst>
              </a:rPr>
              <a:t>federace </a:t>
            </a:r>
            <a:r>
              <a:rPr lang="cs-CZ" dirty="0" smtClean="0"/>
              <a:t>má 26 </a:t>
            </a:r>
            <a:r>
              <a:rPr lang="cs-CZ" b="1" i="1" dirty="0" smtClean="0">
                <a:solidFill>
                  <a:srgbClr val="0070C0"/>
                </a:solidFill>
                <a:effectLst>
                  <a:outerShdw blurRad="38100" dist="38100" dir="2700000" algn="tl">
                    <a:srgbClr val="000000">
                      <a:alpha val="43137"/>
                    </a:srgbClr>
                  </a:outerShdw>
                </a:effectLst>
              </a:rPr>
              <a:t>kantonů</a:t>
            </a:r>
          </a:p>
          <a:p>
            <a:endParaRPr lang="cs-CZ" dirty="0" smtClean="0"/>
          </a:p>
          <a:p>
            <a:r>
              <a:rPr lang="cs-CZ" b="1" i="1" dirty="0" smtClean="0">
                <a:solidFill>
                  <a:srgbClr val="FFC000"/>
                </a:solidFill>
                <a:effectLst>
                  <a:outerShdw blurRad="38100" dist="38100" dir="2700000" algn="tl">
                    <a:srgbClr val="000000">
                      <a:alpha val="43137"/>
                    </a:srgbClr>
                  </a:outerShdw>
                </a:effectLst>
              </a:rPr>
              <a:t>7,92 milionů obyvatel, z toho je více jak 1/5 cizinců</a:t>
            </a:r>
          </a:p>
          <a:p>
            <a:endParaRPr lang="cs-CZ" dirty="0" smtClean="0"/>
          </a:p>
          <a:p>
            <a:r>
              <a:rPr lang="cs-CZ" dirty="0" smtClean="0"/>
              <a:t>Švýcarsko je členem Rady Evropy, OSN, </a:t>
            </a:r>
            <a:r>
              <a:rPr lang="cs-CZ" dirty="0" err="1" smtClean="0"/>
              <a:t>schengenského</a:t>
            </a:r>
            <a:r>
              <a:rPr lang="cs-CZ" dirty="0" smtClean="0"/>
              <a:t> prostoru</a:t>
            </a:r>
          </a:p>
          <a:p>
            <a:endParaRPr lang="cs-CZ" dirty="0" smtClean="0"/>
          </a:p>
          <a:p>
            <a:r>
              <a:rPr lang="cs-CZ" dirty="0" smtClean="0"/>
              <a:t>Jednání o </a:t>
            </a:r>
            <a:r>
              <a:rPr lang="cs-CZ" b="1" i="1" dirty="0" smtClean="0">
                <a:solidFill>
                  <a:srgbClr val="C00000"/>
                </a:solidFill>
                <a:effectLst>
                  <a:outerShdw blurRad="38100" dist="38100" dir="2700000" algn="tl">
                    <a:srgbClr val="000000">
                      <a:alpha val="43137"/>
                    </a:srgbClr>
                  </a:outerShdw>
                </a:effectLst>
              </a:rPr>
              <a:t>vstupu do EU občané v referendu odmítli </a:t>
            </a:r>
            <a:r>
              <a:rPr lang="cs-CZ" dirty="0" smtClean="0"/>
              <a:t>a tak, krom Lichtenštejnska, je to jediná země mimo EU v prostoru Střední Evropy</a:t>
            </a:r>
            <a:endParaRPr lang="cs-CZ" dirty="0"/>
          </a:p>
        </p:txBody>
      </p:sp>
      <p:pic>
        <p:nvPicPr>
          <p:cNvPr id="4" name="Picture 2" descr="Vlajka Švýcarska"/>
          <p:cNvPicPr>
            <a:picLocks noChangeAspect="1" noChangeArrowheads="1"/>
          </p:cNvPicPr>
          <p:nvPr/>
        </p:nvPicPr>
        <p:blipFill>
          <a:blip r:embed="rId2" cstate="print"/>
          <a:srcRect/>
          <a:stretch>
            <a:fillRect/>
          </a:stretch>
        </p:blipFill>
        <p:spPr bwMode="auto">
          <a:xfrm>
            <a:off x="7620000" y="0"/>
            <a:ext cx="1524000" cy="1524001"/>
          </a:xfrm>
          <a:prstGeom prst="rect">
            <a:avLst/>
          </a:prstGeom>
          <a:noFill/>
        </p:spPr>
      </p:pic>
    </p:spTree>
    <p:extLst>
      <p:ext uri="{BB962C8B-B14F-4D97-AF65-F5344CB8AC3E}">
        <p14:creationId xmlns:p14="http://schemas.microsoft.com/office/powerpoint/2010/main" val="35883363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Soubor:St-Moritzersee2005.jpg"/>
          <p:cNvPicPr>
            <a:picLocks noChangeAspect="1" noChangeArrowheads="1"/>
          </p:cNvPicPr>
          <p:nvPr/>
        </p:nvPicPr>
        <p:blipFill>
          <a:blip r:embed="rId2" cstate="print"/>
          <a:srcRect/>
          <a:stretch>
            <a:fillRect/>
          </a:stretch>
        </p:blipFill>
        <p:spPr bwMode="auto">
          <a:xfrm>
            <a:off x="0" y="0"/>
            <a:ext cx="9201930" cy="6858000"/>
          </a:xfrm>
          <a:prstGeom prst="rect">
            <a:avLst/>
          </a:prstGeom>
          <a:noFill/>
        </p:spPr>
      </p:pic>
      <p:sp>
        <p:nvSpPr>
          <p:cNvPr id="3" name="Obdélník 2"/>
          <p:cNvSpPr/>
          <p:nvPr/>
        </p:nvSpPr>
        <p:spPr>
          <a:xfrm>
            <a:off x="152400" y="0"/>
            <a:ext cx="3095719" cy="769441"/>
          </a:xfrm>
          <a:prstGeom prst="rect">
            <a:avLst/>
          </a:prstGeom>
        </p:spPr>
        <p:txBody>
          <a:bodyPr wrap="none">
            <a:spAutoFit/>
          </a:bodyPr>
          <a:lstStyle/>
          <a:p>
            <a:r>
              <a:rPr lang="cs-CZ" sz="4400" b="1" i="1" dirty="0" smtClean="0">
                <a:solidFill>
                  <a:srgbClr val="C00000"/>
                </a:solidFill>
                <a:effectLst>
                  <a:outerShdw blurRad="38100" dist="38100" dir="2700000" algn="tl">
                    <a:srgbClr val="000000">
                      <a:alpha val="43137"/>
                    </a:srgbClr>
                  </a:outerShdw>
                </a:effectLst>
              </a:rPr>
              <a:t>St. </a:t>
            </a:r>
            <a:r>
              <a:rPr lang="cs-CZ" sz="4400" b="1" i="1" dirty="0" err="1" smtClean="0">
                <a:solidFill>
                  <a:srgbClr val="C00000"/>
                </a:solidFill>
                <a:effectLst>
                  <a:outerShdw blurRad="38100" dist="38100" dir="2700000" algn="tl">
                    <a:srgbClr val="000000">
                      <a:alpha val="43137"/>
                    </a:srgbClr>
                  </a:outerShdw>
                </a:effectLst>
              </a:rPr>
              <a:t>Moritz</a:t>
            </a:r>
            <a:endParaRPr lang="cs-CZ" sz="4400" b="1" i="1" dirty="0">
              <a:solidFill>
                <a:srgbClr val="C00000"/>
              </a:solidFill>
              <a:effectLst>
                <a:outerShdw blurRad="38100" dist="38100" dir="2700000" algn="tl">
                  <a:srgbClr val="000000">
                    <a:alpha val="43137"/>
                  </a:srgbClr>
                </a:outerShdw>
              </a:effectLst>
            </a:endParaRPr>
          </a:p>
        </p:txBody>
      </p:sp>
      <p:pic>
        <p:nvPicPr>
          <p:cNvPr id="4" name="Picture 2" descr="Vlajka Švýcarska"/>
          <p:cNvPicPr>
            <a:picLocks noChangeAspect="1" noChangeArrowheads="1"/>
          </p:cNvPicPr>
          <p:nvPr/>
        </p:nvPicPr>
        <p:blipFill>
          <a:blip r:embed="rId3" cstate="print"/>
          <a:srcRect/>
          <a:stretch>
            <a:fillRect/>
          </a:stretch>
        </p:blipFill>
        <p:spPr bwMode="auto">
          <a:xfrm>
            <a:off x="7620000" y="0"/>
            <a:ext cx="1524000" cy="1524001"/>
          </a:xfrm>
          <a:prstGeom prst="rect">
            <a:avLst/>
          </a:prstGeom>
          <a:noFill/>
        </p:spPr>
      </p:pic>
    </p:spTree>
    <p:extLst>
      <p:ext uri="{BB962C8B-B14F-4D97-AF65-F5344CB8AC3E}">
        <p14:creationId xmlns:p14="http://schemas.microsoft.com/office/powerpoint/2010/main" val="38704194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457200"/>
            <a:ext cx="8229600" cy="838200"/>
          </a:xfrm>
        </p:spPr>
        <p:txBody>
          <a:bodyPr/>
          <a:lstStyle/>
          <a:p>
            <a:r>
              <a:rPr lang="cs-CZ" b="1" dirty="0" smtClean="0">
                <a:effectLst>
                  <a:outerShdw blurRad="38100" dist="38100" dir="2700000" algn="tl">
                    <a:srgbClr val="000000">
                      <a:alpha val="43137"/>
                    </a:srgbClr>
                  </a:outerShdw>
                </a:effectLst>
              </a:rPr>
              <a:t>Švýcarsko - historie</a:t>
            </a:r>
            <a:endParaRPr lang="cs-CZ" dirty="0"/>
          </a:p>
        </p:txBody>
      </p:sp>
      <p:sp>
        <p:nvSpPr>
          <p:cNvPr id="3" name="Zástupný symbol pro obsah 2"/>
          <p:cNvSpPr>
            <a:spLocks noGrp="1"/>
          </p:cNvSpPr>
          <p:nvPr>
            <p:ph idx="1"/>
          </p:nvPr>
        </p:nvSpPr>
        <p:spPr>
          <a:xfrm>
            <a:off x="457200" y="1371600"/>
            <a:ext cx="8229600" cy="5202936"/>
          </a:xfrm>
        </p:spPr>
        <p:txBody>
          <a:bodyPr>
            <a:normAutofit lnSpcReduction="10000"/>
          </a:bodyPr>
          <a:lstStyle/>
          <a:p>
            <a:r>
              <a:rPr lang="cs-CZ" b="1" i="1" dirty="0" smtClean="0">
                <a:solidFill>
                  <a:srgbClr val="C00000"/>
                </a:solidFill>
                <a:effectLst>
                  <a:outerShdw blurRad="38100" dist="38100" dir="2700000" algn="tl">
                    <a:srgbClr val="000000">
                      <a:alpha val="43137"/>
                    </a:srgbClr>
                  </a:outerShdw>
                </a:effectLst>
              </a:rPr>
              <a:t>Moderní Švýcarsko vzniklo v první polovině 19. století</a:t>
            </a:r>
          </a:p>
          <a:p>
            <a:endParaRPr lang="cs-CZ" dirty="0" smtClean="0"/>
          </a:p>
          <a:p>
            <a:r>
              <a:rPr lang="cs-CZ" dirty="0" smtClean="0"/>
              <a:t>Tehdejší elity do přelomu 18. a 19. století </a:t>
            </a:r>
            <a:r>
              <a:rPr lang="cs-CZ" b="1" i="1" dirty="0" smtClean="0">
                <a:solidFill>
                  <a:srgbClr val="FFC000"/>
                </a:solidFill>
                <a:effectLst>
                  <a:outerShdw blurRad="38100" dist="38100" dir="2700000" algn="tl">
                    <a:srgbClr val="000000">
                      <a:alpha val="43137"/>
                    </a:srgbClr>
                  </a:outerShdw>
                </a:effectLst>
              </a:rPr>
              <a:t>spolu soupeřících států, (kantonů)</a:t>
            </a:r>
            <a:r>
              <a:rPr lang="cs-CZ" dirty="0" smtClean="0"/>
              <a:t>, z nichž některé již byly členy starého spolku, se po posledním ozbrojeném konfliktu, 27 denní válce </a:t>
            </a:r>
            <a:r>
              <a:rPr lang="cs-CZ" i="1" dirty="0" err="1" smtClean="0"/>
              <a:t>Sonderbundkrieg</a:t>
            </a:r>
            <a:r>
              <a:rPr lang="cs-CZ" dirty="0" smtClean="0"/>
              <a:t> v roce 1847, odhodlaly </a:t>
            </a:r>
            <a:r>
              <a:rPr lang="cs-CZ" b="1" i="1" dirty="0" smtClean="0">
                <a:solidFill>
                  <a:srgbClr val="00B050"/>
                </a:solidFill>
                <a:effectLst>
                  <a:outerShdw blurRad="38100" dist="38100" dir="2700000" algn="tl">
                    <a:srgbClr val="000000">
                      <a:alpha val="43137"/>
                    </a:srgbClr>
                  </a:outerShdw>
                </a:effectLst>
              </a:rPr>
              <a:t>ukončit tuto staletou tradici válčení</a:t>
            </a:r>
          </a:p>
          <a:p>
            <a:endParaRPr lang="cs-CZ" dirty="0" smtClean="0"/>
          </a:p>
          <a:p>
            <a:r>
              <a:rPr lang="cs-CZ" dirty="0" smtClean="0"/>
              <a:t>V roce 1848 tyto snahy vyvrcholily změnou státního zřízení z konfederace na federaci</a:t>
            </a:r>
            <a:endParaRPr lang="cs-CZ" dirty="0"/>
          </a:p>
        </p:txBody>
      </p:sp>
      <p:pic>
        <p:nvPicPr>
          <p:cNvPr id="4" name="Picture 2" descr="Vlajka Švýcarska"/>
          <p:cNvPicPr>
            <a:picLocks noChangeAspect="1" noChangeArrowheads="1"/>
          </p:cNvPicPr>
          <p:nvPr/>
        </p:nvPicPr>
        <p:blipFill>
          <a:blip r:embed="rId2" cstate="print"/>
          <a:srcRect/>
          <a:stretch>
            <a:fillRect/>
          </a:stretch>
        </p:blipFill>
        <p:spPr bwMode="auto">
          <a:xfrm>
            <a:off x="7620000" y="0"/>
            <a:ext cx="1524000" cy="1524001"/>
          </a:xfrm>
          <a:prstGeom prst="rect">
            <a:avLst/>
          </a:prstGeom>
          <a:noFill/>
        </p:spPr>
      </p:pic>
    </p:spTree>
    <p:extLst>
      <p:ext uri="{BB962C8B-B14F-4D97-AF65-F5344CB8AC3E}">
        <p14:creationId xmlns:p14="http://schemas.microsoft.com/office/powerpoint/2010/main" val="1453556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3400" y="304800"/>
            <a:ext cx="8229600" cy="838200"/>
          </a:xfrm>
        </p:spPr>
        <p:txBody>
          <a:bodyPr/>
          <a:lstStyle/>
          <a:p>
            <a:r>
              <a:rPr lang="cs-CZ" b="1" dirty="0" smtClean="0">
                <a:effectLst>
                  <a:outerShdw blurRad="38100" dist="38100" dir="2700000" algn="tl">
                    <a:srgbClr val="000000">
                      <a:alpha val="43137"/>
                    </a:srgbClr>
                  </a:outerShdw>
                </a:effectLst>
              </a:rPr>
              <a:t>Švýcarsko - historie</a:t>
            </a:r>
            <a:endParaRPr lang="cs-CZ" dirty="0"/>
          </a:p>
        </p:txBody>
      </p:sp>
      <p:sp>
        <p:nvSpPr>
          <p:cNvPr id="3" name="Zástupný symbol pro obsah 2"/>
          <p:cNvSpPr>
            <a:spLocks noGrp="1"/>
          </p:cNvSpPr>
          <p:nvPr>
            <p:ph idx="1"/>
          </p:nvPr>
        </p:nvSpPr>
        <p:spPr>
          <a:xfrm>
            <a:off x="228600" y="1143000"/>
            <a:ext cx="8686800" cy="5431536"/>
          </a:xfrm>
        </p:spPr>
        <p:txBody>
          <a:bodyPr>
            <a:normAutofit fontScale="92500" lnSpcReduction="10000"/>
          </a:bodyPr>
          <a:lstStyle/>
          <a:p>
            <a:r>
              <a:rPr lang="cs-CZ" dirty="0" smtClean="0"/>
              <a:t>K tomuto kroku vedly vedle </a:t>
            </a:r>
            <a:r>
              <a:rPr lang="cs-CZ" b="1" i="1" dirty="0" smtClean="0">
                <a:solidFill>
                  <a:srgbClr val="00B050"/>
                </a:solidFill>
                <a:effectLst>
                  <a:outerShdw blurRad="38100" dist="38100" dir="2700000" algn="tl">
                    <a:srgbClr val="000000">
                      <a:alpha val="43137"/>
                    </a:srgbClr>
                  </a:outerShdw>
                </a:effectLst>
              </a:rPr>
              <a:t>ekonomických důvodů </a:t>
            </a:r>
            <a:r>
              <a:rPr lang="cs-CZ" dirty="0" smtClean="0"/>
              <a:t>i </a:t>
            </a:r>
            <a:r>
              <a:rPr lang="cs-CZ" b="1" i="1" dirty="0" smtClean="0">
                <a:solidFill>
                  <a:srgbClr val="FFC000"/>
                </a:solidFill>
                <a:effectLst>
                  <a:outerShdw blurRad="38100" dist="38100" dir="2700000" algn="tl">
                    <a:srgbClr val="000000">
                      <a:alpha val="43137"/>
                    </a:srgbClr>
                  </a:outerShdw>
                </a:effectLst>
              </a:rPr>
              <a:t>důvody politické a obranné</a:t>
            </a:r>
            <a:r>
              <a:rPr lang="cs-CZ" dirty="0" smtClean="0"/>
              <a:t>, neboť na území konfederace do té doby válčily nejen kantony a města mezi sebou, ale i mnohé tehdejší mocnosti Evropy</a:t>
            </a:r>
          </a:p>
          <a:p>
            <a:endParaRPr lang="cs-CZ" dirty="0" smtClean="0"/>
          </a:p>
          <a:p>
            <a:r>
              <a:rPr lang="cs-CZ" b="1" i="1" dirty="0" smtClean="0">
                <a:solidFill>
                  <a:srgbClr val="C00000"/>
                </a:solidFill>
                <a:effectLst>
                  <a:outerShdw blurRad="38100" dist="38100" dir="2700000" algn="tl">
                    <a:srgbClr val="000000">
                      <a:alpha val="43137"/>
                    </a:srgbClr>
                  </a:outerShdw>
                </a:effectLst>
              </a:rPr>
              <a:t>Menší správní celky totiž samy o sobě nemohly jednotlivě obstát jak ekonomicky, tak ani vojensky</a:t>
            </a:r>
          </a:p>
          <a:p>
            <a:endParaRPr lang="cs-CZ" dirty="0" smtClean="0"/>
          </a:p>
          <a:p>
            <a:r>
              <a:rPr lang="cs-CZ" b="1" i="1" dirty="0" smtClean="0">
                <a:solidFill>
                  <a:srgbClr val="0070C0"/>
                </a:solidFill>
                <a:effectLst>
                  <a:outerShdw blurRad="38100" dist="38100" dir="2700000" algn="tl">
                    <a:srgbClr val="000000">
                      <a:alpha val="43137"/>
                    </a:srgbClr>
                  </a:outerShdw>
                </a:effectLst>
              </a:rPr>
              <a:t>Zahraniční politika, která ustanovovala Švýcarsko jako přísně neutrální </a:t>
            </a:r>
          </a:p>
          <a:p>
            <a:endParaRPr lang="cs-CZ" dirty="0" smtClean="0"/>
          </a:p>
          <a:p>
            <a:r>
              <a:rPr lang="cs-CZ" dirty="0" smtClean="0"/>
              <a:t>Zároveň konfederace začala budovat silnou spolkovou armádu určenou pro případnou vlastní obranu </a:t>
            </a:r>
            <a:endParaRPr lang="cs-CZ" dirty="0"/>
          </a:p>
        </p:txBody>
      </p:sp>
      <p:pic>
        <p:nvPicPr>
          <p:cNvPr id="4" name="Picture 2" descr="Vlajka Švýcarska"/>
          <p:cNvPicPr>
            <a:picLocks noChangeAspect="1" noChangeArrowheads="1"/>
          </p:cNvPicPr>
          <p:nvPr/>
        </p:nvPicPr>
        <p:blipFill>
          <a:blip r:embed="rId2" cstate="print"/>
          <a:srcRect/>
          <a:stretch>
            <a:fillRect/>
          </a:stretch>
        </p:blipFill>
        <p:spPr bwMode="auto">
          <a:xfrm>
            <a:off x="7956376" y="0"/>
            <a:ext cx="1187624" cy="1187625"/>
          </a:xfrm>
          <a:prstGeom prst="rect">
            <a:avLst/>
          </a:prstGeom>
          <a:noFill/>
        </p:spPr>
      </p:pic>
    </p:spTree>
    <p:extLst>
      <p:ext uri="{BB962C8B-B14F-4D97-AF65-F5344CB8AC3E}">
        <p14:creationId xmlns:p14="http://schemas.microsoft.com/office/powerpoint/2010/main" val="1080594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304800"/>
            <a:ext cx="8610600" cy="762000"/>
          </a:xfrm>
        </p:spPr>
        <p:txBody>
          <a:bodyPr/>
          <a:lstStyle/>
          <a:p>
            <a:r>
              <a:rPr lang="cs-CZ" b="1" dirty="0" smtClean="0">
                <a:effectLst>
                  <a:outerShdw blurRad="38100" dist="38100" dir="2700000" algn="tl">
                    <a:srgbClr val="000000">
                      <a:alpha val="43137"/>
                    </a:srgbClr>
                  </a:outerShdw>
                </a:effectLst>
              </a:rPr>
              <a:t>Švýcarsko - hospodářství</a:t>
            </a:r>
            <a:endParaRPr lang="cs-CZ" dirty="0"/>
          </a:p>
        </p:txBody>
      </p:sp>
      <p:sp>
        <p:nvSpPr>
          <p:cNvPr id="3" name="Zástupný symbol pro obsah 2"/>
          <p:cNvSpPr>
            <a:spLocks noGrp="1"/>
          </p:cNvSpPr>
          <p:nvPr>
            <p:ph idx="1"/>
          </p:nvPr>
        </p:nvSpPr>
        <p:spPr>
          <a:xfrm>
            <a:off x="152400" y="1066800"/>
            <a:ext cx="8763000" cy="5507736"/>
          </a:xfrm>
        </p:spPr>
        <p:txBody>
          <a:bodyPr>
            <a:normAutofit fontScale="85000" lnSpcReduction="10000"/>
          </a:bodyPr>
          <a:lstStyle/>
          <a:p>
            <a:pPr>
              <a:buNone/>
            </a:pPr>
            <a:endParaRPr lang="cs-CZ" dirty="0" smtClean="0"/>
          </a:p>
          <a:p>
            <a:r>
              <a:rPr lang="cs-CZ" b="1" i="1" dirty="0" smtClean="0">
                <a:solidFill>
                  <a:srgbClr val="C00000"/>
                </a:solidFill>
                <a:effectLst>
                  <a:outerShdw blurRad="38100" dist="38100" dir="2700000" algn="tl">
                    <a:srgbClr val="000000">
                      <a:alpha val="43137"/>
                    </a:srgbClr>
                  </a:outerShdw>
                </a:effectLst>
              </a:rPr>
              <a:t>Ještě v 19. století bylo Švýcarsko jen v některých oblastech hospodářsky vyspělým státem</a:t>
            </a:r>
            <a:r>
              <a:rPr lang="cs-CZ" dirty="0" smtClean="0"/>
              <a:t>, vynikalo však v řemeslech a průmyslu (zpočátku hodinářství, které vzniklo jako zimní zaměstnání zemědělců)</a:t>
            </a:r>
          </a:p>
          <a:p>
            <a:endParaRPr lang="cs-CZ" dirty="0" smtClean="0"/>
          </a:p>
          <a:p>
            <a:r>
              <a:rPr lang="cs-CZ" b="1" i="1" dirty="0" smtClean="0">
                <a:solidFill>
                  <a:srgbClr val="FFC000"/>
                </a:solidFill>
                <a:effectLst>
                  <a:outerShdw blurRad="38100" dist="38100" dir="2700000" algn="tl">
                    <a:srgbClr val="000000">
                      <a:alpha val="43137"/>
                    </a:srgbClr>
                  </a:outerShdw>
                </a:effectLst>
              </a:rPr>
              <a:t>Malé a jemné přístroje, které nevyžadovaly velkou dopravu materiálů a suroviny, daly základ přesnému strojírenství a později i těžkému</a:t>
            </a:r>
          </a:p>
          <a:p>
            <a:endParaRPr lang="cs-CZ" dirty="0" smtClean="0"/>
          </a:p>
          <a:p>
            <a:r>
              <a:rPr lang="cs-CZ" dirty="0" smtClean="0"/>
              <a:t>Současně s tímto se rozvíjí obory chemie a farmacie</a:t>
            </a:r>
          </a:p>
          <a:p>
            <a:endParaRPr lang="cs-CZ" dirty="0" smtClean="0"/>
          </a:p>
          <a:p>
            <a:r>
              <a:rPr lang="cs-CZ" dirty="0" smtClean="0"/>
              <a:t>I zemědělství se s rozvojem průmyslu rozvíjí, stoupá produkce a zpracování potravin (např. proslavené sýry, čokolády)</a:t>
            </a:r>
          </a:p>
          <a:p>
            <a:endParaRPr lang="cs-CZ" dirty="0"/>
          </a:p>
        </p:txBody>
      </p:sp>
      <p:pic>
        <p:nvPicPr>
          <p:cNvPr id="4" name="Picture 2" descr="Vlajka Švýcarska"/>
          <p:cNvPicPr>
            <a:picLocks noChangeAspect="1" noChangeArrowheads="1"/>
          </p:cNvPicPr>
          <p:nvPr/>
        </p:nvPicPr>
        <p:blipFill>
          <a:blip r:embed="rId2" cstate="print"/>
          <a:srcRect/>
          <a:stretch>
            <a:fillRect/>
          </a:stretch>
        </p:blipFill>
        <p:spPr bwMode="auto">
          <a:xfrm>
            <a:off x="7812360" y="0"/>
            <a:ext cx="1331640" cy="1331641"/>
          </a:xfrm>
          <a:prstGeom prst="rect">
            <a:avLst/>
          </a:prstGeom>
          <a:noFill/>
        </p:spPr>
      </p:pic>
    </p:spTree>
    <p:extLst>
      <p:ext uri="{BB962C8B-B14F-4D97-AF65-F5344CB8AC3E}">
        <p14:creationId xmlns:p14="http://schemas.microsoft.com/office/powerpoint/2010/main" val="3876636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533400"/>
            <a:ext cx="8229600" cy="685800"/>
          </a:xfrm>
        </p:spPr>
        <p:txBody>
          <a:bodyPr>
            <a:normAutofit fontScale="90000"/>
          </a:bodyPr>
          <a:lstStyle/>
          <a:p>
            <a:r>
              <a:rPr lang="cs-CZ" b="1" dirty="0" smtClean="0">
                <a:effectLst>
                  <a:outerShdw blurRad="38100" dist="38100" dir="2700000" algn="tl">
                    <a:srgbClr val="000000">
                      <a:alpha val="43137"/>
                    </a:srgbClr>
                  </a:outerShdw>
                </a:effectLst>
              </a:rPr>
              <a:t>Švýcarsko</a:t>
            </a:r>
            <a:endParaRPr lang="cs-CZ" dirty="0"/>
          </a:p>
        </p:txBody>
      </p:sp>
      <p:sp>
        <p:nvSpPr>
          <p:cNvPr id="3" name="Zástupný symbol pro obsah 2"/>
          <p:cNvSpPr>
            <a:spLocks noGrp="1"/>
          </p:cNvSpPr>
          <p:nvPr>
            <p:ph idx="1"/>
          </p:nvPr>
        </p:nvSpPr>
        <p:spPr>
          <a:xfrm>
            <a:off x="152400" y="1447800"/>
            <a:ext cx="8839200" cy="5257800"/>
          </a:xfrm>
        </p:spPr>
        <p:txBody>
          <a:bodyPr>
            <a:normAutofit lnSpcReduction="10000"/>
          </a:bodyPr>
          <a:lstStyle/>
          <a:p>
            <a:r>
              <a:rPr lang="cs-CZ" b="1" i="1" dirty="0" smtClean="0">
                <a:solidFill>
                  <a:srgbClr val="C00000"/>
                </a:solidFill>
                <a:effectLst>
                  <a:outerShdw blurRad="38100" dist="38100" dir="2700000" algn="tl">
                    <a:srgbClr val="000000">
                      <a:alpha val="43137"/>
                    </a:srgbClr>
                  </a:outerShdw>
                </a:effectLst>
              </a:rPr>
              <a:t>Síla a základ švýcarské ekonomiky je v malých a středních firmách, které vytvářejí přes 90% jejího HDP</a:t>
            </a:r>
          </a:p>
          <a:p>
            <a:endParaRPr lang="cs-CZ" dirty="0" smtClean="0"/>
          </a:p>
          <a:p>
            <a:r>
              <a:rPr lang="cs-CZ" b="1" i="1" dirty="0" smtClean="0">
                <a:solidFill>
                  <a:srgbClr val="00B050"/>
                </a:solidFill>
                <a:effectLst>
                  <a:outerShdw blurRad="38100" dist="38100" dir="2700000" algn="tl">
                    <a:srgbClr val="000000">
                      <a:alpha val="43137"/>
                    </a:srgbClr>
                  </a:outerShdw>
                </a:effectLst>
              </a:rPr>
              <a:t>Švýcarsko v průběhu rozvoje</a:t>
            </a:r>
            <a:r>
              <a:rPr lang="cs-CZ" dirty="0" smtClean="0"/>
              <a:t> </a:t>
            </a:r>
            <a:r>
              <a:rPr lang="cs-CZ" b="1" i="1" dirty="0" smtClean="0">
                <a:solidFill>
                  <a:srgbClr val="FFC000"/>
                </a:solidFill>
                <a:effectLst>
                  <a:outerShdw blurRad="38100" dist="38100" dir="2700000" algn="tl">
                    <a:srgbClr val="000000">
                      <a:alpha val="43137"/>
                    </a:srgbClr>
                  </a:outerShdw>
                </a:effectLst>
              </a:rPr>
              <a:t>změnilo z převážně zemědělsky orientovaného státu (kantonů) ve stát s rozvinutým průmyslem různého charakteru</a:t>
            </a:r>
            <a:r>
              <a:rPr lang="cs-CZ" dirty="0" smtClean="0"/>
              <a:t>: hodinářství, přesné a jemné strojírenství, přístrojová technika, chemický průmysl, potravinářský průmysl, farmaceutický průmysl, lékařské přístroje a vybavení aj.</a:t>
            </a:r>
          </a:p>
          <a:p>
            <a:endParaRPr lang="cs-CZ" dirty="0"/>
          </a:p>
        </p:txBody>
      </p:sp>
      <p:pic>
        <p:nvPicPr>
          <p:cNvPr id="4" name="Picture 2" descr="Vlajka Švýcarska"/>
          <p:cNvPicPr>
            <a:picLocks noChangeAspect="1" noChangeArrowheads="1"/>
          </p:cNvPicPr>
          <p:nvPr/>
        </p:nvPicPr>
        <p:blipFill>
          <a:blip r:embed="rId2" cstate="print"/>
          <a:srcRect/>
          <a:stretch>
            <a:fillRect/>
          </a:stretch>
        </p:blipFill>
        <p:spPr bwMode="auto">
          <a:xfrm>
            <a:off x="7803232" y="1"/>
            <a:ext cx="1340767" cy="1340768"/>
          </a:xfrm>
          <a:prstGeom prst="rect">
            <a:avLst/>
          </a:prstGeom>
          <a:noFill/>
        </p:spPr>
      </p:pic>
    </p:spTree>
    <p:extLst>
      <p:ext uri="{BB962C8B-B14F-4D97-AF65-F5344CB8AC3E}">
        <p14:creationId xmlns:p14="http://schemas.microsoft.com/office/powerpoint/2010/main" val="36236050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09600" y="609600"/>
            <a:ext cx="8229600" cy="1066800"/>
          </a:xfrm>
        </p:spPr>
        <p:txBody>
          <a:bodyPr/>
          <a:lstStyle/>
          <a:p>
            <a:r>
              <a:rPr lang="cs-CZ" b="1" dirty="0" smtClean="0">
                <a:effectLst>
                  <a:outerShdw blurRad="38100" dist="38100" dir="2700000" algn="tl">
                    <a:srgbClr val="000000">
                      <a:alpha val="43137"/>
                    </a:srgbClr>
                  </a:outerShdw>
                </a:effectLst>
              </a:rPr>
              <a:t>Švýcarsko - jazyky</a:t>
            </a:r>
            <a:endParaRPr lang="cs-CZ" dirty="0"/>
          </a:p>
        </p:txBody>
      </p:sp>
      <p:sp>
        <p:nvSpPr>
          <p:cNvPr id="3" name="Zástupný symbol pro obsah 2"/>
          <p:cNvSpPr>
            <a:spLocks noGrp="1"/>
          </p:cNvSpPr>
          <p:nvPr>
            <p:ph idx="1"/>
          </p:nvPr>
        </p:nvSpPr>
        <p:spPr>
          <a:xfrm>
            <a:off x="228600" y="1752600"/>
            <a:ext cx="8686800" cy="4953000"/>
          </a:xfrm>
        </p:spPr>
        <p:txBody>
          <a:bodyPr>
            <a:normAutofit fontScale="92500" lnSpcReduction="10000"/>
          </a:bodyPr>
          <a:lstStyle/>
          <a:p>
            <a:r>
              <a:rPr lang="cs-CZ" dirty="0" smtClean="0"/>
              <a:t>Švýcarsko již ve své ústavě přijaté v 19. století deklarovalo </a:t>
            </a:r>
            <a:r>
              <a:rPr lang="cs-CZ" b="1" i="1" dirty="0" smtClean="0">
                <a:solidFill>
                  <a:srgbClr val="FFC000"/>
                </a:solidFill>
                <a:effectLst>
                  <a:outerShdw blurRad="38100" dist="38100" dir="2700000" algn="tl">
                    <a:srgbClr val="000000">
                      <a:alpha val="43137"/>
                    </a:srgbClr>
                  </a:outerShdw>
                </a:effectLst>
              </a:rPr>
              <a:t>rovnoprávnost jazyků původně žijících obyvatel</a:t>
            </a:r>
          </a:p>
          <a:p>
            <a:r>
              <a:rPr lang="cs-CZ" dirty="0" smtClean="0"/>
              <a:t>Zákonem zaručené je právo na komunikaci se spolkovými úřady ve všech úředních jazycích</a:t>
            </a:r>
          </a:p>
          <a:p>
            <a:r>
              <a:rPr lang="cs-CZ" b="1" i="1" dirty="0" smtClean="0">
                <a:solidFill>
                  <a:srgbClr val="C00000"/>
                </a:solidFill>
                <a:effectLst>
                  <a:outerShdw blurRad="38100" dist="38100" dir="2700000" algn="tl">
                    <a:srgbClr val="000000">
                      <a:alpha val="43137"/>
                    </a:srgbClr>
                  </a:outerShdw>
                </a:effectLst>
              </a:rPr>
              <a:t>Švýcarsko má tedy čtyři úřední jazyky</a:t>
            </a:r>
          </a:p>
          <a:p>
            <a:endParaRPr lang="cs-CZ" dirty="0" smtClean="0"/>
          </a:p>
          <a:p>
            <a:r>
              <a:rPr lang="cs-CZ" sz="2600" i="1" dirty="0" smtClean="0">
                <a:solidFill>
                  <a:srgbClr val="00B050"/>
                </a:solidFill>
              </a:rPr>
              <a:t>Všeobecně rozšířeným omylem je názor, že všichni Švýcaři hovoří všemi čtyřmi úředními jazyky své země. Např. Švýcaři, jejichž mateřštinou je němčina, se ve škole sice většinou učí jako první cizí jazyk francouzštinu a jako další angličtinu (v některých kantonech je tomu naopak), ale italsky již mluví jen málokterý z nich.</a:t>
            </a:r>
          </a:p>
          <a:p>
            <a:endParaRPr lang="cs-CZ" dirty="0"/>
          </a:p>
        </p:txBody>
      </p:sp>
      <p:pic>
        <p:nvPicPr>
          <p:cNvPr id="4" name="Picture 2" descr="Vlajka Švýcarska"/>
          <p:cNvPicPr>
            <a:picLocks noChangeAspect="1" noChangeArrowheads="1"/>
          </p:cNvPicPr>
          <p:nvPr/>
        </p:nvPicPr>
        <p:blipFill>
          <a:blip r:embed="rId2" cstate="print"/>
          <a:srcRect/>
          <a:stretch>
            <a:fillRect/>
          </a:stretch>
        </p:blipFill>
        <p:spPr bwMode="auto">
          <a:xfrm>
            <a:off x="7620000" y="0"/>
            <a:ext cx="1524000" cy="1524001"/>
          </a:xfrm>
          <a:prstGeom prst="rect">
            <a:avLst/>
          </a:prstGeom>
          <a:noFill/>
        </p:spPr>
      </p:pic>
    </p:spTree>
    <p:extLst>
      <p:ext uri="{BB962C8B-B14F-4D97-AF65-F5344CB8AC3E}">
        <p14:creationId xmlns:p14="http://schemas.microsoft.com/office/powerpoint/2010/main" val="2175519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Soubor:KARTE schweiz sprachen.pn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Obdélník 2"/>
          <p:cNvSpPr/>
          <p:nvPr/>
        </p:nvSpPr>
        <p:spPr>
          <a:xfrm>
            <a:off x="0" y="0"/>
            <a:ext cx="4572000" cy="1477328"/>
          </a:xfrm>
          <a:prstGeom prst="rect">
            <a:avLst/>
          </a:prstGeom>
        </p:spPr>
        <p:txBody>
          <a:bodyPr>
            <a:spAutoFit/>
          </a:bodyPr>
          <a:lstStyle/>
          <a:p>
            <a:r>
              <a:rPr lang="cs-CZ" b="1" u="sng" dirty="0" smtClean="0">
                <a:solidFill>
                  <a:srgbClr val="C00000"/>
                </a:solidFill>
                <a:effectLst>
                  <a:outerShdw blurRad="38100" dist="38100" dir="2700000" algn="tl">
                    <a:srgbClr val="000000">
                      <a:alpha val="43137"/>
                    </a:srgbClr>
                  </a:outerShdw>
                </a:effectLst>
              </a:rPr>
              <a:t>Jazykové oblasti ve Švýcarsku</a:t>
            </a:r>
            <a:br>
              <a:rPr lang="cs-CZ" b="1" u="sng" dirty="0" smtClean="0">
                <a:solidFill>
                  <a:srgbClr val="C00000"/>
                </a:solidFill>
                <a:effectLst>
                  <a:outerShdw blurRad="38100" dist="38100" dir="2700000" algn="tl">
                    <a:srgbClr val="000000">
                      <a:alpha val="43137"/>
                    </a:srgbClr>
                  </a:outerShdw>
                </a:effectLst>
              </a:rPr>
            </a:br>
            <a:r>
              <a:rPr lang="cs-CZ" b="1" dirty="0" smtClean="0">
                <a:solidFill>
                  <a:schemeClr val="bg1">
                    <a:lumMod val="50000"/>
                  </a:schemeClr>
                </a:solidFill>
                <a:effectLst>
                  <a:outerShdw blurRad="38100" dist="38100" dir="2700000" algn="tl">
                    <a:srgbClr val="000000">
                      <a:alpha val="43137"/>
                    </a:srgbClr>
                  </a:outerShdw>
                </a:effectLst>
              </a:rPr>
              <a:t>šedá - německá</a:t>
            </a:r>
            <a:r>
              <a:rPr lang="cs-CZ" b="1" dirty="0" smtClean="0">
                <a:solidFill>
                  <a:srgbClr val="C00000"/>
                </a:solidFill>
                <a:effectLst>
                  <a:outerShdw blurRad="38100" dist="38100" dir="2700000" algn="tl">
                    <a:srgbClr val="000000">
                      <a:alpha val="43137"/>
                    </a:srgbClr>
                  </a:outerShdw>
                </a:effectLst>
              </a:rPr>
              <a:t/>
            </a:r>
            <a:br>
              <a:rPr lang="cs-CZ" b="1" dirty="0" smtClean="0">
                <a:solidFill>
                  <a:srgbClr val="C00000"/>
                </a:solidFill>
                <a:effectLst>
                  <a:outerShdw blurRad="38100" dist="38100" dir="2700000" algn="tl">
                    <a:srgbClr val="000000">
                      <a:alpha val="43137"/>
                    </a:srgbClr>
                  </a:outerShdw>
                </a:effectLst>
              </a:rPr>
            </a:br>
            <a:r>
              <a:rPr lang="cs-CZ" b="1" dirty="0" smtClean="0">
                <a:solidFill>
                  <a:srgbClr val="002060"/>
                </a:solidFill>
                <a:effectLst>
                  <a:outerShdw blurRad="38100" dist="38100" dir="2700000" algn="tl">
                    <a:srgbClr val="000000">
                      <a:alpha val="43137"/>
                    </a:srgbClr>
                  </a:outerShdw>
                </a:effectLst>
              </a:rPr>
              <a:t>modrá - francouzská</a:t>
            </a:r>
            <a:r>
              <a:rPr lang="cs-CZ" b="1" dirty="0" smtClean="0">
                <a:solidFill>
                  <a:srgbClr val="C00000"/>
                </a:solidFill>
                <a:effectLst>
                  <a:outerShdw blurRad="38100" dist="38100" dir="2700000" algn="tl">
                    <a:srgbClr val="000000">
                      <a:alpha val="43137"/>
                    </a:srgbClr>
                  </a:outerShdw>
                </a:effectLst>
              </a:rPr>
              <a:t/>
            </a:r>
            <a:br>
              <a:rPr lang="cs-CZ" b="1" dirty="0" smtClean="0">
                <a:solidFill>
                  <a:srgbClr val="C00000"/>
                </a:solidFill>
                <a:effectLst>
                  <a:outerShdw blurRad="38100" dist="38100" dir="2700000" algn="tl">
                    <a:srgbClr val="000000">
                      <a:alpha val="43137"/>
                    </a:srgbClr>
                  </a:outerShdw>
                </a:effectLst>
              </a:rPr>
            </a:br>
            <a:r>
              <a:rPr lang="cs-CZ" b="1" dirty="0" smtClean="0">
                <a:solidFill>
                  <a:schemeClr val="accent4">
                    <a:lumMod val="75000"/>
                  </a:schemeClr>
                </a:solidFill>
                <a:effectLst>
                  <a:outerShdw blurRad="38100" dist="38100" dir="2700000" algn="tl">
                    <a:srgbClr val="000000">
                      <a:alpha val="43137"/>
                    </a:srgbClr>
                  </a:outerShdw>
                </a:effectLst>
              </a:rPr>
              <a:t>hnědá - italská</a:t>
            </a:r>
            <a:r>
              <a:rPr lang="cs-CZ" b="1" dirty="0" smtClean="0">
                <a:solidFill>
                  <a:srgbClr val="C00000"/>
                </a:solidFill>
                <a:effectLst>
                  <a:outerShdw blurRad="38100" dist="38100" dir="2700000" algn="tl">
                    <a:srgbClr val="000000">
                      <a:alpha val="43137"/>
                    </a:srgbClr>
                  </a:outerShdw>
                </a:effectLst>
              </a:rPr>
              <a:t/>
            </a:r>
            <a:br>
              <a:rPr lang="cs-CZ" b="1" dirty="0" smtClean="0">
                <a:solidFill>
                  <a:srgbClr val="C00000"/>
                </a:solidFill>
                <a:effectLst>
                  <a:outerShdw blurRad="38100" dist="38100" dir="2700000" algn="tl">
                    <a:srgbClr val="000000">
                      <a:alpha val="43137"/>
                    </a:srgbClr>
                  </a:outerShdw>
                </a:effectLst>
              </a:rPr>
            </a:br>
            <a:r>
              <a:rPr lang="cs-CZ" b="1" dirty="0" smtClean="0">
                <a:solidFill>
                  <a:srgbClr val="00B050"/>
                </a:solidFill>
                <a:effectLst>
                  <a:outerShdw blurRad="38100" dist="38100" dir="2700000" algn="tl">
                    <a:srgbClr val="000000">
                      <a:alpha val="43137"/>
                    </a:srgbClr>
                  </a:outerShdw>
                </a:effectLst>
              </a:rPr>
              <a:t>olivová - rétorománská</a:t>
            </a:r>
            <a:endParaRPr lang="cs-CZ" b="1" dirty="0">
              <a:solidFill>
                <a:srgbClr val="00B05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8679488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81000"/>
            <a:ext cx="8229600" cy="762000"/>
          </a:xfrm>
        </p:spPr>
        <p:txBody>
          <a:bodyPr/>
          <a:lstStyle/>
          <a:p>
            <a:r>
              <a:rPr lang="cs-CZ" b="1" dirty="0" smtClean="0"/>
              <a:t>Lichtenštejnsko</a:t>
            </a:r>
            <a:endParaRPr lang="cs-CZ" dirty="0"/>
          </a:p>
        </p:txBody>
      </p:sp>
      <p:sp>
        <p:nvSpPr>
          <p:cNvPr id="3" name="Zástupný symbol pro obsah 2"/>
          <p:cNvSpPr>
            <a:spLocks noGrp="1"/>
          </p:cNvSpPr>
          <p:nvPr>
            <p:ph idx="1"/>
          </p:nvPr>
        </p:nvSpPr>
        <p:spPr>
          <a:xfrm>
            <a:off x="457200" y="1219200"/>
            <a:ext cx="4038600" cy="5355336"/>
          </a:xfrm>
        </p:spPr>
        <p:txBody>
          <a:bodyPr>
            <a:normAutofit fontScale="85000" lnSpcReduction="10000"/>
          </a:bodyPr>
          <a:lstStyle/>
          <a:p>
            <a:r>
              <a:rPr lang="cs-CZ" dirty="0" smtClean="0"/>
              <a:t> </a:t>
            </a:r>
            <a:r>
              <a:rPr lang="cs-CZ" b="1" i="1" dirty="0" smtClean="0">
                <a:solidFill>
                  <a:srgbClr val="FFC000"/>
                </a:solidFill>
                <a:effectLst>
                  <a:outerShdw blurRad="38100" dist="38100" dir="2700000" algn="tl">
                    <a:srgbClr val="000000">
                      <a:alpha val="43137"/>
                    </a:srgbClr>
                  </a:outerShdw>
                </a:effectLst>
              </a:rPr>
              <a:t>je jeden z nejmenších států Evropy</a:t>
            </a:r>
            <a:r>
              <a:rPr lang="cs-CZ" dirty="0" smtClean="0"/>
              <a:t>, leží na svazích Alp a v údolí Rýna</a:t>
            </a:r>
          </a:p>
          <a:p>
            <a:endParaRPr lang="cs-CZ" dirty="0" smtClean="0"/>
          </a:p>
          <a:p>
            <a:r>
              <a:rPr lang="cs-CZ" dirty="0" smtClean="0"/>
              <a:t>Sousedí se </a:t>
            </a:r>
            <a:r>
              <a:rPr lang="cs-CZ" b="1" i="1" dirty="0" smtClean="0">
                <a:solidFill>
                  <a:srgbClr val="002060"/>
                </a:solidFill>
                <a:effectLst>
                  <a:outerShdw blurRad="38100" dist="38100" dir="2700000" algn="tl">
                    <a:srgbClr val="000000">
                      <a:alpha val="43137"/>
                    </a:srgbClr>
                  </a:outerShdw>
                </a:effectLst>
              </a:rPr>
              <a:t>Švýcarskem</a:t>
            </a:r>
            <a:r>
              <a:rPr lang="cs-CZ" dirty="0" smtClean="0"/>
              <a:t> (společná hranice 41,2 km</a:t>
            </a:r>
            <a:r>
              <a:rPr lang="cs-CZ" b="1" i="1" dirty="0" smtClean="0">
                <a:solidFill>
                  <a:srgbClr val="00B0F0"/>
                </a:solidFill>
                <a:effectLst>
                  <a:outerShdw blurRad="38100" dist="38100" dir="2700000" algn="tl">
                    <a:srgbClr val="000000">
                      <a:alpha val="43137"/>
                    </a:srgbClr>
                  </a:outerShdw>
                </a:effectLst>
              </a:rPr>
              <a:t>), s kterým je úzce hospodářsky a politicky spojeno </a:t>
            </a:r>
            <a:r>
              <a:rPr lang="cs-CZ" dirty="0" smtClean="0"/>
              <a:t>(mj. měnovou a celní unií), a s Rakouskem (společná hranice 36,7 km), mezi jejichž území je vklíněno</a:t>
            </a:r>
            <a:endParaRPr lang="cs-CZ" dirty="0"/>
          </a:p>
        </p:txBody>
      </p:sp>
      <p:pic>
        <p:nvPicPr>
          <p:cNvPr id="1026" name="Picture 2" descr="Vlajka Lichtenštejnska"/>
          <p:cNvPicPr>
            <a:picLocks noChangeAspect="1" noChangeArrowheads="1"/>
          </p:cNvPicPr>
          <p:nvPr/>
        </p:nvPicPr>
        <p:blipFill>
          <a:blip r:embed="rId2" cstate="print"/>
          <a:srcRect/>
          <a:stretch>
            <a:fillRect/>
          </a:stretch>
        </p:blipFill>
        <p:spPr bwMode="auto">
          <a:xfrm>
            <a:off x="5257800" y="1066800"/>
            <a:ext cx="3301995" cy="1981200"/>
          </a:xfrm>
          <a:prstGeom prst="rect">
            <a:avLst/>
          </a:prstGeom>
          <a:noFill/>
        </p:spPr>
      </p:pic>
      <p:pic>
        <p:nvPicPr>
          <p:cNvPr id="1030" name="Picture 6" descr="Soubor:National Coat of arms of Liechtenstein.svg"/>
          <p:cNvPicPr>
            <a:picLocks noChangeAspect="1" noChangeArrowheads="1"/>
          </p:cNvPicPr>
          <p:nvPr/>
        </p:nvPicPr>
        <p:blipFill>
          <a:blip r:embed="rId3" cstate="print"/>
          <a:srcRect/>
          <a:stretch>
            <a:fillRect/>
          </a:stretch>
        </p:blipFill>
        <p:spPr bwMode="auto">
          <a:xfrm>
            <a:off x="5334000" y="3352800"/>
            <a:ext cx="3270003" cy="3295650"/>
          </a:xfrm>
          <a:prstGeom prst="rect">
            <a:avLst/>
          </a:prstGeom>
          <a:noFill/>
        </p:spPr>
      </p:pic>
    </p:spTree>
    <p:extLst>
      <p:ext uri="{BB962C8B-B14F-4D97-AF65-F5344CB8AC3E}">
        <p14:creationId xmlns:p14="http://schemas.microsoft.com/office/powerpoint/2010/main" val="3542126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ipe(down)">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81000"/>
            <a:ext cx="8229600" cy="685800"/>
          </a:xfrm>
        </p:spPr>
        <p:txBody>
          <a:bodyPr>
            <a:normAutofit fontScale="90000"/>
          </a:bodyPr>
          <a:lstStyle/>
          <a:p>
            <a:r>
              <a:rPr lang="cs-CZ" b="1" dirty="0" smtClean="0"/>
              <a:t>Lichtenštejnsko - Přírodní podmínky</a:t>
            </a:r>
            <a:endParaRPr lang="cs-CZ" b="1" dirty="0"/>
          </a:p>
        </p:txBody>
      </p:sp>
      <p:sp>
        <p:nvSpPr>
          <p:cNvPr id="3" name="Zástupný symbol pro obsah 2"/>
          <p:cNvSpPr>
            <a:spLocks noGrp="1"/>
          </p:cNvSpPr>
          <p:nvPr>
            <p:ph idx="1"/>
          </p:nvPr>
        </p:nvSpPr>
        <p:spPr>
          <a:xfrm>
            <a:off x="533400" y="1371600"/>
            <a:ext cx="8229600" cy="5239512"/>
          </a:xfrm>
        </p:spPr>
        <p:txBody>
          <a:bodyPr/>
          <a:lstStyle/>
          <a:p>
            <a:r>
              <a:rPr lang="cs-CZ" dirty="0" smtClean="0"/>
              <a:t>Rozlohu 160 km² tvoří lesy 41%, louky, pole a pastviny 34%, neproduktivní plochy 15%, zastavěné plochy 10%</a:t>
            </a:r>
          </a:p>
          <a:p>
            <a:endParaRPr lang="cs-CZ" dirty="0" smtClean="0"/>
          </a:p>
          <a:p>
            <a:r>
              <a:rPr lang="cs-CZ" dirty="0" smtClean="0"/>
              <a:t>Nejvyšším bodem země je </a:t>
            </a:r>
            <a:r>
              <a:rPr lang="cs-CZ" b="1" i="1" dirty="0" err="1" smtClean="0">
                <a:solidFill>
                  <a:srgbClr val="C00000"/>
                </a:solidFill>
                <a:effectLst>
                  <a:outerShdw blurRad="38100" dist="38100" dir="2700000" algn="tl">
                    <a:srgbClr val="000000">
                      <a:alpha val="43137"/>
                    </a:srgbClr>
                  </a:outerShdw>
                </a:effectLst>
              </a:rPr>
              <a:t>Grauspitz</a:t>
            </a:r>
            <a:r>
              <a:rPr lang="cs-CZ" b="1" i="1" dirty="0" smtClean="0">
                <a:solidFill>
                  <a:srgbClr val="C00000"/>
                </a:solidFill>
                <a:effectLst>
                  <a:outerShdw blurRad="38100" dist="38100" dir="2700000" algn="tl">
                    <a:srgbClr val="000000">
                      <a:alpha val="43137"/>
                    </a:srgbClr>
                  </a:outerShdw>
                </a:effectLst>
              </a:rPr>
              <a:t>, 2599 m n. m.</a:t>
            </a:r>
            <a:r>
              <a:rPr lang="cs-CZ" dirty="0" smtClean="0"/>
              <a:t>, nejnižší bod je </a:t>
            </a:r>
            <a:r>
              <a:rPr lang="cs-CZ" dirty="0" err="1" smtClean="0"/>
              <a:t>Ruggeler</a:t>
            </a:r>
            <a:r>
              <a:rPr lang="cs-CZ" dirty="0" smtClean="0"/>
              <a:t> </a:t>
            </a:r>
            <a:r>
              <a:rPr lang="cs-CZ" dirty="0" err="1" smtClean="0"/>
              <a:t>Ried</a:t>
            </a:r>
            <a:r>
              <a:rPr lang="cs-CZ" dirty="0" smtClean="0"/>
              <a:t>, 430 m </a:t>
            </a:r>
            <a:r>
              <a:rPr lang="cs-CZ" dirty="0" err="1" smtClean="0"/>
              <a:t>n.m</a:t>
            </a:r>
            <a:r>
              <a:rPr lang="cs-CZ" dirty="0" smtClean="0"/>
              <a:t>. </a:t>
            </a:r>
          </a:p>
          <a:p>
            <a:endParaRPr lang="cs-CZ" dirty="0" smtClean="0"/>
          </a:p>
          <a:p>
            <a:r>
              <a:rPr lang="cs-CZ" b="1" i="1" dirty="0" smtClean="0">
                <a:solidFill>
                  <a:srgbClr val="FFC000"/>
                </a:solidFill>
                <a:effectLst>
                  <a:outerShdw blurRad="38100" dist="38100" dir="2700000" algn="tl">
                    <a:srgbClr val="000000">
                      <a:alpha val="43137"/>
                    </a:srgbClr>
                  </a:outerShdw>
                </a:effectLst>
              </a:rPr>
              <a:t>Mírné klima, díky chráněnému údolí a fénu</a:t>
            </a:r>
            <a:endParaRPr lang="cs-CZ" b="1" i="1" dirty="0">
              <a:solidFill>
                <a:srgbClr val="FFC000"/>
              </a:solidFill>
              <a:effectLst>
                <a:outerShdw blurRad="38100" dist="38100" dir="2700000" algn="tl">
                  <a:srgbClr val="000000">
                    <a:alpha val="43137"/>
                  </a:srgbClr>
                </a:outerShdw>
              </a:effectLst>
            </a:endParaRPr>
          </a:p>
        </p:txBody>
      </p:sp>
      <p:pic>
        <p:nvPicPr>
          <p:cNvPr id="4" name="Picture 2" descr="Vlajka Lichtenštejnska"/>
          <p:cNvPicPr>
            <a:picLocks noChangeAspect="1" noChangeArrowheads="1"/>
          </p:cNvPicPr>
          <p:nvPr/>
        </p:nvPicPr>
        <p:blipFill>
          <a:blip r:embed="rId2" cstate="print"/>
          <a:srcRect/>
          <a:stretch>
            <a:fillRect/>
          </a:stretch>
        </p:blipFill>
        <p:spPr bwMode="auto">
          <a:xfrm>
            <a:off x="6858000" y="5486398"/>
            <a:ext cx="2286000" cy="1371602"/>
          </a:xfrm>
          <a:prstGeom prst="rect">
            <a:avLst/>
          </a:prstGeom>
          <a:noFill/>
        </p:spPr>
      </p:pic>
      <p:pic>
        <p:nvPicPr>
          <p:cNvPr id="1026" name="Picture 2" descr="Soubor:Karte Liechtenstei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980728"/>
            <a:ext cx="4392488" cy="5705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70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arn(inVertic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Soubor:Grauspitzen.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Obdélník 2"/>
          <p:cNvSpPr/>
          <p:nvPr/>
        </p:nvSpPr>
        <p:spPr>
          <a:xfrm>
            <a:off x="609600" y="381000"/>
            <a:ext cx="3802644" cy="769441"/>
          </a:xfrm>
          <a:prstGeom prst="rect">
            <a:avLst/>
          </a:prstGeom>
        </p:spPr>
        <p:txBody>
          <a:bodyPr wrap="none">
            <a:spAutoFit/>
          </a:bodyPr>
          <a:lstStyle/>
          <a:p>
            <a:r>
              <a:rPr lang="cs-CZ" sz="4400" b="1" i="1" dirty="0" err="1" smtClean="0">
                <a:solidFill>
                  <a:srgbClr val="FFC000"/>
                </a:solidFill>
                <a:effectLst>
                  <a:outerShdw blurRad="38100" dist="38100" dir="2700000" algn="tl">
                    <a:srgbClr val="000000">
                      <a:alpha val="43137"/>
                    </a:srgbClr>
                  </a:outerShdw>
                </a:effectLst>
              </a:rPr>
              <a:t>Grauspitzen</a:t>
            </a:r>
            <a:endParaRPr lang="cs-CZ" sz="4400" b="1" i="1" dirty="0">
              <a:solidFill>
                <a:srgbClr val="FFC000"/>
              </a:solidFill>
              <a:effectLst>
                <a:outerShdw blurRad="38100" dist="38100" dir="2700000" algn="tl">
                  <a:srgbClr val="000000">
                    <a:alpha val="43137"/>
                  </a:srgbClr>
                </a:outerShdw>
              </a:effectLst>
            </a:endParaRPr>
          </a:p>
        </p:txBody>
      </p:sp>
      <p:pic>
        <p:nvPicPr>
          <p:cNvPr id="4" name="Picture 2" descr="Vlajka Lichtenštejnska"/>
          <p:cNvPicPr>
            <a:picLocks noChangeAspect="1" noChangeArrowheads="1"/>
          </p:cNvPicPr>
          <p:nvPr/>
        </p:nvPicPr>
        <p:blipFill>
          <a:blip r:embed="rId3" cstate="print"/>
          <a:srcRect/>
          <a:stretch>
            <a:fillRect/>
          </a:stretch>
        </p:blipFill>
        <p:spPr bwMode="auto">
          <a:xfrm>
            <a:off x="7315200" y="0"/>
            <a:ext cx="1828800" cy="1097282"/>
          </a:xfrm>
          <a:prstGeom prst="rect">
            <a:avLst/>
          </a:prstGeom>
          <a:noFill/>
        </p:spPr>
      </p:pic>
    </p:spTree>
    <p:extLst>
      <p:ext uri="{BB962C8B-B14F-4D97-AF65-F5344CB8AC3E}">
        <p14:creationId xmlns:p14="http://schemas.microsoft.com/office/powerpoint/2010/main" val="205867278"/>
      </p:ext>
    </p:extLst>
  </p:cSld>
  <p:clrMapOvr>
    <a:masterClrMapping/>
  </p:clrMapOvr>
  <p:transition>
    <p:wipe dir="d"/>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457200"/>
            <a:ext cx="8229600" cy="762000"/>
          </a:xfrm>
        </p:spPr>
        <p:txBody>
          <a:bodyPr/>
          <a:lstStyle/>
          <a:p>
            <a:r>
              <a:rPr lang="cs-CZ" b="1" dirty="0" smtClean="0"/>
              <a:t>Lichtenštejnsko - Obyvatelstvo</a:t>
            </a:r>
            <a:endParaRPr lang="cs-CZ" b="1" dirty="0"/>
          </a:p>
        </p:txBody>
      </p:sp>
      <p:sp>
        <p:nvSpPr>
          <p:cNvPr id="3" name="Zástupný symbol pro obsah 2"/>
          <p:cNvSpPr>
            <a:spLocks noGrp="1"/>
          </p:cNvSpPr>
          <p:nvPr>
            <p:ph idx="1"/>
          </p:nvPr>
        </p:nvSpPr>
        <p:spPr>
          <a:xfrm>
            <a:off x="457200" y="1371600"/>
            <a:ext cx="8229600" cy="5202936"/>
          </a:xfrm>
        </p:spPr>
        <p:txBody>
          <a:bodyPr/>
          <a:lstStyle/>
          <a:p>
            <a:r>
              <a:rPr lang="cs-CZ" b="1" i="1" dirty="0" smtClean="0">
                <a:solidFill>
                  <a:srgbClr val="0070C0"/>
                </a:solidFill>
                <a:effectLst>
                  <a:outerShdw blurRad="38100" dist="38100" dir="2700000" algn="tl">
                    <a:srgbClr val="000000">
                      <a:alpha val="43137"/>
                    </a:srgbClr>
                  </a:outerShdw>
                </a:effectLst>
              </a:rPr>
              <a:t>Počet obyvatel dvou největších měst je 34 905 </a:t>
            </a:r>
            <a:r>
              <a:rPr lang="cs-CZ" dirty="0" smtClean="0"/>
              <a:t>(31.12.2005), z toho </a:t>
            </a:r>
            <a:r>
              <a:rPr lang="cs-CZ" dirty="0" err="1" smtClean="0"/>
              <a:t>Oberland</a:t>
            </a:r>
            <a:r>
              <a:rPr lang="cs-CZ" dirty="0" smtClean="0"/>
              <a:t>/Vaduz 22 845 obyvatel , </a:t>
            </a:r>
            <a:r>
              <a:rPr lang="cs-CZ" dirty="0" err="1" smtClean="0"/>
              <a:t>Unterland</a:t>
            </a:r>
            <a:r>
              <a:rPr lang="cs-CZ" dirty="0" smtClean="0"/>
              <a:t>/</a:t>
            </a:r>
            <a:r>
              <a:rPr lang="cs-CZ" dirty="0" err="1" smtClean="0"/>
              <a:t>Schellenberg</a:t>
            </a:r>
            <a:r>
              <a:rPr lang="cs-CZ" dirty="0" smtClean="0"/>
              <a:t> 12 060 obyvatel</a:t>
            </a:r>
          </a:p>
          <a:p>
            <a:endParaRPr lang="cs-CZ" dirty="0" smtClean="0"/>
          </a:p>
          <a:p>
            <a:r>
              <a:rPr lang="cs-CZ" b="1" i="1" dirty="0" smtClean="0">
                <a:solidFill>
                  <a:srgbClr val="FFC000"/>
                </a:solidFill>
                <a:effectLst>
                  <a:outerShdw blurRad="38100" dist="38100" dir="2700000" algn="tl">
                    <a:srgbClr val="000000">
                      <a:alpha val="43137"/>
                    </a:srgbClr>
                  </a:outerShdw>
                </a:effectLst>
              </a:rPr>
              <a:t>Podíl cizinců na obyvatelstvu je 34 % </a:t>
            </a:r>
            <a:r>
              <a:rPr lang="cs-CZ" dirty="0" smtClean="0"/>
              <a:t>(11 917 obyvatel) z toho 3 617 Švýcarů, 2 045 Rakušanů, 1 208 Italů a 1 178 Němců</a:t>
            </a:r>
          </a:p>
          <a:p>
            <a:endParaRPr lang="cs-CZ" dirty="0" smtClean="0"/>
          </a:p>
          <a:p>
            <a:r>
              <a:rPr lang="cs-CZ" dirty="0" smtClean="0"/>
              <a:t>Zhruba 75 % obyvatel se hlásí k </a:t>
            </a:r>
            <a:r>
              <a:rPr lang="cs-CZ" b="1" i="1" dirty="0" smtClean="0">
                <a:solidFill>
                  <a:srgbClr val="00B050"/>
                </a:solidFill>
                <a:effectLst>
                  <a:outerShdw blurRad="38100" dist="38100" dir="2700000" algn="tl">
                    <a:srgbClr val="000000">
                      <a:alpha val="43137"/>
                    </a:srgbClr>
                  </a:outerShdw>
                </a:effectLst>
              </a:rPr>
              <a:t>římskokatolické církvi</a:t>
            </a:r>
            <a:endParaRPr lang="cs-CZ" b="1" i="1" dirty="0">
              <a:solidFill>
                <a:srgbClr val="00B050"/>
              </a:solidFill>
              <a:effectLst>
                <a:outerShdw blurRad="38100" dist="38100" dir="2700000" algn="tl">
                  <a:srgbClr val="000000">
                    <a:alpha val="43137"/>
                  </a:srgbClr>
                </a:outerShdw>
              </a:effectLst>
            </a:endParaRPr>
          </a:p>
        </p:txBody>
      </p:sp>
      <p:pic>
        <p:nvPicPr>
          <p:cNvPr id="4" name="Picture 2" descr="Vlajka Lichtenštejnska"/>
          <p:cNvPicPr>
            <a:picLocks noChangeAspect="1" noChangeArrowheads="1"/>
          </p:cNvPicPr>
          <p:nvPr/>
        </p:nvPicPr>
        <p:blipFill>
          <a:blip r:embed="rId2" cstate="print"/>
          <a:srcRect/>
          <a:stretch>
            <a:fillRect/>
          </a:stretch>
        </p:blipFill>
        <p:spPr bwMode="auto">
          <a:xfrm>
            <a:off x="6858000" y="5486398"/>
            <a:ext cx="2286000" cy="1371602"/>
          </a:xfrm>
          <a:prstGeom prst="rect">
            <a:avLst/>
          </a:prstGeom>
          <a:noFill/>
        </p:spPr>
      </p:pic>
    </p:spTree>
    <p:extLst>
      <p:ext uri="{BB962C8B-B14F-4D97-AF65-F5344CB8AC3E}">
        <p14:creationId xmlns:p14="http://schemas.microsoft.com/office/powerpoint/2010/main" val="42014142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52400" y="304800"/>
            <a:ext cx="8229600" cy="838200"/>
          </a:xfrm>
        </p:spPr>
        <p:txBody>
          <a:bodyPr/>
          <a:lstStyle/>
          <a:p>
            <a:r>
              <a:rPr lang="cs-CZ" b="1" dirty="0" smtClean="0"/>
              <a:t>Lichtenštejnsko - ekonomika</a:t>
            </a:r>
            <a:endParaRPr lang="cs-CZ" dirty="0"/>
          </a:p>
        </p:txBody>
      </p:sp>
      <p:sp>
        <p:nvSpPr>
          <p:cNvPr id="3" name="Zástupný symbol pro obsah 2"/>
          <p:cNvSpPr>
            <a:spLocks noGrp="1"/>
          </p:cNvSpPr>
          <p:nvPr>
            <p:ph idx="1"/>
          </p:nvPr>
        </p:nvSpPr>
        <p:spPr>
          <a:xfrm>
            <a:off x="152400" y="1295400"/>
            <a:ext cx="8763000" cy="5410200"/>
          </a:xfrm>
        </p:spPr>
        <p:txBody>
          <a:bodyPr>
            <a:normAutofit fontScale="92500" lnSpcReduction="20000"/>
          </a:bodyPr>
          <a:lstStyle/>
          <a:p>
            <a:r>
              <a:rPr lang="cs-CZ" b="1" i="1" dirty="0" smtClean="0">
                <a:solidFill>
                  <a:srgbClr val="C00000"/>
                </a:solidFill>
                <a:effectLst>
                  <a:outerShdw blurRad="38100" dist="38100" dir="2700000" algn="tl">
                    <a:srgbClr val="000000">
                      <a:alpha val="43137"/>
                    </a:srgbClr>
                  </a:outerShdw>
                </a:effectLst>
              </a:rPr>
              <a:t>HDP je 4,1 miliardy CHF, tj. 158 000 CHF na obyvatele což je nejvíce na světě</a:t>
            </a:r>
          </a:p>
          <a:p>
            <a:endParaRPr lang="cs-CZ" dirty="0" smtClean="0"/>
          </a:p>
          <a:p>
            <a:r>
              <a:rPr lang="cs-CZ" dirty="0" smtClean="0"/>
              <a:t>HDP je vytvářen v průmyslu a výrobě zboží (42%), službách (27%), finančnictví (24%) a v zemědělství (7%)</a:t>
            </a:r>
          </a:p>
          <a:p>
            <a:endParaRPr lang="cs-CZ" dirty="0" smtClean="0"/>
          </a:p>
          <a:p>
            <a:r>
              <a:rPr lang="cs-CZ" dirty="0" smtClean="0"/>
              <a:t>V průmyslu a výrobě pracuje </a:t>
            </a:r>
            <a:r>
              <a:rPr lang="cs-CZ" b="1" i="1" dirty="0" smtClean="0">
                <a:solidFill>
                  <a:srgbClr val="00B0F0"/>
                </a:solidFill>
                <a:effectLst>
                  <a:outerShdw blurRad="38100" dist="38100" dir="2700000" algn="tl">
                    <a:srgbClr val="000000">
                      <a:alpha val="43137"/>
                    </a:srgbClr>
                  </a:outerShdw>
                </a:effectLst>
              </a:rPr>
              <a:t>597 firem, z nichž většina jsou závody s méně než 50 zaměstnanci, a výroba je silně diverzifikována</a:t>
            </a:r>
          </a:p>
          <a:p>
            <a:pPr>
              <a:buNone/>
            </a:pPr>
            <a:endParaRPr lang="cs-CZ" dirty="0" smtClean="0"/>
          </a:p>
          <a:p>
            <a:r>
              <a:rPr lang="cs-CZ" dirty="0" smtClean="0"/>
              <a:t>Nejdůležitější oblasti jsou </a:t>
            </a:r>
            <a:r>
              <a:rPr lang="cs-CZ" b="1" i="1" dirty="0" smtClean="0">
                <a:solidFill>
                  <a:srgbClr val="FFC000"/>
                </a:solidFill>
                <a:effectLst>
                  <a:outerShdw blurRad="38100" dist="38100" dir="2700000" algn="tl">
                    <a:srgbClr val="000000">
                      <a:alpha val="43137"/>
                    </a:srgbClr>
                  </a:outerShdw>
                </a:effectLst>
              </a:rPr>
              <a:t>strojírenská výroba – přesné strojírenství, vybavení, automobilové komponenty, zpracování potravin, elektronika </a:t>
            </a:r>
          </a:p>
          <a:p>
            <a:endParaRPr lang="cs-CZ" dirty="0" smtClean="0"/>
          </a:p>
          <a:p>
            <a:r>
              <a:rPr lang="cs-CZ" dirty="0" smtClean="0"/>
              <a:t>Lichtenštejnské hospodářství je orientováno na </a:t>
            </a:r>
            <a:r>
              <a:rPr lang="cs-CZ" b="1" i="1" dirty="0" smtClean="0">
                <a:solidFill>
                  <a:srgbClr val="00B050"/>
                </a:solidFill>
                <a:effectLst>
                  <a:outerShdw blurRad="38100" dist="38100" dir="2700000" algn="tl">
                    <a:srgbClr val="000000">
                      <a:alpha val="43137"/>
                    </a:srgbClr>
                  </a:outerShdw>
                </a:effectLst>
              </a:rPr>
              <a:t>export</a:t>
            </a:r>
          </a:p>
        </p:txBody>
      </p:sp>
      <p:pic>
        <p:nvPicPr>
          <p:cNvPr id="4" name="Picture 2" descr="Vlajka Lichtenštejnska"/>
          <p:cNvPicPr>
            <a:picLocks noChangeAspect="1" noChangeArrowheads="1"/>
          </p:cNvPicPr>
          <p:nvPr/>
        </p:nvPicPr>
        <p:blipFill>
          <a:blip r:embed="rId2" cstate="print"/>
          <a:srcRect/>
          <a:stretch>
            <a:fillRect/>
          </a:stretch>
        </p:blipFill>
        <p:spPr bwMode="auto">
          <a:xfrm>
            <a:off x="7315200" y="0"/>
            <a:ext cx="1828800" cy="1097282"/>
          </a:xfrm>
          <a:prstGeom prst="rect">
            <a:avLst/>
          </a:prstGeom>
          <a:noFill/>
        </p:spPr>
      </p:pic>
    </p:spTree>
    <p:extLst>
      <p:ext uri="{BB962C8B-B14F-4D97-AF65-F5344CB8AC3E}">
        <p14:creationId xmlns:p14="http://schemas.microsoft.com/office/powerpoint/2010/main" val="18037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 calcmode="lin" valueType="num">
                                      <p:cBhvr additive="base">
                                        <p:cTn id="2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533400"/>
            <a:ext cx="8229600" cy="685800"/>
          </a:xfrm>
        </p:spPr>
        <p:txBody>
          <a:bodyPr>
            <a:normAutofit fontScale="90000"/>
          </a:bodyPr>
          <a:lstStyle/>
          <a:p>
            <a:r>
              <a:rPr lang="cs-CZ" b="1" dirty="0" smtClean="0"/>
              <a:t>Lichtenštejnsko - Historie</a:t>
            </a:r>
            <a:endParaRPr lang="cs-CZ" b="1" dirty="0"/>
          </a:p>
        </p:txBody>
      </p:sp>
      <p:sp>
        <p:nvSpPr>
          <p:cNvPr id="3" name="Zástupný symbol pro obsah 2"/>
          <p:cNvSpPr>
            <a:spLocks noGrp="1"/>
          </p:cNvSpPr>
          <p:nvPr>
            <p:ph idx="1"/>
          </p:nvPr>
        </p:nvSpPr>
        <p:spPr>
          <a:xfrm>
            <a:off x="0" y="1295400"/>
            <a:ext cx="9144000" cy="5562600"/>
          </a:xfrm>
        </p:spPr>
        <p:txBody>
          <a:bodyPr>
            <a:normAutofit fontScale="85000" lnSpcReduction="20000"/>
          </a:bodyPr>
          <a:lstStyle/>
          <a:p>
            <a:r>
              <a:rPr lang="cs-CZ" b="1" i="1" dirty="0" smtClean="0">
                <a:solidFill>
                  <a:srgbClr val="C00000"/>
                </a:solidFill>
                <a:effectLst>
                  <a:outerShdw blurRad="38100" dist="38100" dir="2700000" algn="tl">
                    <a:srgbClr val="000000">
                      <a:alpha val="43137"/>
                    </a:srgbClr>
                  </a:outerShdw>
                </a:effectLst>
              </a:rPr>
              <a:t>Jméno Lichtenštejnska pochází, dnes jako jediné země na světě, od šlechtického rodu</a:t>
            </a:r>
          </a:p>
          <a:p>
            <a:endParaRPr lang="cs-CZ" dirty="0" smtClean="0"/>
          </a:p>
          <a:p>
            <a:r>
              <a:rPr lang="cs-CZ" dirty="0" err="1" smtClean="0"/>
              <a:t>Lichtenštejnové</a:t>
            </a:r>
            <a:r>
              <a:rPr lang="cs-CZ" dirty="0" smtClean="0"/>
              <a:t> žili především ve Vídni, odkud odešli až před nacisty v roce </a:t>
            </a:r>
            <a:r>
              <a:rPr lang="cs-CZ" b="1" i="1" dirty="0" smtClean="0">
                <a:solidFill>
                  <a:srgbClr val="FFC000"/>
                </a:solidFill>
                <a:effectLst>
                  <a:outerShdw blurRad="38100" dist="38100" dir="2700000" algn="tl">
                    <a:srgbClr val="000000">
                      <a:alpha val="43137"/>
                    </a:srgbClr>
                  </a:outerShdw>
                </a:effectLst>
              </a:rPr>
              <a:t>1938, kdy se knížectví stalo jejich stálým sídlem</a:t>
            </a:r>
          </a:p>
          <a:p>
            <a:endParaRPr lang="cs-CZ" dirty="0" smtClean="0"/>
          </a:p>
          <a:p>
            <a:r>
              <a:rPr lang="cs-CZ" dirty="0" smtClean="0"/>
              <a:t>Od zániku </a:t>
            </a:r>
            <a:r>
              <a:rPr lang="cs-CZ" dirty="0" err="1" smtClean="0"/>
              <a:t>Rakouska</a:t>
            </a:r>
            <a:r>
              <a:rPr lang="cs-CZ" dirty="0" smtClean="0"/>
              <a:t>-Uherska je Lichtenštejnsko </a:t>
            </a:r>
            <a:r>
              <a:rPr lang="cs-CZ" b="1" i="1" dirty="0" smtClean="0">
                <a:solidFill>
                  <a:srgbClr val="00B050"/>
                </a:solidFill>
                <a:effectLst>
                  <a:outerShdw blurRad="38100" dist="38100" dir="2700000" algn="tl">
                    <a:srgbClr val="000000">
                      <a:alpha val="43137"/>
                    </a:srgbClr>
                  </a:outerShdw>
                </a:effectLst>
              </a:rPr>
              <a:t>úzce spojeno se Švýcarskem</a:t>
            </a:r>
          </a:p>
          <a:p>
            <a:endParaRPr lang="cs-CZ" dirty="0" smtClean="0"/>
          </a:p>
          <a:p>
            <a:r>
              <a:rPr lang="cs-CZ" dirty="0" smtClean="0"/>
              <a:t>Stejně jako ono udržuje nízké daně, neutralitu a bankovní tajemství</a:t>
            </a:r>
          </a:p>
          <a:p>
            <a:endParaRPr lang="cs-CZ" dirty="0" smtClean="0"/>
          </a:p>
          <a:p>
            <a:r>
              <a:rPr lang="cs-CZ" b="1" i="1" dirty="0" smtClean="0">
                <a:solidFill>
                  <a:srgbClr val="002060"/>
                </a:solidFill>
                <a:effectLst>
                  <a:outerShdw blurRad="38100" dist="38100" dir="2700000" algn="tl">
                    <a:srgbClr val="000000">
                      <a:alpha val="43137"/>
                    </a:srgbClr>
                  </a:outerShdw>
                </a:effectLst>
              </a:rPr>
              <a:t>Švýcarsko také zastupuje zájmy Lichtenštejnska v zahraničí</a:t>
            </a:r>
            <a:r>
              <a:rPr lang="cs-CZ" dirty="0" smtClean="0"/>
              <a:t>, mimo Bernu, Berlína, Bruselu, Štrasburku, Vídně, Washingtonu, Ženevy a OSN v New Yorku, kde má Lichtenštejnsko vlastní zastoupení</a:t>
            </a:r>
            <a:endParaRPr lang="cs-CZ" dirty="0"/>
          </a:p>
        </p:txBody>
      </p:sp>
      <p:pic>
        <p:nvPicPr>
          <p:cNvPr id="4" name="Picture 2" descr="Vlajka Lichtenštejnska"/>
          <p:cNvPicPr>
            <a:picLocks noChangeAspect="1" noChangeArrowheads="1"/>
          </p:cNvPicPr>
          <p:nvPr/>
        </p:nvPicPr>
        <p:blipFill>
          <a:blip r:embed="rId2" cstate="print"/>
          <a:srcRect/>
          <a:stretch>
            <a:fillRect/>
          </a:stretch>
        </p:blipFill>
        <p:spPr bwMode="auto">
          <a:xfrm>
            <a:off x="7315200" y="0"/>
            <a:ext cx="1828800" cy="1097282"/>
          </a:xfrm>
          <a:prstGeom prst="rect">
            <a:avLst/>
          </a:prstGeom>
          <a:noFill/>
        </p:spPr>
      </p:pic>
    </p:spTree>
    <p:extLst>
      <p:ext uri="{BB962C8B-B14F-4D97-AF65-F5344CB8AC3E}">
        <p14:creationId xmlns:p14="http://schemas.microsoft.com/office/powerpoint/2010/main" val="1590833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 calcmode="lin" valueType="num">
                                      <p:cBhvr additive="base">
                                        <p:cTn id="2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09600" y="533400"/>
            <a:ext cx="8229600" cy="685800"/>
          </a:xfrm>
        </p:spPr>
        <p:txBody>
          <a:bodyPr>
            <a:normAutofit fontScale="90000"/>
          </a:bodyPr>
          <a:lstStyle/>
          <a:p>
            <a:r>
              <a:rPr lang="cs-CZ" b="1" dirty="0" smtClean="0"/>
              <a:t>Lichtenštejnsko vs. Česká republika</a:t>
            </a:r>
            <a:endParaRPr lang="cs-CZ" dirty="0"/>
          </a:p>
        </p:txBody>
      </p:sp>
      <p:sp>
        <p:nvSpPr>
          <p:cNvPr id="3" name="Zástupný symbol pro obsah 2"/>
          <p:cNvSpPr>
            <a:spLocks noGrp="1"/>
          </p:cNvSpPr>
          <p:nvPr>
            <p:ph idx="1"/>
          </p:nvPr>
        </p:nvSpPr>
        <p:spPr>
          <a:xfrm>
            <a:off x="152400" y="1371600"/>
            <a:ext cx="8839200" cy="5334000"/>
          </a:xfrm>
        </p:spPr>
        <p:txBody>
          <a:bodyPr>
            <a:normAutofit fontScale="85000" lnSpcReduction="20000"/>
          </a:bodyPr>
          <a:lstStyle/>
          <a:p>
            <a:r>
              <a:rPr lang="cs-CZ" dirty="0" smtClean="0"/>
              <a:t>Vztahy mezi Českou republikou a Lichtenštejnskem ovlivnily </a:t>
            </a:r>
            <a:r>
              <a:rPr lang="cs-CZ" b="1" i="1" dirty="0" smtClean="0">
                <a:solidFill>
                  <a:srgbClr val="C00000"/>
                </a:solidFill>
                <a:effectLst>
                  <a:outerShdw blurRad="38100" dist="38100" dir="2700000" algn="tl">
                    <a:srgbClr val="000000">
                      <a:alpha val="43137"/>
                    </a:srgbClr>
                  </a:outerShdw>
                </a:effectLst>
              </a:rPr>
              <a:t>konfiskace majetku rodu </a:t>
            </a:r>
            <a:r>
              <a:rPr lang="cs-CZ" b="1" i="1" dirty="0" err="1" smtClean="0">
                <a:solidFill>
                  <a:srgbClr val="C00000"/>
                </a:solidFill>
                <a:effectLst>
                  <a:outerShdw blurRad="38100" dist="38100" dir="2700000" algn="tl">
                    <a:srgbClr val="000000">
                      <a:alpha val="43137"/>
                    </a:srgbClr>
                  </a:outerShdw>
                </a:effectLst>
              </a:rPr>
              <a:t>Lichtenštejnů</a:t>
            </a:r>
            <a:r>
              <a:rPr lang="cs-CZ" b="1" i="1" dirty="0" smtClean="0">
                <a:solidFill>
                  <a:srgbClr val="C00000"/>
                </a:solidFill>
                <a:effectLst>
                  <a:outerShdw blurRad="38100" dist="38100" dir="2700000" algn="tl">
                    <a:srgbClr val="000000">
                      <a:alpha val="43137"/>
                    </a:srgbClr>
                  </a:outerShdw>
                </a:effectLst>
              </a:rPr>
              <a:t> v českých zemích po druhé světové válce na základě Benešových dekretů </a:t>
            </a:r>
            <a:r>
              <a:rPr lang="cs-CZ" dirty="0" smtClean="0"/>
              <a:t>- s odůvodněním, že </a:t>
            </a:r>
            <a:r>
              <a:rPr lang="cs-CZ" dirty="0" err="1" smtClean="0"/>
              <a:t>Lichtenštejnové</a:t>
            </a:r>
            <a:r>
              <a:rPr lang="cs-CZ" dirty="0" smtClean="0"/>
              <a:t> byli německé národnosti</a:t>
            </a:r>
          </a:p>
          <a:p>
            <a:pPr>
              <a:buNone/>
            </a:pPr>
            <a:endParaRPr lang="cs-CZ" dirty="0" smtClean="0"/>
          </a:p>
          <a:p>
            <a:r>
              <a:rPr lang="cs-CZ" dirty="0" smtClean="0"/>
              <a:t>Restituce po roce 1989 se na majetek </a:t>
            </a:r>
            <a:r>
              <a:rPr lang="cs-CZ" dirty="0" err="1" smtClean="0"/>
              <a:t>Lichtenštejnů</a:t>
            </a:r>
            <a:r>
              <a:rPr lang="cs-CZ" dirty="0" smtClean="0"/>
              <a:t> nevztahovaly, jelikož byl zabaven již před rokem 1948</a:t>
            </a:r>
          </a:p>
          <a:p>
            <a:endParaRPr lang="cs-CZ" dirty="0" smtClean="0"/>
          </a:p>
          <a:p>
            <a:r>
              <a:rPr lang="cs-CZ" b="1" i="1" dirty="0" smtClean="0">
                <a:solidFill>
                  <a:srgbClr val="FFC000"/>
                </a:solidFill>
                <a:effectLst>
                  <a:outerShdw blurRad="38100" dist="38100" dir="2700000" algn="tl">
                    <a:srgbClr val="000000">
                      <a:alpha val="43137"/>
                    </a:srgbClr>
                  </a:outerShdw>
                </a:effectLst>
              </a:rPr>
              <a:t>Kvůli neuznaným majetkovým nárokům </a:t>
            </a:r>
            <a:r>
              <a:rPr lang="cs-CZ" b="1" i="1" dirty="0" err="1" smtClean="0">
                <a:solidFill>
                  <a:srgbClr val="FFC000"/>
                </a:solidFill>
                <a:effectLst>
                  <a:outerShdw blurRad="38100" dist="38100" dir="2700000" algn="tl">
                    <a:srgbClr val="000000">
                      <a:alpha val="43137"/>
                    </a:srgbClr>
                  </a:outerShdw>
                </a:effectLst>
              </a:rPr>
              <a:t>Lichtenštejnů</a:t>
            </a:r>
            <a:r>
              <a:rPr lang="cs-CZ" b="1" i="1" dirty="0" smtClean="0">
                <a:solidFill>
                  <a:srgbClr val="FFC000"/>
                </a:solidFill>
                <a:effectLst>
                  <a:outerShdw blurRad="38100" dist="38100" dir="2700000" algn="tl">
                    <a:srgbClr val="000000">
                      <a:alpha val="43137"/>
                    </a:srgbClr>
                  </a:outerShdw>
                </a:effectLst>
              </a:rPr>
              <a:t> Česká republika a Lichtenštejnsko v roce 1993 navzájem neuznaly svoji nezávislost a neměly spolu diplomatické styky</a:t>
            </a:r>
          </a:p>
          <a:p>
            <a:endParaRPr lang="cs-CZ" dirty="0" smtClean="0"/>
          </a:p>
          <a:p>
            <a:r>
              <a:rPr lang="cs-CZ" b="1" i="1" dirty="0" smtClean="0">
                <a:solidFill>
                  <a:srgbClr val="00B050"/>
                </a:solidFill>
                <a:effectLst>
                  <a:outerShdw blurRad="38100" dist="38100" dir="2700000" algn="tl">
                    <a:srgbClr val="000000">
                      <a:alpha val="43137"/>
                    </a:srgbClr>
                  </a:outerShdw>
                </a:effectLst>
              </a:rPr>
              <a:t>2009 představitelé Česka a Lichtenštejnska podepsali dohodu o spolupráci</a:t>
            </a:r>
            <a:endParaRPr lang="cs-CZ" b="1" i="1" dirty="0">
              <a:solidFill>
                <a:srgbClr val="00B05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29662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ipe(down)">
                                      <p:cBhvr>
                                        <p:cTn id="10" dur="500"/>
                                        <p:tgtEl>
                                          <p:spTgt spid="3">
                                            <p:txEl>
                                              <p:pRg st="2" end="2"/>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wipe(down)">
                                      <p:cBhvr>
                                        <p:cTn id="13" dur="500"/>
                                        <p:tgtEl>
                                          <p:spTgt spid="3">
                                            <p:txEl>
                                              <p:pRg st="4" end="4"/>
                                            </p:txEl>
                                          </p:spTgt>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wipe(down)">
                                      <p:cBhvr>
                                        <p:cTn id="1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Soubor:Schlossvaduz.jpg"/>
          <p:cNvPicPr>
            <a:picLocks noChangeAspect="1" noChangeArrowheads="1"/>
          </p:cNvPicPr>
          <p:nvPr/>
        </p:nvPicPr>
        <p:blipFill>
          <a:blip r:embed="rId2" cstate="print"/>
          <a:srcRect/>
          <a:stretch>
            <a:fillRect/>
          </a:stretch>
        </p:blipFill>
        <p:spPr bwMode="auto">
          <a:xfrm>
            <a:off x="-1" y="0"/>
            <a:ext cx="9166915" cy="6858000"/>
          </a:xfrm>
          <a:prstGeom prst="rect">
            <a:avLst/>
          </a:prstGeom>
          <a:noFill/>
        </p:spPr>
      </p:pic>
      <p:sp>
        <p:nvSpPr>
          <p:cNvPr id="3" name="TextovéPole 2"/>
          <p:cNvSpPr txBox="1"/>
          <p:nvPr/>
        </p:nvSpPr>
        <p:spPr>
          <a:xfrm>
            <a:off x="0" y="6334780"/>
            <a:ext cx="9151864" cy="523220"/>
          </a:xfrm>
          <a:prstGeom prst="rect">
            <a:avLst/>
          </a:prstGeom>
          <a:noFill/>
        </p:spPr>
        <p:txBody>
          <a:bodyPr wrap="none" rtlCol="0">
            <a:spAutoFit/>
          </a:bodyPr>
          <a:lstStyle/>
          <a:p>
            <a:r>
              <a:rPr lang="cs-CZ" sz="2800" b="1" i="1" dirty="0" smtClean="0">
                <a:solidFill>
                  <a:srgbClr val="FFC000"/>
                </a:solidFill>
                <a:effectLst>
                  <a:outerShdw blurRad="38100" dist="38100" dir="2700000" algn="tl">
                    <a:srgbClr val="000000">
                      <a:alpha val="43137"/>
                    </a:srgbClr>
                  </a:outerShdw>
                </a:effectLst>
              </a:rPr>
              <a:t>Zámek Vaduz, dřívější hrad, sídlo </a:t>
            </a:r>
            <a:r>
              <a:rPr lang="cs-CZ" sz="2800" b="1" i="1" dirty="0" err="1" smtClean="0">
                <a:solidFill>
                  <a:srgbClr val="FFC000"/>
                </a:solidFill>
                <a:effectLst>
                  <a:outerShdw blurRad="38100" dist="38100" dir="2700000" algn="tl">
                    <a:srgbClr val="000000">
                      <a:alpha val="43137"/>
                    </a:srgbClr>
                  </a:outerShdw>
                </a:effectLst>
              </a:rPr>
              <a:t>Lichtenštejnů</a:t>
            </a:r>
            <a:endParaRPr lang="cs-CZ" sz="2800" b="1" i="1" dirty="0">
              <a:solidFill>
                <a:srgbClr val="FFC000"/>
              </a:solidFill>
              <a:effectLst>
                <a:outerShdw blurRad="38100" dist="38100" dir="2700000" algn="tl">
                  <a:srgbClr val="000000">
                    <a:alpha val="43137"/>
                  </a:srgbClr>
                </a:outerShdw>
              </a:effectLst>
            </a:endParaRPr>
          </a:p>
        </p:txBody>
      </p:sp>
      <p:pic>
        <p:nvPicPr>
          <p:cNvPr id="4" name="Picture 2" descr="Vlajka Lichtenštejnska"/>
          <p:cNvPicPr>
            <a:picLocks noChangeAspect="1" noChangeArrowheads="1"/>
          </p:cNvPicPr>
          <p:nvPr/>
        </p:nvPicPr>
        <p:blipFill>
          <a:blip r:embed="rId3" cstate="print"/>
          <a:srcRect/>
          <a:stretch>
            <a:fillRect/>
          </a:stretch>
        </p:blipFill>
        <p:spPr bwMode="auto">
          <a:xfrm>
            <a:off x="7315200" y="0"/>
            <a:ext cx="1828800" cy="1097282"/>
          </a:xfrm>
          <a:prstGeom prst="rect">
            <a:avLst/>
          </a:prstGeom>
          <a:noFill/>
        </p:spPr>
      </p:pic>
    </p:spTree>
    <p:extLst>
      <p:ext uri="{BB962C8B-B14F-4D97-AF65-F5344CB8AC3E}">
        <p14:creationId xmlns:p14="http://schemas.microsoft.com/office/powerpoint/2010/main" val="2798844414"/>
      </p:ext>
    </p:extLst>
  </p:cSld>
  <p:clrMapOvr>
    <a:masterClrMapping/>
  </p:clrMapOvr>
  <p:transition>
    <p:wedg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548680"/>
            <a:ext cx="8229600" cy="1066800"/>
          </a:xfrm>
        </p:spPr>
        <p:txBody>
          <a:bodyPr/>
          <a:lstStyle/>
          <a:p>
            <a:pPr algn="ctr"/>
            <a:r>
              <a:rPr lang="cs-CZ" b="1" dirty="0">
                <a:solidFill>
                  <a:srgbClr val="00B0F0"/>
                </a:solidFill>
                <a:effectLst>
                  <a:outerShdw blurRad="38100" dist="38100" dir="2700000" algn="tl">
                    <a:srgbClr val="000000">
                      <a:alpha val="43137"/>
                    </a:srgbClr>
                  </a:outerShdw>
                </a:effectLst>
              </a:rPr>
              <a:t>Použité zdroje a literatura</a:t>
            </a:r>
            <a:endParaRPr lang="cs-CZ" dirty="0"/>
          </a:p>
        </p:txBody>
      </p:sp>
      <p:sp>
        <p:nvSpPr>
          <p:cNvPr id="3" name="Zástupný symbol pro obsah 2"/>
          <p:cNvSpPr>
            <a:spLocks noGrp="1"/>
          </p:cNvSpPr>
          <p:nvPr>
            <p:ph idx="1"/>
          </p:nvPr>
        </p:nvSpPr>
        <p:spPr>
          <a:xfrm>
            <a:off x="457200" y="1484784"/>
            <a:ext cx="8229600" cy="5089752"/>
          </a:xfrm>
        </p:spPr>
        <p:txBody>
          <a:bodyPr>
            <a:normAutofit/>
          </a:bodyPr>
          <a:lstStyle/>
          <a:p>
            <a:pPr marL="36576" indent="0">
              <a:buNone/>
            </a:pPr>
            <a:r>
              <a:rPr lang="cs-CZ" sz="1800" u="sng" dirty="0">
                <a:effectLst>
                  <a:outerShdw blurRad="38100" dist="38100" dir="2700000" algn="tl">
                    <a:srgbClr val="000000">
                      <a:alpha val="43137"/>
                    </a:srgbClr>
                  </a:outerShdw>
                </a:effectLst>
              </a:rPr>
              <a:t>Literatura:</a:t>
            </a:r>
          </a:p>
          <a:p>
            <a:pPr marL="36576" indent="0">
              <a:buNone/>
            </a:pPr>
            <a:r>
              <a:rPr lang="cs-CZ" sz="1800" dirty="0" err="1">
                <a:effectLst>
                  <a:outerShdw blurRad="38100" dist="38100" dir="2700000" algn="tl">
                    <a:srgbClr val="000000">
                      <a:alpha val="43137"/>
                    </a:srgbClr>
                  </a:outerShdw>
                </a:effectLst>
              </a:rPr>
              <a:t>Kašparovský</a:t>
            </a:r>
            <a:r>
              <a:rPr lang="cs-CZ" sz="1800" dirty="0">
                <a:effectLst>
                  <a:outerShdw blurRad="38100" dist="38100" dir="2700000" algn="tl">
                    <a:srgbClr val="000000">
                      <a:alpha val="43137"/>
                    </a:srgbClr>
                  </a:outerShdw>
                </a:effectLst>
              </a:rPr>
              <a:t>, K. (2008): Zeměpis II. v kostce. Praha: Fragment.</a:t>
            </a:r>
          </a:p>
          <a:p>
            <a:pPr marL="36576" indent="0">
              <a:buNone/>
            </a:pPr>
            <a:r>
              <a:rPr lang="cs-CZ" sz="1800" dirty="0">
                <a:effectLst>
                  <a:outerShdw blurRad="38100" dist="38100" dir="2700000" algn="tl">
                    <a:srgbClr val="000000">
                      <a:alpha val="43137"/>
                    </a:srgbClr>
                  </a:outerShdw>
                </a:effectLst>
              </a:rPr>
              <a:t>Tomeš, K. (2000): Zeměpis světa. Praha: </a:t>
            </a:r>
            <a:r>
              <a:rPr lang="cs-CZ" sz="1800" dirty="0" err="1">
                <a:effectLst>
                  <a:outerShdw blurRad="38100" dist="38100" dir="2700000" algn="tl">
                    <a:srgbClr val="000000">
                      <a:alpha val="43137"/>
                    </a:srgbClr>
                  </a:outerShdw>
                </a:effectLst>
              </a:rPr>
              <a:t>Columbus</a:t>
            </a:r>
            <a:r>
              <a:rPr lang="cs-CZ" sz="1800" dirty="0">
                <a:effectLst>
                  <a:outerShdw blurRad="38100" dist="38100" dir="2700000" algn="tl">
                    <a:srgbClr val="000000">
                      <a:alpha val="43137"/>
                    </a:srgbClr>
                  </a:outerShdw>
                </a:effectLst>
              </a:rPr>
              <a:t>.</a:t>
            </a:r>
          </a:p>
          <a:p>
            <a:pPr marL="36576" indent="0">
              <a:buNone/>
            </a:pPr>
            <a:r>
              <a:rPr lang="cs-CZ" sz="1800" dirty="0">
                <a:effectLst>
                  <a:outerShdw blurRad="38100" dist="38100" dir="2700000" algn="tl">
                    <a:srgbClr val="000000">
                      <a:alpha val="43137"/>
                    </a:srgbClr>
                  </a:outerShdw>
                </a:effectLst>
              </a:rPr>
              <a:t>Toušek, V. et al. (2008): Ekonomická a sociální geografie. Plzeň: Vydavatelství a nakladatelství Aleš Čeněk, s.r.o.</a:t>
            </a:r>
          </a:p>
          <a:p>
            <a:pPr marL="36576" indent="0">
              <a:buNone/>
            </a:pPr>
            <a:endParaRPr lang="cs-CZ" sz="1800" dirty="0">
              <a:effectLst>
                <a:outerShdw blurRad="38100" dist="38100" dir="2700000" algn="tl">
                  <a:srgbClr val="000000">
                    <a:alpha val="43137"/>
                  </a:srgbClr>
                </a:outerShdw>
              </a:effectLst>
            </a:endParaRPr>
          </a:p>
          <a:p>
            <a:pPr marL="36576" indent="0">
              <a:buNone/>
            </a:pPr>
            <a:r>
              <a:rPr lang="cs-CZ" sz="1800" u="sng" dirty="0">
                <a:effectLst>
                  <a:outerShdw blurRad="38100" dist="38100" dir="2700000" algn="tl">
                    <a:srgbClr val="000000">
                      <a:alpha val="43137"/>
                    </a:srgbClr>
                  </a:outerShdw>
                </a:effectLst>
              </a:rPr>
              <a:t>Internetové zdroje:</a:t>
            </a:r>
            <a:endParaRPr lang="cs-CZ" sz="1800" dirty="0">
              <a:effectLst>
                <a:outerShdw blurRad="38100" dist="38100" dir="2700000" algn="tl">
                  <a:srgbClr val="000000">
                    <a:alpha val="43137"/>
                  </a:srgbClr>
                </a:outerShdw>
              </a:effectLst>
            </a:endParaRPr>
          </a:p>
          <a:p>
            <a:pPr marL="109728" indent="0">
              <a:buNone/>
            </a:pPr>
            <a:r>
              <a:rPr lang="cs-CZ" sz="1800" dirty="0">
                <a:hlinkClick r:id="rId2"/>
              </a:rPr>
              <a:t>http://</a:t>
            </a:r>
            <a:r>
              <a:rPr lang="cs-CZ" sz="1800" dirty="0" smtClean="0">
                <a:hlinkClick r:id="rId2"/>
              </a:rPr>
              <a:t>cs.wikipedia.org/wiki/Lichten%C5%A1tejnsko</a:t>
            </a:r>
            <a:endParaRPr lang="cs-CZ" sz="1800" dirty="0" smtClean="0"/>
          </a:p>
          <a:p>
            <a:pPr marL="109728" indent="0">
              <a:buNone/>
            </a:pPr>
            <a:r>
              <a:rPr lang="cs-CZ" sz="1800" dirty="0">
                <a:hlinkClick r:id="rId3"/>
              </a:rPr>
              <a:t>http://</a:t>
            </a:r>
            <a:r>
              <a:rPr lang="cs-CZ" sz="1800" dirty="0" smtClean="0">
                <a:hlinkClick r:id="rId3"/>
              </a:rPr>
              <a:t>cs.wikipedia.org/wiki/D%C4%9Bjiny_Lichten%C5%A1tejnska</a:t>
            </a:r>
            <a:endParaRPr lang="cs-CZ" sz="1800" dirty="0" smtClean="0"/>
          </a:p>
          <a:p>
            <a:pPr marL="109728" indent="0">
              <a:buNone/>
            </a:pPr>
            <a:r>
              <a:rPr lang="cs-CZ" sz="1800" dirty="0">
                <a:hlinkClick r:id="rId4"/>
              </a:rPr>
              <a:t>http://cs.wikipedia.org/wiki/%</a:t>
            </a:r>
            <a:r>
              <a:rPr lang="cs-CZ" sz="1800" dirty="0" smtClean="0">
                <a:hlinkClick r:id="rId4"/>
              </a:rPr>
              <a:t>C5%A0v%C3%BDcarsko</a:t>
            </a:r>
            <a:endParaRPr lang="cs-CZ" sz="1800" dirty="0" smtClean="0"/>
          </a:p>
          <a:p>
            <a:pPr marL="109728" indent="0">
              <a:buNone/>
            </a:pPr>
            <a:r>
              <a:rPr lang="cs-CZ" sz="1800" dirty="0">
                <a:hlinkClick r:id="rId5"/>
              </a:rPr>
              <a:t>http://cs.wikipedia.org/wiki/%C5%A0v%C3%BDcarsko#Hospod.C3.A1.C5.99stv.C3.AD</a:t>
            </a:r>
            <a:endParaRPr lang="cs-CZ" sz="1800" dirty="0"/>
          </a:p>
        </p:txBody>
      </p:sp>
    </p:spTree>
    <p:extLst>
      <p:ext uri="{BB962C8B-B14F-4D97-AF65-F5344CB8AC3E}">
        <p14:creationId xmlns:p14="http://schemas.microsoft.com/office/powerpoint/2010/main" val="7609509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16632"/>
            <a:ext cx="8229600" cy="1066800"/>
          </a:xfrm>
        </p:spPr>
        <p:txBody>
          <a:bodyPr/>
          <a:lstStyle/>
          <a:p>
            <a:pPr algn="ctr"/>
            <a:r>
              <a:rPr lang="cs-CZ" b="1" dirty="0">
                <a:solidFill>
                  <a:srgbClr val="00B0F0"/>
                </a:solidFill>
                <a:effectLst>
                  <a:outerShdw blurRad="38100" dist="38100" dir="2700000" algn="tl">
                    <a:srgbClr val="000000">
                      <a:alpha val="43137"/>
                    </a:srgbClr>
                  </a:outerShdw>
                </a:effectLst>
              </a:rPr>
              <a:t>Použité zdroje a literatura</a:t>
            </a:r>
            <a:endParaRPr lang="cs-CZ" dirty="0"/>
          </a:p>
        </p:txBody>
      </p:sp>
      <p:sp>
        <p:nvSpPr>
          <p:cNvPr id="3" name="Zástupný symbol pro obsah 2"/>
          <p:cNvSpPr>
            <a:spLocks noGrp="1"/>
          </p:cNvSpPr>
          <p:nvPr>
            <p:ph idx="1"/>
          </p:nvPr>
        </p:nvSpPr>
        <p:spPr>
          <a:xfrm>
            <a:off x="107504" y="1052736"/>
            <a:ext cx="8928992" cy="5805264"/>
          </a:xfrm>
        </p:spPr>
        <p:txBody>
          <a:bodyPr>
            <a:normAutofit fontScale="85000" lnSpcReduction="20000"/>
          </a:bodyPr>
          <a:lstStyle/>
          <a:p>
            <a:pPr marL="109728" indent="0">
              <a:buNone/>
            </a:pPr>
            <a:r>
              <a:rPr lang="cs-CZ" sz="1800" b="1" u="sng" dirty="0">
                <a:effectLst>
                  <a:outerShdw blurRad="38100" dist="38100" dir="2700000" algn="tl">
                    <a:srgbClr val="000000">
                      <a:alpha val="43137"/>
                    </a:srgbClr>
                  </a:outerShdw>
                </a:effectLst>
              </a:rPr>
              <a:t>Obrazové materiály</a:t>
            </a:r>
            <a:r>
              <a:rPr lang="cs-CZ" sz="1800" b="1" u="sng" dirty="0" smtClean="0">
                <a:effectLst>
                  <a:outerShdw blurRad="38100" dist="38100" dir="2700000" algn="tl">
                    <a:srgbClr val="000000">
                      <a:alpha val="43137"/>
                    </a:srgbClr>
                  </a:outerShdw>
                </a:effectLst>
              </a:rPr>
              <a:t>:</a:t>
            </a:r>
            <a:endParaRPr lang="cs-CZ" sz="1800" dirty="0" smtClean="0">
              <a:effectLst>
                <a:outerShdw blurRad="38100" dist="38100" dir="2700000" algn="tl">
                  <a:srgbClr val="000000">
                    <a:alpha val="43137"/>
                  </a:srgbClr>
                </a:outerShdw>
              </a:effectLst>
            </a:endParaRPr>
          </a:p>
          <a:p>
            <a:pPr marL="109728" indent="0">
              <a:buNone/>
            </a:pPr>
            <a:r>
              <a:rPr lang="cs-CZ" sz="1800" dirty="0" smtClean="0">
                <a:effectLst>
                  <a:outerShdw blurRad="38100" dist="38100" dir="2700000" algn="tl">
                    <a:srgbClr val="000000">
                      <a:alpha val="43137"/>
                    </a:srgbClr>
                  </a:outerShdw>
                </a:effectLst>
              </a:rPr>
              <a:t>GREDENBERG</a:t>
            </a:r>
            <a:r>
              <a:rPr lang="cs-CZ" sz="1800" dirty="0">
                <a:effectLst>
                  <a:outerShdw blurRad="38100" dist="38100" dir="2700000" algn="tl">
                    <a:srgbClr val="000000">
                      <a:alpha val="43137"/>
                    </a:srgbClr>
                  </a:outerShdw>
                </a:effectLst>
              </a:rPr>
              <a:t>, Michael. </a:t>
            </a:r>
            <a:r>
              <a:rPr lang="cs-CZ" sz="1800" i="1" dirty="0">
                <a:effectLst>
                  <a:outerShdw blurRad="38100" dist="38100" dir="2700000" algn="tl">
                    <a:srgbClr val="000000">
                      <a:alpha val="43137"/>
                    </a:srgbClr>
                  </a:outerShdw>
                </a:effectLst>
              </a:rPr>
              <a:t>wikipedie</a:t>
            </a:r>
            <a:r>
              <a:rPr lang="cs-CZ" sz="1800" dirty="0">
                <a:effectLst>
                  <a:outerShdw blurRad="38100" dist="38100" dir="2700000" algn="tl">
                    <a:srgbClr val="000000">
                      <a:alpha val="43137"/>
                    </a:srgbClr>
                  </a:outerShdw>
                </a:effectLst>
              </a:rPr>
              <a:t> [online]. [cit. </a:t>
            </a:r>
            <a:r>
              <a:rPr lang="cs-CZ" sz="1800" dirty="0" smtClean="0">
                <a:effectLst>
                  <a:outerShdw blurRad="38100" dist="38100" dir="2700000" algn="tl">
                    <a:srgbClr val="000000">
                      <a:alpha val="43137"/>
                    </a:srgbClr>
                  </a:outerShdw>
                </a:effectLst>
              </a:rPr>
              <a:t>20</a:t>
            </a:r>
            <a:r>
              <a:rPr lang="cs-CZ" sz="1800" dirty="0" smtClean="0">
                <a:effectLst>
                  <a:outerShdw blurRad="38100" dist="38100" dir="2700000" algn="tl">
                    <a:srgbClr val="000000">
                      <a:alpha val="43137"/>
                    </a:srgbClr>
                  </a:outerShdw>
                </a:effectLst>
              </a:rPr>
              <a:t>.10.2012]. </a:t>
            </a:r>
            <a:r>
              <a:rPr lang="cs-CZ" sz="1800" dirty="0">
                <a:effectLst>
                  <a:outerShdw blurRad="38100" dist="38100" dir="2700000" algn="tl">
                    <a:srgbClr val="000000">
                      <a:alpha val="43137"/>
                    </a:srgbClr>
                  </a:outerShdw>
                </a:effectLst>
              </a:rPr>
              <a:t>Dostupný na WWW: </a:t>
            </a:r>
            <a:r>
              <a:rPr lang="cs-CZ" sz="1800" dirty="0">
                <a:effectLst>
                  <a:outerShdw blurRad="38100" dist="38100" dir="2700000" algn="tl">
                    <a:srgbClr val="000000">
                      <a:alpha val="43137"/>
                    </a:srgbClr>
                  </a:outerShdw>
                </a:effectLst>
                <a:hlinkClick r:id="rId2"/>
              </a:rPr>
              <a:t>http://</a:t>
            </a:r>
            <a:r>
              <a:rPr lang="cs-CZ" sz="1800" dirty="0" smtClean="0">
                <a:effectLst>
                  <a:outerShdw blurRad="38100" dist="38100" dir="2700000" algn="tl">
                    <a:srgbClr val="000000">
                      <a:alpha val="43137"/>
                    </a:srgbClr>
                  </a:outerShdw>
                </a:effectLst>
                <a:hlinkClick r:id="rId2"/>
              </a:rPr>
              <a:t>cs.wikipedia.org/wiki/Soubor:Schlossvaduz.jpg</a:t>
            </a:r>
            <a:r>
              <a:rPr lang="cs-CZ" sz="1800" dirty="0" smtClean="0">
                <a:effectLst>
                  <a:outerShdw blurRad="38100" dist="38100" dir="2700000" algn="tl">
                    <a:srgbClr val="000000">
                      <a:alpha val="43137"/>
                    </a:srgbClr>
                  </a:outerShdw>
                </a:effectLst>
              </a:rPr>
              <a:t> </a:t>
            </a:r>
            <a:endParaRPr lang="cs-CZ" sz="1800" dirty="0">
              <a:effectLst>
                <a:outerShdw blurRad="38100" dist="38100" dir="2700000" algn="tl">
                  <a:srgbClr val="000000">
                    <a:alpha val="43137"/>
                  </a:srgbClr>
                </a:outerShdw>
              </a:effectLst>
            </a:endParaRPr>
          </a:p>
          <a:p>
            <a:pPr marL="109728" indent="0">
              <a:buNone/>
            </a:pPr>
            <a:r>
              <a:rPr lang="cs-CZ" sz="1800" dirty="0">
                <a:effectLst>
                  <a:outerShdw blurRad="38100" dist="38100" dir="2700000" algn="tl">
                    <a:srgbClr val="000000">
                      <a:alpha val="43137"/>
                    </a:srgbClr>
                  </a:outerShdw>
                </a:effectLst>
              </a:rPr>
              <a:t>SVICKOVA. </a:t>
            </a:r>
            <a:r>
              <a:rPr lang="cs-CZ" sz="1800" i="1" dirty="0">
                <a:effectLst>
                  <a:outerShdw blurRad="38100" dist="38100" dir="2700000" algn="tl">
                    <a:srgbClr val="000000">
                      <a:alpha val="43137"/>
                    </a:srgbClr>
                  </a:outerShdw>
                </a:effectLst>
              </a:rPr>
              <a:t>wikipedie</a:t>
            </a:r>
            <a:r>
              <a:rPr lang="cs-CZ" sz="1800" dirty="0">
                <a:effectLst>
                  <a:outerShdw blurRad="38100" dist="38100" dir="2700000" algn="tl">
                    <a:srgbClr val="000000">
                      <a:alpha val="43137"/>
                    </a:srgbClr>
                  </a:outerShdw>
                </a:effectLst>
              </a:rPr>
              <a:t> [online]. [cit. </a:t>
            </a:r>
            <a:r>
              <a:rPr lang="cs-CZ" sz="1800" dirty="0">
                <a:effectLst>
                  <a:outerShdw blurRad="38100" dist="38100" dir="2700000" algn="tl">
                    <a:srgbClr val="000000">
                      <a:alpha val="43137"/>
                    </a:srgbClr>
                  </a:outerShdw>
                </a:effectLst>
              </a:rPr>
              <a:t>20.10.2012]. </a:t>
            </a:r>
            <a:r>
              <a:rPr lang="cs-CZ" sz="1800" dirty="0">
                <a:effectLst>
                  <a:outerShdw blurRad="38100" dist="38100" dir="2700000" algn="tl">
                    <a:srgbClr val="000000">
                      <a:alpha val="43137"/>
                    </a:srgbClr>
                  </a:outerShdw>
                </a:effectLst>
              </a:rPr>
              <a:t>Dostupný na WWW: </a:t>
            </a:r>
            <a:r>
              <a:rPr lang="cs-CZ" sz="1800" dirty="0">
                <a:effectLst>
                  <a:outerShdw blurRad="38100" dist="38100" dir="2700000" algn="tl">
                    <a:srgbClr val="000000">
                      <a:alpha val="43137"/>
                    </a:srgbClr>
                  </a:outerShdw>
                </a:effectLst>
                <a:hlinkClick r:id="rId3"/>
              </a:rPr>
              <a:t>http://</a:t>
            </a:r>
            <a:r>
              <a:rPr lang="cs-CZ" sz="1800" dirty="0" smtClean="0">
                <a:effectLst>
                  <a:outerShdw blurRad="38100" dist="38100" dir="2700000" algn="tl">
                    <a:srgbClr val="000000">
                      <a:alpha val="43137"/>
                    </a:srgbClr>
                  </a:outerShdw>
                </a:effectLst>
                <a:hlinkClick r:id="rId3"/>
              </a:rPr>
              <a:t>cs.wikipedia.org/wiki/Soubor:Grauspitzen.JPG</a:t>
            </a:r>
            <a:r>
              <a:rPr lang="cs-CZ" sz="1800" dirty="0" smtClean="0">
                <a:effectLst>
                  <a:outerShdw blurRad="38100" dist="38100" dir="2700000" algn="tl">
                    <a:srgbClr val="000000">
                      <a:alpha val="43137"/>
                    </a:srgbClr>
                  </a:outerShdw>
                </a:effectLst>
              </a:rPr>
              <a:t> </a:t>
            </a:r>
          </a:p>
          <a:p>
            <a:pPr marL="109728" indent="0">
              <a:buNone/>
            </a:pPr>
            <a:r>
              <a:rPr lang="cs-CZ" sz="1800" dirty="0" smtClean="0">
                <a:effectLst>
                  <a:outerShdw blurRad="38100" dist="38100" dir="2700000" algn="tl">
                    <a:srgbClr val="000000">
                      <a:alpha val="43137"/>
                    </a:srgbClr>
                  </a:outerShdw>
                </a:effectLst>
              </a:rPr>
              <a:t>TSCHUBBY</a:t>
            </a:r>
            <a:r>
              <a:rPr lang="cs-CZ" sz="1800" dirty="0">
                <a:effectLst>
                  <a:outerShdw blurRad="38100" dist="38100" dir="2700000" algn="tl">
                    <a:srgbClr val="000000">
                      <a:alpha val="43137"/>
                    </a:srgbClr>
                  </a:outerShdw>
                </a:effectLst>
              </a:rPr>
              <a:t>. </a:t>
            </a:r>
            <a:r>
              <a:rPr lang="cs-CZ" sz="1800" i="1" dirty="0">
                <a:effectLst>
                  <a:outerShdw blurRad="38100" dist="38100" dir="2700000" algn="tl">
                    <a:srgbClr val="000000">
                      <a:alpha val="43137"/>
                    </a:srgbClr>
                  </a:outerShdw>
                </a:effectLst>
              </a:rPr>
              <a:t>wikipedie</a:t>
            </a:r>
            <a:r>
              <a:rPr lang="cs-CZ" sz="1800" dirty="0">
                <a:effectLst>
                  <a:outerShdw blurRad="38100" dist="38100" dir="2700000" algn="tl">
                    <a:srgbClr val="000000">
                      <a:alpha val="43137"/>
                    </a:srgbClr>
                  </a:outerShdw>
                </a:effectLst>
              </a:rPr>
              <a:t> [online]. [cit. </a:t>
            </a:r>
            <a:r>
              <a:rPr lang="cs-CZ" sz="1800" dirty="0">
                <a:effectLst>
                  <a:outerShdw blurRad="38100" dist="38100" dir="2700000" algn="tl">
                    <a:srgbClr val="000000">
                      <a:alpha val="43137"/>
                    </a:srgbClr>
                  </a:outerShdw>
                </a:effectLst>
              </a:rPr>
              <a:t>20.10.2012]. </a:t>
            </a:r>
            <a:r>
              <a:rPr lang="cs-CZ" sz="1800" dirty="0">
                <a:effectLst>
                  <a:outerShdw blurRad="38100" dist="38100" dir="2700000" algn="tl">
                    <a:srgbClr val="000000">
                      <a:alpha val="43137"/>
                    </a:srgbClr>
                  </a:outerShdw>
                </a:effectLst>
              </a:rPr>
              <a:t>Dostupný na WWW: </a:t>
            </a:r>
            <a:r>
              <a:rPr lang="cs-CZ" sz="1800" dirty="0">
                <a:effectLst>
                  <a:outerShdw blurRad="38100" dist="38100" dir="2700000" algn="tl">
                    <a:srgbClr val="000000">
                      <a:alpha val="43137"/>
                    </a:srgbClr>
                  </a:outerShdw>
                </a:effectLst>
                <a:hlinkClick r:id="rId4"/>
              </a:rPr>
              <a:t>http://</a:t>
            </a:r>
            <a:r>
              <a:rPr lang="cs-CZ" sz="1800" dirty="0" smtClean="0">
                <a:effectLst>
                  <a:outerShdw blurRad="38100" dist="38100" dir="2700000" algn="tl">
                    <a:srgbClr val="000000">
                      <a:alpha val="43137"/>
                    </a:srgbClr>
                  </a:outerShdw>
                </a:effectLst>
                <a:hlinkClick r:id="rId4"/>
              </a:rPr>
              <a:t>cs.wikipedia.org/wiki/Soubor:Karte_Liechtenstein.png</a:t>
            </a:r>
            <a:r>
              <a:rPr lang="cs-CZ" sz="1800" dirty="0" smtClean="0">
                <a:effectLst>
                  <a:outerShdw blurRad="38100" dist="38100" dir="2700000" algn="tl">
                    <a:srgbClr val="000000">
                      <a:alpha val="43137"/>
                    </a:srgbClr>
                  </a:outerShdw>
                </a:effectLst>
              </a:rPr>
              <a:t> </a:t>
            </a:r>
          </a:p>
          <a:p>
            <a:pPr marL="109728" indent="0">
              <a:buNone/>
            </a:pPr>
            <a:r>
              <a:rPr lang="fr-FR" sz="1800" dirty="0" smtClean="0">
                <a:effectLst>
                  <a:outerShdw blurRad="38100" dist="38100" dir="2700000" algn="tl">
                    <a:srgbClr val="000000">
                      <a:alpha val="43137"/>
                    </a:srgbClr>
                  </a:outerShdw>
                </a:effectLst>
              </a:rPr>
              <a:t>CHAINE</a:t>
            </a:r>
            <a:r>
              <a:rPr lang="fr-FR" sz="1800" dirty="0">
                <a:effectLst>
                  <a:outerShdw blurRad="38100" dist="38100" dir="2700000" algn="tl">
                    <a:srgbClr val="000000">
                      <a:alpha val="43137"/>
                    </a:srgbClr>
                  </a:outerShdw>
                </a:effectLst>
              </a:rPr>
              <a:t>, Mathieu. </a:t>
            </a:r>
            <a:r>
              <a:rPr lang="fr-FR" sz="1800" i="1" dirty="0">
                <a:effectLst>
                  <a:outerShdw blurRad="38100" dist="38100" dir="2700000" algn="tl">
                    <a:srgbClr val="000000">
                      <a:alpha val="43137"/>
                    </a:srgbClr>
                  </a:outerShdw>
                </a:effectLst>
              </a:rPr>
              <a:t>wikipedie</a:t>
            </a:r>
            <a:r>
              <a:rPr lang="fr-FR" sz="1800" dirty="0">
                <a:effectLst>
                  <a:outerShdw blurRad="38100" dist="38100" dir="2700000" algn="tl">
                    <a:srgbClr val="000000">
                      <a:alpha val="43137"/>
                    </a:srgbClr>
                  </a:outerShdw>
                </a:effectLst>
              </a:rPr>
              <a:t> [online]. [cit. </a:t>
            </a:r>
            <a:r>
              <a:rPr lang="cs-CZ" sz="1800" dirty="0">
                <a:effectLst>
                  <a:outerShdw blurRad="38100" dist="38100" dir="2700000" algn="tl">
                    <a:srgbClr val="000000">
                      <a:alpha val="43137"/>
                    </a:srgbClr>
                  </a:outerShdw>
                </a:effectLst>
              </a:rPr>
              <a:t>20.10.2012</a:t>
            </a:r>
            <a:r>
              <a:rPr lang="fr-FR" sz="1800" dirty="0" smtClean="0">
                <a:effectLst>
                  <a:outerShdw blurRad="38100" dist="38100" dir="2700000" algn="tl">
                    <a:srgbClr val="000000">
                      <a:alpha val="43137"/>
                    </a:srgbClr>
                  </a:outerShdw>
                </a:effectLst>
              </a:rPr>
              <a:t>]. </a:t>
            </a:r>
            <a:r>
              <a:rPr lang="fr-FR" sz="1800" dirty="0">
                <a:effectLst>
                  <a:outerShdw blurRad="38100" dist="38100" dir="2700000" algn="tl">
                    <a:srgbClr val="000000">
                      <a:alpha val="43137"/>
                    </a:srgbClr>
                  </a:outerShdw>
                </a:effectLst>
              </a:rPr>
              <a:t>Dostupný na WWW: </a:t>
            </a:r>
            <a:r>
              <a:rPr lang="fr-FR" sz="1800" dirty="0">
                <a:effectLst>
                  <a:outerShdw blurRad="38100" dist="38100" dir="2700000" algn="tl">
                    <a:srgbClr val="000000">
                      <a:alpha val="43137"/>
                    </a:srgbClr>
                  </a:outerShdw>
                </a:effectLst>
                <a:hlinkClick r:id="rId5"/>
              </a:rPr>
              <a:t>http://</a:t>
            </a:r>
            <a:r>
              <a:rPr lang="fr-FR" sz="1800" dirty="0" smtClean="0">
                <a:effectLst>
                  <a:outerShdw blurRad="38100" dist="38100" dir="2700000" algn="tl">
                    <a:srgbClr val="000000">
                      <a:alpha val="43137"/>
                    </a:srgbClr>
                  </a:outerShdw>
                </a:effectLst>
                <a:hlinkClick r:id="rId5"/>
              </a:rPr>
              <a:t>cs.wikipedia.org/wiki/Soubor:National_Coat_of_arms_of_Liechtenstein.svg</a:t>
            </a:r>
            <a:r>
              <a:rPr lang="cs-CZ" sz="1800" dirty="0" smtClean="0">
                <a:effectLst>
                  <a:outerShdw blurRad="38100" dist="38100" dir="2700000" algn="tl">
                    <a:srgbClr val="000000">
                      <a:alpha val="43137"/>
                    </a:srgbClr>
                  </a:outerShdw>
                </a:effectLst>
              </a:rPr>
              <a:t> </a:t>
            </a:r>
          </a:p>
          <a:p>
            <a:pPr marL="109728" indent="0">
              <a:buNone/>
            </a:pPr>
            <a:r>
              <a:rPr lang="cs-CZ" sz="1800" dirty="0" smtClean="0">
                <a:effectLst>
                  <a:outerShdw blurRad="38100" dist="38100" dir="2700000" algn="tl">
                    <a:srgbClr val="000000">
                      <a:alpha val="43137"/>
                    </a:srgbClr>
                  </a:outerShdw>
                </a:effectLst>
              </a:rPr>
              <a:t>-</a:t>
            </a:r>
            <a:r>
              <a:rPr lang="cs-CZ" sz="1800" dirty="0">
                <a:effectLst>
                  <a:outerShdw blurRad="38100" dist="38100" dir="2700000" algn="tl">
                    <a:srgbClr val="000000">
                      <a:alpha val="43137"/>
                    </a:srgbClr>
                  </a:outerShdw>
                </a:effectLst>
              </a:rPr>
              <a:t>XFI-. </a:t>
            </a:r>
            <a:r>
              <a:rPr lang="cs-CZ" sz="1800" i="1" dirty="0">
                <a:effectLst>
                  <a:outerShdw blurRad="38100" dist="38100" dir="2700000" algn="tl">
                    <a:srgbClr val="000000">
                      <a:alpha val="43137"/>
                    </a:srgbClr>
                  </a:outerShdw>
                </a:effectLst>
              </a:rPr>
              <a:t>wikipedie</a:t>
            </a:r>
            <a:r>
              <a:rPr lang="cs-CZ" sz="1800" dirty="0">
                <a:effectLst>
                  <a:outerShdw blurRad="38100" dist="38100" dir="2700000" algn="tl">
                    <a:srgbClr val="000000">
                      <a:alpha val="43137"/>
                    </a:srgbClr>
                  </a:outerShdw>
                </a:effectLst>
              </a:rPr>
              <a:t> [online]. [cit. </a:t>
            </a:r>
            <a:r>
              <a:rPr lang="cs-CZ" sz="1800" dirty="0">
                <a:effectLst>
                  <a:outerShdw blurRad="38100" dist="38100" dir="2700000" algn="tl">
                    <a:srgbClr val="000000">
                      <a:alpha val="43137"/>
                    </a:srgbClr>
                  </a:outerShdw>
                </a:effectLst>
              </a:rPr>
              <a:t>20.10.2012]. </a:t>
            </a:r>
            <a:r>
              <a:rPr lang="cs-CZ" sz="1800" dirty="0">
                <a:effectLst>
                  <a:outerShdw blurRad="38100" dist="38100" dir="2700000" algn="tl">
                    <a:srgbClr val="000000">
                      <a:alpha val="43137"/>
                    </a:srgbClr>
                  </a:outerShdw>
                </a:effectLst>
              </a:rPr>
              <a:t>Dostupný na WWW: </a:t>
            </a:r>
            <a:r>
              <a:rPr lang="cs-CZ" sz="1800" dirty="0">
                <a:effectLst>
                  <a:outerShdw blurRad="38100" dist="38100" dir="2700000" algn="tl">
                    <a:srgbClr val="000000">
                      <a:alpha val="43137"/>
                    </a:srgbClr>
                  </a:outerShdw>
                </a:effectLst>
                <a:hlinkClick r:id="rId6"/>
              </a:rPr>
              <a:t>http://cs.wikipedia.org/wiki/Soubor:Coat_of_Arms_of_Switzerland_(Pantone).</a:t>
            </a:r>
            <a:r>
              <a:rPr lang="cs-CZ" sz="1800" dirty="0" smtClean="0">
                <a:effectLst>
                  <a:outerShdw blurRad="38100" dist="38100" dir="2700000" algn="tl">
                    <a:srgbClr val="000000">
                      <a:alpha val="43137"/>
                    </a:srgbClr>
                  </a:outerShdw>
                </a:effectLst>
                <a:hlinkClick r:id="rId6"/>
              </a:rPr>
              <a:t>svg</a:t>
            </a:r>
            <a:r>
              <a:rPr lang="cs-CZ" sz="1800" dirty="0" smtClean="0">
                <a:effectLst>
                  <a:outerShdw blurRad="38100" dist="38100" dir="2700000" algn="tl">
                    <a:srgbClr val="000000">
                      <a:alpha val="43137"/>
                    </a:srgbClr>
                  </a:outerShdw>
                </a:effectLst>
              </a:rPr>
              <a:t> </a:t>
            </a:r>
          </a:p>
          <a:p>
            <a:pPr marL="109728" indent="0">
              <a:buNone/>
            </a:pPr>
            <a:r>
              <a:rPr lang="cs-CZ" sz="1800" dirty="0" smtClean="0">
                <a:effectLst>
                  <a:outerShdw blurRad="38100" dist="38100" dir="2700000" algn="tl">
                    <a:srgbClr val="000000">
                      <a:alpha val="43137"/>
                    </a:srgbClr>
                  </a:outerShdw>
                </a:effectLst>
              </a:rPr>
              <a:t>-</a:t>
            </a:r>
            <a:r>
              <a:rPr lang="cs-CZ" sz="1800" dirty="0">
                <a:effectLst>
                  <a:outerShdw blurRad="38100" dist="38100" dir="2700000" algn="tl">
                    <a:srgbClr val="000000">
                      <a:alpha val="43137"/>
                    </a:srgbClr>
                  </a:outerShdw>
                </a:effectLst>
              </a:rPr>
              <a:t>XFI-. </a:t>
            </a:r>
            <a:r>
              <a:rPr lang="cs-CZ" sz="1800" i="1" dirty="0">
                <a:effectLst>
                  <a:outerShdw blurRad="38100" dist="38100" dir="2700000" algn="tl">
                    <a:srgbClr val="000000">
                      <a:alpha val="43137"/>
                    </a:srgbClr>
                  </a:outerShdw>
                </a:effectLst>
              </a:rPr>
              <a:t>wikipedie</a:t>
            </a:r>
            <a:r>
              <a:rPr lang="cs-CZ" sz="1800" dirty="0">
                <a:effectLst>
                  <a:outerShdw blurRad="38100" dist="38100" dir="2700000" algn="tl">
                    <a:srgbClr val="000000">
                      <a:alpha val="43137"/>
                    </a:srgbClr>
                  </a:outerShdw>
                </a:effectLst>
              </a:rPr>
              <a:t> [online]. [cit. </a:t>
            </a:r>
            <a:r>
              <a:rPr lang="cs-CZ" sz="1800" dirty="0">
                <a:effectLst>
                  <a:outerShdw blurRad="38100" dist="38100" dir="2700000" algn="tl">
                    <a:srgbClr val="000000">
                      <a:alpha val="43137"/>
                    </a:srgbClr>
                  </a:outerShdw>
                </a:effectLst>
              </a:rPr>
              <a:t>20.10.2012]. </a:t>
            </a:r>
            <a:r>
              <a:rPr lang="cs-CZ" sz="1800" dirty="0">
                <a:effectLst>
                  <a:outerShdw blurRad="38100" dist="38100" dir="2700000" algn="tl">
                    <a:srgbClr val="000000">
                      <a:alpha val="43137"/>
                    </a:srgbClr>
                  </a:outerShdw>
                </a:effectLst>
              </a:rPr>
              <a:t>Dostupný na WWW: </a:t>
            </a:r>
            <a:r>
              <a:rPr lang="cs-CZ" sz="1800" dirty="0">
                <a:effectLst>
                  <a:outerShdw blurRad="38100" dist="38100" dir="2700000" algn="tl">
                    <a:srgbClr val="000000">
                      <a:alpha val="43137"/>
                    </a:srgbClr>
                  </a:outerShdw>
                </a:effectLst>
                <a:hlinkClick r:id="rId6"/>
              </a:rPr>
              <a:t>http://cs.wikipedia.org/wiki/Soubor:Coat_of_Arms_of_Switzerland_(Pantone).</a:t>
            </a:r>
            <a:r>
              <a:rPr lang="cs-CZ" sz="1800" dirty="0" smtClean="0">
                <a:effectLst>
                  <a:outerShdw blurRad="38100" dist="38100" dir="2700000" algn="tl">
                    <a:srgbClr val="000000">
                      <a:alpha val="43137"/>
                    </a:srgbClr>
                  </a:outerShdw>
                </a:effectLst>
                <a:hlinkClick r:id="rId6"/>
              </a:rPr>
              <a:t>svg</a:t>
            </a:r>
            <a:r>
              <a:rPr lang="cs-CZ" sz="1800" dirty="0" smtClean="0">
                <a:effectLst>
                  <a:outerShdw blurRad="38100" dist="38100" dir="2700000" algn="tl">
                    <a:srgbClr val="000000">
                      <a:alpha val="43137"/>
                    </a:srgbClr>
                  </a:outerShdw>
                </a:effectLst>
              </a:rPr>
              <a:t>  </a:t>
            </a:r>
          </a:p>
          <a:p>
            <a:pPr marL="109728" indent="0">
              <a:buNone/>
            </a:pPr>
            <a:r>
              <a:rPr lang="it-IT" sz="1800" dirty="0" smtClean="0">
                <a:effectLst>
                  <a:outerShdw blurRad="38100" dist="38100" dir="2700000" algn="tl">
                    <a:srgbClr val="000000">
                      <a:alpha val="43137"/>
                    </a:srgbClr>
                  </a:outerShdw>
                </a:effectLst>
              </a:rPr>
              <a:t>LIUZZO</a:t>
            </a:r>
            <a:r>
              <a:rPr lang="it-IT" sz="1800" dirty="0">
                <a:effectLst>
                  <a:outerShdw blurRad="38100" dist="38100" dir="2700000" algn="tl">
                    <a:srgbClr val="000000">
                      <a:alpha val="43137"/>
                    </a:srgbClr>
                  </a:outerShdw>
                </a:effectLst>
              </a:rPr>
              <a:t>, David. </a:t>
            </a:r>
            <a:r>
              <a:rPr lang="it-IT" sz="1800" i="1" dirty="0">
                <a:effectLst>
                  <a:outerShdw blurRad="38100" dist="38100" dir="2700000" algn="tl">
                    <a:srgbClr val="000000">
                      <a:alpha val="43137"/>
                    </a:srgbClr>
                  </a:outerShdw>
                </a:effectLst>
              </a:rPr>
              <a:t>wikipedie</a:t>
            </a:r>
            <a:r>
              <a:rPr lang="it-IT" sz="1800" dirty="0">
                <a:effectLst>
                  <a:outerShdw blurRad="38100" dist="38100" dir="2700000" algn="tl">
                    <a:srgbClr val="000000">
                      <a:alpha val="43137"/>
                    </a:srgbClr>
                  </a:outerShdw>
                </a:effectLst>
              </a:rPr>
              <a:t> [online]. [cit. </a:t>
            </a:r>
            <a:r>
              <a:rPr lang="cs-CZ" sz="1800" dirty="0">
                <a:effectLst>
                  <a:outerShdw blurRad="38100" dist="38100" dir="2700000" algn="tl">
                    <a:srgbClr val="000000">
                      <a:alpha val="43137"/>
                    </a:srgbClr>
                  </a:outerShdw>
                </a:effectLst>
              </a:rPr>
              <a:t>20.10.2012</a:t>
            </a:r>
            <a:r>
              <a:rPr lang="it-IT" sz="1800" dirty="0" smtClean="0">
                <a:effectLst>
                  <a:outerShdw blurRad="38100" dist="38100" dir="2700000" algn="tl">
                    <a:srgbClr val="000000">
                      <a:alpha val="43137"/>
                    </a:srgbClr>
                  </a:outerShdw>
                </a:effectLst>
              </a:rPr>
              <a:t>]. </a:t>
            </a:r>
            <a:r>
              <a:rPr lang="it-IT" sz="1800" dirty="0">
                <a:effectLst>
                  <a:outerShdw blurRad="38100" dist="38100" dir="2700000" algn="tl">
                    <a:srgbClr val="000000">
                      <a:alpha val="43137"/>
                    </a:srgbClr>
                  </a:outerShdw>
                </a:effectLst>
              </a:rPr>
              <a:t>Dostupný na WWW: </a:t>
            </a:r>
            <a:r>
              <a:rPr lang="it-IT" sz="1800" dirty="0">
                <a:effectLst>
                  <a:outerShdw blurRad="38100" dist="38100" dir="2700000" algn="tl">
                    <a:srgbClr val="000000">
                      <a:alpha val="43137"/>
                    </a:srgbClr>
                  </a:outerShdw>
                </a:effectLst>
                <a:hlinkClick r:id="rId7"/>
              </a:rPr>
              <a:t>http://</a:t>
            </a:r>
            <a:r>
              <a:rPr lang="it-IT" sz="1800" dirty="0" smtClean="0">
                <a:effectLst>
                  <a:outerShdw blurRad="38100" dist="38100" dir="2700000" algn="tl">
                    <a:srgbClr val="000000">
                      <a:alpha val="43137"/>
                    </a:srgbClr>
                  </a:outerShdw>
                </a:effectLst>
                <a:hlinkClick r:id="rId7"/>
              </a:rPr>
              <a:t>cs.wikipedia.org/wiki/Soubor:Europe_location_CHE.png</a:t>
            </a:r>
            <a:r>
              <a:rPr lang="cs-CZ" sz="1800" dirty="0" smtClean="0">
                <a:effectLst>
                  <a:outerShdw blurRad="38100" dist="38100" dir="2700000" algn="tl">
                    <a:srgbClr val="000000">
                      <a:alpha val="43137"/>
                    </a:srgbClr>
                  </a:outerShdw>
                </a:effectLst>
              </a:rPr>
              <a:t> </a:t>
            </a:r>
          </a:p>
          <a:p>
            <a:pPr marL="109728" indent="0">
              <a:buNone/>
            </a:pPr>
            <a:r>
              <a:rPr lang="cs-CZ" sz="1800" dirty="0" smtClean="0">
                <a:effectLst>
                  <a:outerShdw blurRad="38100" dist="38100" dir="2700000" algn="tl">
                    <a:srgbClr val="000000">
                      <a:alpha val="43137"/>
                    </a:srgbClr>
                  </a:outerShdw>
                </a:effectLst>
              </a:rPr>
              <a:t>REAAST</a:t>
            </a:r>
            <a:r>
              <a:rPr lang="cs-CZ" sz="1800" dirty="0">
                <a:effectLst>
                  <a:outerShdw blurRad="38100" dist="38100" dir="2700000" algn="tl">
                    <a:srgbClr val="000000">
                      <a:alpha val="43137"/>
                    </a:srgbClr>
                  </a:outerShdw>
                </a:effectLst>
              </a:rPr>
              <a:t>. </a:t>
            </a:r>
            <a:r>
              <a:rPr lang="cs-CZ" sz="1800" i="1" dirty="0">
                <a:effectLst>
                  <a:outerShdw blurRad="38100" dist="38100" dir="2700000" algn="tl">
                    <a:srgbClr val="000000">
                      <a:alpha val="43137"/>
                    </a:srgbClr>
                  </a:outerShdw>
                </a:effectLst>
              </a:rPr>
              <a:t>wikipedie</a:t>
            </a:r>
            <a:r>
              <a:rPr lang="cs-CZ" sz="1800" dirty="0">
                <a:effectLst>
                  <a:outerShdw blurRad="38100" dist="38100" dir="2700000" algn="tl">
                    <a:srgbClr val="000000">
                      <a:alpha val="43137"/>
                    </a:srgbClr>
                  </a:outerShdw>
                </a:effectLst>
              </a:rPr>
              <a:t> [online]. [cit. </a:t>
            </a:r>
            <a:r>
              <a:rPr lang="cs-CZ" sz="1800" dirty="0">
                <a:effectLst>
                  <a:outerShdw blurRad="38100" dist="38100" dir="2700000" algn="tl">
                    <a:srgbClr val="000000">
                      <a:alpha val="43137"/>
                    </a:srgbClr>
                  </a:outerShdw>
                </a:effectLst>
              </a:rPr>
              <a:t>20.10.2012]. </a:t>
            </a:r>
            <a:r>
              <a:rPr lang="cs-CZ" sz="1800" dirty="0">
                <a:effectLst>
                  <a:outerShdw blurRad="38100" dist="38100" dir="2700000" algn="tl">
                    <a:srgbClr val="000000">
                      <a:alpha val="43137"/>
                    </a:srgbClr>
                  </a:outerShdw>
                </a:effectLst>
              </a:rPr>
              <a:t>Dostupný na WWW: </a:t>
            </a:r>
            <a:r>
              <a:rPr lang="cs-CZ" sz="1800" dirty="0">
                <a:effectLst>
                  <a:outerShdw blurRad="38100" dist="38100" dir="2700000" algn="tl">
                    <a:srgbClr val="000000">
                      <a:alpha val="43137"/>
                    </a:srgbClr>
                  </a:outerShdw>
                </a:effectLst>
                <a:hlinkClick r:id="rId8"/>
              </a:rPr>
              <a:t>http://</a:t>
            </a:r>
            <a:r>
              <a:rPr lang="cs-CZ" sz="1800" dirty="0" smtClean="0">
                <a:effectLst>
                  <a:outerShdw blurRad="38100" dist="38100" dir="2700000" algn="tl">
                    <a:srgbClr val="000000">
                      <a:alpha val="43137"/>
                    </a:srgbClr>
                  </a:outerShdw>
                </a:effectLst>
                <a:hlinkClick r:id="rId8"/>
              </a:rPr>
              <a:t>cs.wikipedia.org/wiki/Soubor:Bern_luftaufnahme.png</a:t>
            </a:r>
            <a:r>
              <a:rPr lang="cs-CZ" sz="1800" dirty="0" smtClean="0">
                <a:effectLst>
                  <a:outerShdw blurRad="38100" dist="38100" dir="2700000" algn="tl">
                    <a:srgbClr val="000000">
                      <a:alpha val="43137"/>
                    </a:srgbClr>
                  </a:outerShdw>
                </a:effectLst>
              </a:rPr>
              <a:t>  </a:t>
            </a:r>
          </a:p>
          <a:p>
            <a:pPr marL="109728" indent="0">
              <a:buNone/>
            </a:pPr>
            <a:r>
              <a:rPr lang="cs-CZ" sz="1800" dirty="0" smtClean="0">
                <a:effectLst>
                  <a:outerShdw blurRad="38100" dist="38100" dir="2700000" algn="tl">
                    <a:srgbClr val="000000">
                      <a:alpha val="43137"/>
                    </a:srgbClr>
                  </a:outerShdw>
                </a:effectLst>
              </a:rPr>
              <a:t>BENDER</a:t>
            </a:r>
            <a:r>
              <a:rPr lang="cs-CZ" sz="1800" dirty="0">
                <a:effectLst>
                  <a:outerShdw blurRad="38100" dist="38100" dir="2700000" algn="tl">
                    <a:srgbClr val="000000">
                      <a:alpha val="43137"/>
                    </a:srgbClr>
                  </a:outerShdw>
                </a:effectLst>
              </a:rPr>
              <a:t>, </a:t>
            </a:r>
            <a:r>
              <a:rPr lang="cs-CZ" sz="1800" dirty="0" err="1">
                <a:effectLst>
                  <a:outerShdw blurRad="38100" dist="38100" dir="2700000" algn="tl">
                    <a:srgbClr val="000000">
                      <a:alpha val="43137"/>
                    </a:srgbClr>
                  </a:outerShdw>
                </a:effectLst>
              </a:rPr>
              <a:t>Tobias</a:t>
            </a:r>
            <a:r>
              <a:rPr lang="cs-CZ" sz="1800" dirty="0">
                <a:effectLst>
                  <a:outerShdw blurRad="38100" dist="38100" dir="2700000" algn="tl">
                    <a:srgbClr val="000000">
                      <a:alpha val="43137"/>
                    </a:srgbClr>
                  </a:outerShdw>
                </a:effectLst>
              </a:rPr>
              <a:t>. </a:t>
            </a:r>
            <a:r>
              <a:rPr lang="cs-CZ" sz="1800" i="1" dirty="0">
                <a:effectLst>
                  <a:outerShdw blurRad="38100" dist="38100" dir="2700000" algn="tl">
                    <a:srgbClr val="000000">
                      <a:alpha val="43137"/>
                    </a:srgbClr>
                  </a:outerShdw>
                </a:effectLst>
              </a:rPr>
              <a:t>wikipedie</a:t>
            </a:r>
            <a:r>
              <a:rPr lang="cs-CZ" sz="1800" dirty="0">
                <a:effectLst>
                  <a:outerShdw blurRad="38100" dist="38100" dir="2700000" algn="tl">
                    <a:srgbClr val="000000">
                      <a:alpha val="43137"/>
                    </a:srgbClr>
                  </a:outerShdw>
                </a:effectLst>
              </a:rPr>
              <a:t> [online]. [cit. </a:t>
            </a:r>
            <a:r>
              <a:rPr lang="cs-CZ" sz="1800" dirty="0">
                <a:effectLst>
                  <a:outerShdw blurRad="38100" dist="38100" dir="2700000" algn="tl">
                    <a:srgbClr val="000000">
                      <a:alpha val="43137"/>
                    </a:srgbClr>
                  </a:outerShdw>
                </a:effectLst>
              </a:rPr>
              <a:t>20.10.2012]. </a:t>
            </a:r>
            <a:r>
              <a:rPr lang="cs-CZ" sz="1800" dirty="0">
                <a:effectLst>
                  <a:outerShdw blurRad="38100" dist="38100" dir="2700000" algn="tl">
                    <a:srgbClr val="000000">
                      <a:alpha val="43137"/>
                    </a:srgbClr>
                  </a:outerShdw>
                </a:effectLst>
              </a:rPr>
              <a:t>Dostupný na WWW: </a:t>
            </a:r>
            <a:r>
              <a:rPr lang="cs-CZ" sz="1800" dirty="0">
                <a:effectLst>
                  <a:outerShdw blurRad="38100" dist="38100" dir="2700000" algn="tl">
                    <a:srgbClr val="000000">
                      <a:alpha val="43137"/>
                    </a:srgbClr>
                  </a:outerShdw>
                </a:effectLst>
                <a:hlinkClick r:id="rId9"/>
              </a:rPr>
              <a:t>http://</a:t>
            </a:r>
            <a:r>
              <a:rPr lang="cs-CZ" sz="1800" dirty="0" smtClean="0">
                <a:effectLst>
                  <a:outerShdw blurRad="38100" dist="38100" dir="2700000" algn="tl">
                    <a:srgbClr val="000000">
                      <a:alpha val="43137"/>
                    </a:srgbClr>
                  </a:outerShdw>
                </a:effectLst>
                <a:hlinkClick r:id="rId9"/>
              </a:rPr>
              <a:t>cs.wikipedia.org/wiki/Soubor:MonteRosaWestseite_gesehenVomGornergrat.JPG</a:t>
            </a:r>
            <a:r>
              <a:rPr lang="cs-CZ" sz="1800" dirty="0" smtClean="0">
                <a:effectLst>
                  <a:outerShdw blurRad="38100" dist="38100" dir="2700000" algn="tl">
                    <a:srgbClr val="000000">
                      <a:alpha val="43137"/>
                    </a:srgbClr>
                  </a:outerShdw>
                </a:effectLst>
              </a:rPr>
              <a:t> </a:t>
            </a:r>
          </a:p>
          <a:p>
            <a:pPr marL="109728" indent="0">
              <a:buNone/>
            </a:pPr>
            <a:r>
              <a:rPr lang="nl-NL" sz="1800" dirty="0" smtClean="0">
                <a:effectLst>
                  <a:outerShdw blurRad="38100" dist="38100" dir="2700000" algn="tl">
                    <a:srgbClr val="000000">
                      <a:alpha val="43137"/>
                    </a:srgbClr>
                  </a:outerShdw>
                </a:effectLst>
              </a:rPr>
              <a:t>ENSLIN</a:t>
            </a:r>
            <a:r>
              <a:rPr lang="nl-NL" sz="1800" dirty="0">
                <a:effectLst>
                  <a:outerShdw blurRad="38100" dist="38100" dir="2700000" algn="tl">
                    <a:srgbClr val="000000">
                      <a:alpha val="43137"/>
                    </a:srgbClr>
                  </a:outerShdw>
                </a:effectLst>
              </a:rPr>
              <a:t>. </a:t>
            </a:r>
            <a:r>
              <a:rPr lang="nl-NL" sz="1800" i="1" dirty="0">
                <a:effectLst>
                  <a:outerShdw blurRad="38100" dist="38100" dir="2700000" algn="tl">
                    <a:srgbClr val="000000">
                      <a:alpha val="43137"/>
                    </a:srgbClr>
                  </a:outerShdw>
                </a:effectLst>
              </a:rPr>
              <a:t>wikipedie</a:t>
            </a:r>
            <a:r>
              <a:rPr lang="nl-NL" sz="1800" dirty="0">
                <a:effectLst>
                  <a:outerShdw blurRad="38100" dist="38100" dir="2700000" algn="tl">
                    <a:srgbClr val="000000">
                      <a:alpha val="43137"/>
                    </a:srgbClr>
                  </a:outerShdw>
                </a:effectLst>
              </a:rPr>
              <a:t> [online]. [cit. </a:t>
            </a:r>
            <a:r>
              <a:rPr lang="cs-CZ" sz="1800" dirty="0">
                <a:effectLst>
                  <a:outerShdw blurRad="38100" dist="38100" dir="2700000" algn="tl">
                    <a:srgbClr val="000000">
                      <a:alpha val="43137"/>
                    </a:srgbClr>
                  </a:outerShdw>
                </a:effectLst>
              </a:rPr>
              <a:t>20.10.2012</a:t>
            </a:r>
            <a:r>
              <a:rPr lang="nl-NL" sz="1800" dirty="0" smtClean="0">
                <a:effectLst>
                  <a:outerShdw blurRad="38100" dist="38100" dir="2700000" algn="tl">
                    <a:srgbClr val="000000">
                      <a:alpha val="43137"/>
                    </a:srgbClr>
                  </a:outerShdw>
                </a:effectLst>
              </a:rPr>
              <a:t>]. </a:t>
            </a:r>
            <a:r>
              <a:rPr lang="nl-NL" sz="1800" dirty="0">
                <a:effectLst>
                  <a:outerShdw blurRad="38100" dist="38100" dir="2700000" algn="tl">
                    <a:srgbClr val="000000">
                      <a:alpha val="43137"/>
                    </a:srgbClr>
                  </a:outerShdw>
                </a:effectLst>
              </a:rPr>
              <a:t>Dostupný na WWW: </a:t>
            </a:r>
            <a:r>
              <a:rPr lang="nl-NL" sz="1800" dirty="0">
                <a:effectLst>
                  <a:outerShdw blurRad="38100" dist="38100" dir="2700000" algn="tl">
                    <a:srgbClr val="000000">
                      <a:alpha val="43137"/>
                    </a:srgbClr>
                  </a:outerShdw>
                </a:effectLst>
                <a:hlinkClick r:id="rId10"/>
              </a:rPr>
              <a:t>http://</a:t>
            </a:r>
            <a:r>
              <a:rPr lang="nl-NL" sz="1800" dirty="0" smtClean="0">
                <a:effectLst>
                  <a:outerShdw blurRad="38100" dist="38100" dir="2700000" algn="tl">
                    <a:srgbClr val="000000">
                      <a:alpha val="43137"/>
                    </a:srgbClr>
                  </a:outerShdw>
                </a:effectLst>
                <a:hlinkClick r:id="rId10"/>
              </a:rPr>
              <a:t>cs.wikipedia.org/wiki/Soubor:St-Moritzersee2005.jpg</a:t>
            </a:r>
            <a:r>
              <a:rPr lang="cs-CZ" sz="1800" dirty="0" smtClean="0">
                <a:effectLst>
                  <a:outerShdw blurRad="38100" dist="38100" dir="2700000" algn="tl">
                    <a:srgbClr val="000000">
                      <a:alpha val="43137"/>
                    </a:srgbClr>
                  </a:outerShdw>
                </a:effectLst>
              </a:rPr>
              <a:t> </a:t>
            </a:r>
          </a:p>
          <a:p>
            <a:pPr marL="109728" indent="0">
              <a:buNone/>
            </a:pPr>
            <a:r>
              <a:rPr lang="cs-CZ" sz="1800" dirty="0" smtClean="0">
                <a:effectLst>
                  <a:outerShdw blurRad="38100" dist="38100" dir="2700000" algn="tl">
                    <a:srgbClr val="000000">
                      <a:alpha val="43137"/>
                    </a:srgbClr>
                  </a:outerShdw>
                </a:effectLst>
              </a:rPr>
              <a:t>WIESWEG</a:t>
            </a:r>
            <a:r>
              <a:rPr lang="cs-CZ" sz="1800" dirty="0">
                <a:effectLst>
                  <a:outerShdw blurRad="38100" dist="38100" dir="2700000" algn="tl">
                    <a:srgbClr val="000000">
                      <a:alpha val="43137"/>
                    </a:srgbClr>
                  </a:outerShdw>
                </a:effectLst>
              </a:rPr>
              <a:t>, Marcel. </a:t>
            </a:r>
            <a:r>
              <a:rPr lang="cs-CZ" sz="1800" i="1" dirty="0">
                <a:effectLst>
                  <a:outerShdw blurRad="38100" dist="38100" dir="2700000" algn="tl">
                    <a:srgbClr val="000000">
                      <a:alpha val="43137"/>
                    </a:srgbClr>
                  </a:outerShdw>
                </a:effectLst>
              </a:rPr>
              <a:t>wikipedie</a:t>
            </a:r>
            <a:r>
              <a:rPr lang="cs-CZ" sz="1800" dirty="0">
                <a:effectLst>
                  <a:outerShdw blurRad="38100" dist="38100" dir="2700000" algn="tl">
                    <a:srgbClr val="000000">
                      <a:alpha val="43137"/>
                    </a:srgbClr>
                  </a:outerShdw>
                </a:effectLst>
              </a:rPr>
              <a:t> [online]. [cit. </a:t>
            </a:r>
            <a:r>
              <a:rPr lang="cs-CZ" sz="1800" dirty="0">
                <a:effectLst>
                  <a:outerShdw blurRad="38100" dist="38100" dir="2700000" algn="tl">
                    <a:srgbClr val="000000">
                      <a:alpha val="43137"/>
                    </a:srgbClr>
                  </a:outerShdw>
                </a:effectLst>
              </a:rPr>
              <a:t>20.10.2012]. </a:t>
            </a:r>
            <a:r>
              <a:rPr lang="cs-CZ" sz="1800" dirty="0">
                <a:effectLst>
                  <a:outerShdw blurRad="38100" dist="38100" dir="2700000" algn="tl">
                    <a:srgbClr val="000000">
                      <a:alpha val="43137"/>
                    </a:srgbClr>
                  </a:outerShdw>
                </a:effectLst>
              </a:rPr>
              <a:t>Dostupný na WWW: </a:t>
            </a:r>
            <a:r>
              <a:rPr lang="cs-CZ" sz="1800" dirty="0">
                <a:effectLst>
                  <a:outerShdw blurRad="38100" dist="38100" dir="2700000" algn="tl">
                    <a:srgbClr val="000000">
                      <a:alpha val="43137"/>
                    </a:srgbClr>
                  </a:outerShdw>
                </a:effectLst>
                <a:hlinkClick r:id="rId11"/>
              </a:rPr>
              <a:t>http://</a:t>
            </a:r>
            <a:r>
              <a:rPr lang="cs-CZ" sz="1800" dirty="0" smtClean="0">
                <a:effectLst>
                  <a:outerShdw blurRad="38100" dist="38100" dir="2700000" algn="tl">
                    <a:srgbClr val="000000">
                      <a:alpha val="43137"/>
                    </a:srgbClr>
                  </a:outerShdw>
                </a:effectLst>
                <a:hlinkClick r:id="rId11"/>
              </a:rPr>
              <a:t>cs.wikipedia.org/wiki/Soubor:Matterhorn-EastAndNorthside-viewedFromZermatt_landscapeformat.jpg</a:t>
            </a:r>
            <a:r>
              <a:rPr lang="cs-CZ" sz="1800" dirty="0" smtClean="0">
                <a:effectLst>
                  <a:outerShdw blurRad="38100" dist="38100" dir="2700000" algn="tl">
                    <a:srgbClr val="000000">
                      <a:alpha val="43137"/>
                    </a:srgbClr>
                  </a:outerShdw>
                </a:effectLst>
              </a:rPr>
              <a:t> </a:t>
            </a:r>
          </a:p>
          <a:p>
            <a:pPr marL="109728" indent="0">
              <a:buNone/>
            </a:pPr>
            <a:r>
              <a:rPr lang="it-IT" sz="1600" dirty="0" smtClean="0">
                <a:effectLst>
                  <a:outerShdw blurRad="38100" dist="38100" dir="2700000" algn="tl">
                    <a:srgbClr val="000000">
                      <a:alpha val="43137"/>
                    </a:srgbClr>
                  </a:outerShdw>
                </a:effectLst>
              </a:rPr>
              <a:t>SANSCULOTTE</a:t>
            </a:r>
            <a:r>
              <a:rPr lang="it-IT" sz="1600" dirty="0">
                <a:effectLst>
                  <a:outerShdw blurRad="38100" dist="38100" dir="2700000" algn="tl">
                    <a:srgbClr val="000000">
                      <a:alpha val="43137"/>
                    </a:srgbClr>
                  </a:outerShdw>
                </a:effectLst>
              </a:rPr>
              <a:t>. </a:t>
            </a:r>
            <a:r>
              <a:rPr lang="it-IT" sz="1600" i="1" dirty="0">
                <a:effectLst>
                  <a:outerShdw blurRad="38100" dist="38100" dir="2700000" algn="tl">
                    <a:srgbClr val="000000">
                      <a:alpha val="43137"/>
                    </a:srgbClr>
                  </a:outerShdw>
                </a:effectLst>
              </a:rPr>
              <a:t>wikipedie</a:t>
            </a:r>
            <a:r>
              <a:rPr lang="it-IT" sz="1600" dirty="0">
                <a:effectLst>
                  <a:outerShdw blurRad="38100" dist="38100" dir="2700000" algn="tl">
                    <a:srgbClr val="000000">
                      <a:alpha val="43137"/>
                    </a:srgbClr>
                  </a:outerShdw>
                </a:effectLst>
              </a:rPr>
              <a:t> [online]. [cit. </a:t>
            </a:r>
            <a:r>
              <a:rPr lang="cs-CZ" sz="1600">
                <a:effectLst>
                  <a:outerShdw blurRad="38100" dist="38100" dir="2700000" algn="tl">
                    <a:srgbClr val="000000">
                      <a:alpha val="43137"/>
                    </a:srgbClr>
                  </a:outerShdw>
                </a:effectLst>
              </a:rPr>
              <a:t>20.10.2012</a:t>
            </a:r>
            <a:r>
              <a:rPr lang="it-IT" sz="1600" smtClean="0">
                <a:effectLst>
                  <a:outerShdw blurRad="38100" dist="38100" dir="2700000" algn="tl">
                    <a:srgbClr val="000000">
                      <a:alpha val="43137"/>
                    </a:srgbClr>
                  </a:outerShdw>
                </a:effectLst>
              </a:rPr>
              <a:t>]. </a:t>
            </a:r>
            <a:r>
              <a:rPr lang="it-IT" sz="1600" dirty="0">
                <a:effectLst>
                  <a:outerShdw blurRad="38100" dist="38100" dir="2700000" algn="tl">
                    <a:srgbClr val="000000">
                      <a:alpha val="43137"/>
                    </a:srgbClr>
                  </a:outerShdw>
                </a:effectLst>
              </a:rPr>
              <a:t>Dostupný na WWW: </a:t>
            </a:r>
            <a:r>
              <a:rPr lang="it-IT" sz="1600" dirty="0">
                <a:effectLst>
                  <a:outerShdw blurRad="38100" dist="38100" dir="2700000" algn="tl">
                    <a:srgbClr val="000000">
                      <a:alpha val="43137"/>
                    </a:srgbClr>
                  </a:outerShdw>
                </a:effectLst>
                <a:hlinkClick r:id="rId12"/>
              </a:rPr>
              <a:t>http://</a:t>
            </a:r>
            <a:r>
              <a:rPr lang="it-IT" sz="1600" dirty="0" smtClean="0">
                <a:effectLst>
                  <a:outerShdw blurRad="38100" dist="38100" dir="2700000" algn="tl">
                    <a:srgbClr val="000000">
                      <a:alpha val="43137"/>
                    </a:srgbClr>
                  </a:outerShdw>
                </a:effectLst>
                <a:hlinkClick r:id="rId12"/>
              </a:rPr>
              <a:t>cs.wikipedia.org/wiki/Soubor:KARTE_schweiz_sprachen.png</a:t>
            </a:r>
            <a:r>
              <a:rPr lang="cs-CZ" sz="1600" dirty="0" smtClean="0">
                <a:effectLst>
                  <a:outerShdw blurRad="38100" dist="38100" dir="2700000" algn="tl">
                    <a:srgbClr val="000000">
                      <a:alpha val="43137"/>
                    </a:srgbClr>
                  </a:outerShdw>
                </a:effectLst>
              </a:rPr>
              <a:t> </a:t>
            </a:r>
            <a:endParaRPr lang="cs-CZ" sz="1800" dirty="0" smtClean="0">
              <a:effectLst>
                <a:outerShdw blurRad="38100" dist="38100" dir="2700000" algn="tl">
                  <a:srgbClr val="000000">
                    <a:alpha val="43137"/>
                  </a:srgbClr>
                </a:outerShdw>
              </a:effectLst>
            </a:endParaRPr>
          </a:p>
          <a:p>
            <a:pPr marL="109728" indent="0">
              <a:buNone/>
            </a:pPr>
            <a:r>
              <a:rPr lang="cs-CZ" sz="1800" dirty="0" smtClean="0"/>
              <a:t> </a:t>
            </a:r>
            <a:endParaRPr lang="cs-CZ" sz="18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0774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istický">
  <a:themeElements>
    <a:clrScheme name="Urbanistický">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istický">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istický">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61</TotalTime>
  <Words>523</Words>
  <Application>Microsoft Office PowerPoint</Application>
  <PresentationFormat>Předvádění na obrazovce (4:3)</PresentationFormat>
  <Paragraphs>142</Paragraphs>
  <Slides>24</Slides>
  <Notes>0</Notes>
  <HiddenSlides>0</HiddenSlides>
  <MMClips>0</MMClips>
  <ScaleCrop>false</ScaleCrop>
  <HeadingPairs>
    <vt:vector size="4" baseType="variant">
      <vt:variant>
        <vt:lpstr>Motiv</vt:lpstr>
      </vt:variant>
      <vt:variant>
        <vt:i4>1</vt:i4>
      </vt:variant>
      <vt:variant>
        <vt:lpstr>Nadpisy snímků</vt:lpstr>
      </vt:variant>
      <vt:variant>
        <vt:i4>24</vt:i4>
      </vt:variant>
    </vt:vector>
  </HeadingPairs>
  <TitlesOfParts>
    <vt:vector size="25" baseType="lpstr">
      <vt:lpstr>Urbanistický</vt:lpstr>
      <vt:lpstr>Prezentace aplikace PowerPoint</vt:lpstr>
      <vt:lpstr>Švýcarsko</vt:lpstr>
      <vt:lpstr>Prezentace aplikace PowerPoint</vt:lpstr>
      <vt:lpstr>Švýcarsko – přírodní podmínky</vt:lpstr>
      <vt:lpstr>Prezentace aplikace PowerPoint</vt:lpstr>
      <vt:lpstr>Prezentace aplikace PowerPoint</vt:lpstr>
      <vt:lpstr>Švýcarsko</vt:lpstr>
      <vt:lpstr>Prezentace aplikace PowerPoint</vt:lpstr>
      <vt:lpstr>Švýcarsko - historie</vt:lpstr>
      <vt:lpstr>Švýcarsko - historie</vt:lpstr>
      <vt:lpstr>Švýcarsko - hospodářství</vt:lpstr>
      <vt:lpstr>Švýcarsko</vt:lpstr>
      <vt:lpstr>Švýcarsko - jazyky</vt:lpstr>
      <vt:lpstr>Prezentace aplikace PowerPoint</vt:lpstr>
      <vt:lpstr>Lichtenštejnsko</vt:lpstr>
      <vt:lpstr>Lichtenštejnsko - Přírodní podmínky</vt:lpstr>
      <vt:lpstr>Prezentace aplikace PowerPoint</vt:lpstr>
      <vt:lpstr>Lichtenštejnsko - Obyvatelstvo</vt:lpstr>
      <vt:lpstr>Lichtenštejnsko - ekonomika</vt:lpstr>
      <vt:lpstr>Lichtenštejnsko - Historie</vt:lpstr>
      <vt:lpstr>Lichtenštejnsko vs. Česká republika</vt:lpstr>
      <vt:lpstr>Prezentace aplikace PowerPoint</vt:lpstr>
      <vt:lpstr>Použité zdroje a literatura</vt:lpstr>
      <vt:lpstr>Použité zdroje a literatura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Kohoutek Jan</dc:creator>
  <cp:lastModifiedBy>Kohoutek Jan</cp:lastModifiedBy>
  <cp:revision>21</cp:revision>
  <dcterms:created xsi:type="dcterms:W3CDTF">2013-05-03T22:19:23Z</dcterms:created>
  <dcterms:modified xsi:type="dcterms:W3CDTF">2013-05-14T17:34:02Z</dcterms:modified>
</cp:coreProperties>
</file>