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0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91" r:id="rId29"/>
    <p:sldId id="283" r:id="rId30"/>
    <p:sldId id="284" r:id="rId31"/>
    <p:sldId id="285" r:id="rId32"/>
    <p:sldId id="286" r:id="rId33"/>
    <p:sldId id="287" r:id="rId34"/>
    <p:sldId id="288" r:id="rId35"/>
    <p:sldId id="289" r:id="rId3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16" y="12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Obdélník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Obdélník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Obdélník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56" name="Obdélník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Obdélník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Obdélník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Obdélník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Volný tvar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Volný tvar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Volný tvar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Volný tvar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Volný tvar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Volný tvar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Volný tvar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Volný tvar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Volný tvar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Volný tvar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Volný tvar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Volný tvar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Volný tvar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Volný tvar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Obdélník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délník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Obdélník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Obdélník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Obdélník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Obdélník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Obdélník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Obdélník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Přímá spojnice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Skupina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Přímá spojnice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nice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nice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grpSp>
        <p:nvGrpSpPr>
          <p:cNvPr id="14" name="Skupina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Přímá spojnice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nice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nice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Skupina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Přímá spojnice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nice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nice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Obdélník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Obdélník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Obdélník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Politick%C3%BD_syst%C3%A9m_Polska" TargetMode="External"/><Relationship Id="rId3" Type="http://schemas.openxmlformats.org/officeDocument/2006/relationships/hyperlink" Target="http://cs.wikipedia.org/wiki/Geografie_Polska" TargetMode="External"/><Relationship Id="rId7" Type="http://schemas.openxmlformats.org/officeDocument/2006/relationships/hyperlink" Target="http://cs.wikipedia.org/wiki/Obyvatelstvo_Polska" TargetMode="External"/><Relationship Id="rId2" Type="http://schemas.openxmlformats.org/officeDocument/2006/relationships/hyperlink" Target="http://cs.wikipedia.org/wiki/Zem%C4%9B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Polsko" TargetMode="External"/><Relationship Id="rId5" Type="http://schemas.openxmlformats.org/officeDocument/2006/relationships/hyperlink" Target="http://cs.wikipedia.org/wiki/B%C4%9Blov%C4%9B%C5%BEsk%C3%BD_n%C3%A1rodn%C3%AD_park" TargetMode="External"/><Relationship Id="rId4" Type="http://schemas.openxmlformats.org/officeDocument/2006/relationships/hyperlink" Target="http://cs.wikipedia.org/wiki/D%C4%9Bjiny_Polska" TargetMode="Externa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Gora_Cisowa_03.jpg" TargetMode="External"/><Relationship Id="rId3" Type="http://schemas.openxmlformats.org/officeDocument/2006/relationships/hyperlink" Target="http://cs.wikipedia.org/wiki/Soubor:Herb_Polski.svg" TargetMode="External"/><Relationship Id="rId7" Type="http://schemas.openxmlformats.org/officeDocument/2006/relationships/hyperlink" Target="http://cs.wikipedia.org/wiki/Soubor:Polska-ww1-nation.png" TargetMode="External"/><Relationship Id="rId2" Type="http://schemas.openxmlformats.org/officeDocument/2006/relationships/hyperlink" Target="http://cs.wikipedia.org/wiki/Soubor:EU_location_POL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Warsaw6vb.jpg" TargetMode="External"/><Relationship Id="rId5" Type="http://schemas.openxmlformats.org/officeDocument/2006/relationships/hyperlink" Target="http://cs.wikipedia.org/wiki/Soubor:Destroyed_Warsaw,_capital_of_Poland,_January_1945.jpg" TargetMode="External"/><Relationship Id="rId4" Type="http://schemas.openxmlformats.org/officeDocument/2006/relationships/hyperlink" Target="http://cs.wikipedia.org/wiki/Soubor:Languages_of_Central_Europe_1910_v_%C4%8De%C5%A1tin%C4%9B.png" TargetMode="External"/><Relationship Id="rId9" Type="http://schemas.openxmlformats.org/officeDocument/2006/relationships/hyperlink" Target="http://cs.wikipedia.org/wiki/Soubor:Karkonosze_sniezne_kotly.jpg" TargetMode="Externa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Stocznia.jpg" TargetMode="External"/><Relationship Id="rId3" Type="http://schemas.openxmlformats.org/officeDocument/2006/relationships/hyperlink" Target="http://cs.wikipedia.org/wiki/Soubor:PuszczaBia%C5%82owieska-ols.jpg" TargetMode="External"/><Relationship Id="rId7" Type="http://schemas.openxmlformats.org/officeDocument/2006/relationships/hyperlink" Target="http://cs.wikipedia.org/wiki/Soubor:Old_town_panorama.jpg" TargetMode="External"/><Relationship Id="rId2" Type="http://schemas.openxmlformats.org/officeDocument/2006/relationships/hyperlink" Target="http://cs.wikipedia.org/wiki/Soubor:Waldkarpaten_Bieszczady_1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Krak%C3%B3w_-_Sukiennice_1.jpg" TargetMode="External"/><Relationship Id="rId5" Type="http://schemas.openxmlformats.org/officeDocument/2006/relationships/hyperlink" Target="http://cs.wikipedia.org/wiki/Soubor:Polska_kontur_cs.png" TargetMode="External"/><Relationship Id="rId10" Type="http://schemas.openxmlformats.org/officeDocument/2006/relationships/hyperlink" Target="http://cs.wikipedia.org/wiki/Soubor:Wieliczka_salt_mine.jpg" TargetMode="External"/><Relationship Id="rId4" Type="http://schemas.openxmlformats.org/officeDocument/2006/relationships/hyperlink" Target="http://cs.wikipedia.org/wiki/Soubor:Wisent.jpg" TargetMode="External"/><Relationship Id="rId9" Type="http://schemas.openxmlformats.org/officeDocument/2006/relationships/hyperlink" Target="http://cs.wikipedia.org/wiki/Soubor:Poland_topo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894" y="50727"/>
            <a:ext cx="5256212" cy="1325563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4" name="Rectangle 3"/>
          <p:cNvSpPr>
            <a:spLocks noGrp="1" noChangeArrowheads="1"/>
          </p:cNvSpPr>
          <p:nvPr/>
        </p:nvSpPr>
        <p:spPr bwMode="auto">
          <a:xfrm>
            <a:off x="107504" y="1628800"/>
            <a:ext cx="9036496" cy="52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FontTx/>
              <a:buNone/>
              <a:defRPr sz="32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ŠKOLA:		Gymnázium, Tanvald, Školní 305, </a:t>
            </a:r>
            <a:r>
              <a:rPr lang="cs-CZ" sz="1600" dirty="0" smtClean="0">
                <a:effectLst/>
              </a:rPr>
              <a:t>příspěvková organizace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ČÍSLO PROJEKTU:	CZ.1.07/1.5.00/34.0434</a:t>
            </a: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NÁZEV PROJEKTU:	Šablony – Gymnázium Tanvald</a:t>
            </a: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ČÍSLO ŠABLONY:	III/2 Inovace a zkvalitnění výuky prostřednictvím </a:t>
            </a:r>
            <a:r>
              <a:rPr lang="cs-CZ" sz="1600" dirty="0" smtClean="0">
                <a:effectLst/>
              </a:rPr>
              <a:t>ICT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AUTOR</a:t>
            </a:r>
            <a:r>
              <a:rPr lang="cs-CZ" sz="1600" dirty="0" smtClean="0">
                <a:effectLst/>
              </a:rPr>
              <a:t>:                             Jan KOHOUTEK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TEMATICKÁ OBLAST</a:t>
            </a:r>
            <a:r>
              <a:rPr lang="cs-CZ" sz="1600" dirty="0" smtClean="0">
                <a:effectLst/>
              </a:rPr>
              <a:t>:               </a:t>
            </a:r>
            <a:r>
              <a:rPr lang="cs-CZ" sz="1600" dirty="0">
                <a:effectLst/>
              </a:rPr>
              <a:t>Socioekonomická a regionální </a:t>
            </a:r>
            <a:r>
              <a:rPr lang="cs-CZ" sz="1600" dirty="0" smtClean="0">
                <a:effectLst/>
              </a:rPr>
              <a:t>geografie</a:t>
            </a:r>
          </a:p>
          <a:p>
            <a:pPr algn="l">
              <a:lnSpc>
                <a:spcPct val="80000"/>
              </a:lnSpc>
            </a:pPr>
            <a:r>
              <a:rPr lang="cs-CZ" sz="1600" dirty="0" smtClean="0">
                <a:effectLst/>
              </a:rPr>
              <a:t>NÁZEV </a:t>
            </a:r>
            <a:r>
              <a:rPr lang="cs-CZ" sz="1600" dirty="0" err="1">
                <a:effectLst/>
              </a:rPr>
              <a:t>DUMu</a:t>
            </a:r>
            <a:r>
              <a:rPr lang="cs-CZ" sz="1600" dirty="0" smtClean="0">
                <a:effectLst/>
              </a:rPr>
              <a:t>:                           </a:t>
            </a:r>
            <a:r>
              <a:rPr lang="cs-CZ" sz="1600" dirty="0">
                <a:effectLst/>
              </a:rPr>
              <a:t> </a:t>
            </a:r>
            <a:r>
              <a:rPr lang="cs-CZ" sz="1600" dirty="0" smtClean="0">
                <a:effectLst/>
              </a:rPr>
              <a:t>Polsko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POŘADOVÉ ČÍSLO </a:t>
            </a:r>
            <a:r>
              <a:rPr lang="cs-CZ" sz="1600" dirty="0" err="1">
                <a:effectLst/>
              </a:rPr>
              <a:t>DUMu</a:t>
            </a:r>
            <a:r>
              <a:rPr lang="cs-CZ" sz="1600" dirty="0" smtClean="0">
                <a:effectLst/>
              </a:rPr>
              <a:t>:       13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KÓD </a:t>
            </a:r>
            <a:r>
              <a:rPr lang="cs-CZ" sz="1600" dirty="0" err="1">
                <a:effectLst/>
              </a:rPr>
              <a:t>DUMu</a:t>
            </a:r>
            <a:r>
              <a:rPr lang="cs-CZ" sz="1600" dirty="0" smtClean="0">
                <a:effectLst/>
              </a:rPr>
              <a:t>:                                JK_REG_GEO_13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DATUM TVORBY</a:t>
            </a:r>
            <a:r>
              <a:rPr lang="cs-CZ" sz="1600" dirty="0" smtClean="0">
                <a:effectLst/>
              </a:rPr>
              <a:t>:                     21.9.2012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ANOTACE (ROČNÍK</a:t>
            </a:r>
            <a:r>
              <a:rPr lang="cs-CZ" sz="1600" dirty="0" smtClean="0">
                <a:effectLst/>
              </a:rPr>
              <a:t>):             3. ročník – DUM – se věnuje Polsku, konkrétně jeho politickému systému, přírodním podmínkám, obyvatelstvu, historii a hospodářství</a:t>
            </a:r>
          </a:p>
          <a:p>
            <a:pPr algn="l">
              <a:lnSpc>
                <a:spcPct val="80000"/>
              </a:lnSpc>
            </a:pP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METODICKÝ POKYN</a:t>
            </a:r>
            <a:r>
              <a:rPr lang="cs-CZ" sz="1600" dirty="0" smtClean="0">
                <a:effectLst/>
              </a:rPr>
              <a:t>:             </a:t>
            </a: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Tematický školní atlas Dnešní svět</a:t>
            </a:r>
          </a:p>
          <a:p>
            <a:pPr algn="l">
              <a:lnSpc>
                <a:spcPct val="80000"/>
              </a:lnSpc>
            </a:pPr>
            <a:r>
              <a:rPr lang="cs-CZ" sz="1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</a:t>
            </a:r>
            <a:r>
              <a:rPr lang="cs-CZ" sz="16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</a:t>
            </a:r>
            <a:r>
              <a:rPr lang="cs-CZ" sz="1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Školní atlas světa</a:t>
            </a:r>
          </a:p>
          <a:p>
            <a:pPr algn="l">
              <a:lnSpc>
                <a:spcPct val="80000"/>
              </a:lnSpc>
            </a:pPr>
            <a:endParaRPr lang="cs-CZ" sz="16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92389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5796"/>
            <a:ext cx="7772400" cy="914400"/>
          </a:xfrm>
        </p:spPr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Polsko 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66800"/>
            <a:ext cx="4800600" cy="5562600"/>
          </a:xfrm>
        </p:spPr>
        <p:txBody>
          <a:bodyPr>
            <a:normAutofit fontScale="92500"/>
          </a:bodyPr>
          <a:lstStyle/>
          <a:p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Oficiální název Polská republika (</a:t>
            </a:r>
            <a:r>
              <a:rPr lang="cs-CZ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Rzeczpospolita</a:t>
            </a:r>
            <a:r>
              <a:rPr lang="cs-CZ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Polska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</a:p>
          <a:p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u="sng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Polsko hraničí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 Německem na západě, s Českem a Slovenskem na jihu, Běloruskem a Ukrajinou na východě a s Litvou a Ruskem (Kaliningradská oblast) na severu</a:t>
            </a:r>
          </a:p>
        </p:txBody>
      </p:sp>
      <p:pic>
        <p:nvPicPr>
          <p:cNvPr id="13314" name="Picture 2" descr="Vlajka Polsk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838200"/>
            <a:ext cx="2737810" cy="1524000"/>
          </a:xfrm>
          <a:prstGeom prst="rect">
            <a:avLst/>
          </a:prstGeom>
          <a:noFill/>
        </p:spPr>
      </p:pic>
      <p:pic>
        <p:nvPicPr>
          <p:cNvPr id="1030" name="Picture 6" descr="Soubor:Herb Polski.sv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058763"/>
            <a:ext cx="2772834" cy="3250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oubor:EU location POL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838199"/>
            <a:ext cx="5712569" cy="5453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1618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28600"/>
            <a:ext cx="7772400" cy="914400"/>
          </a:xfrm>
        </p:spPr>
        <p:txBody>
          <a:bodyPr/>
          <a:lstStyle/>
          <a:p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Polsko - historie</a:t>
            </a: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3400" y="1194956"/>
            <a:ext cx="8382000" cy="5663044"/>
          </a:xfrm>
        </p:spPr>
        <p:txBody>
          <a:bodyPr>
            <a:normAutofit fontScale="92500"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Počátky polského státu a jeho christianizace sahají do </a:t>
            </a:r>
            <a:r>
              <a:rPr lang="cs-CZ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10. století</a:t>
            </a:r>
          </a:p>
          <a:p>
            <a:endParaRPr lang="cs-CZ" baseline="30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Polské království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které roku 1569 prohloubilo unii s Litvou, bylo jedním z mocných evropských států, avšak zaniklo v trojím dělení Polska (1772—1795)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Roku </a:t>
            </a:r>
            <a:r>
              <a:rPr lang="cs-CZ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1918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bylo Polsko obnoveno jako </a:t>
            </a:r>
            <a:r>
              <a:rPr lang="cs-CZ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republika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počátku druhé světové války v roce 1939 bylo Polsko okupováno Německem a Sovětským svazem</a:t>
            </a:r>
          </a:p>
        </p:txBody>
      </p:sp>
      <p:pic>
        <p:nvPicPr>
          <p:cNvPr id="4" name="Picture 2" descr="Vlajka Polsk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9000" y="0"/>
            <a:ext cx="1905000" cy="119495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15160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Soubor:Languages of Central Europe 1910 v češtině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0" y="0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Poláci byli v letech 1795–1918 rozděleni mezi Německou říši, </a:t>
            </a:r>
            <a:r>
              <a:rPr lang="cs-CZ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Rakousko</a:t>
            </a:r>
            <a:r>
              <a:rPr lang="cs-CZ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-Uhersko a Ruskou říši</a:t>
            </a:r>
            <a:endParaRPr lang="cs-CZ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23976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772400" cy="914400"/>
          </a:xfrm>
        </p:spPr>
        <p:txBody>
          <a:bodyPr/>
          <a:lstStyle/>
          <a:p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Polsko - historie</a:t>
            </a:r>
            <a:endParaRPr lang="cs-C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3400" y="914400"/>
            <a:ext cx="8382000" cy="5715000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Během války bylo </a:t>
            </a:r>
            <a:r>
              <a:rPr lang="cs-CZ" b="1" i="1" dirty="0" smtClean="0">
                <a:solidFill>
                  <a:srgbClr val="FFC000"/>
                </a:solidFill>
              </a:rPr>
              <a:t>zničeno mnoho polských měst </a:t>
            </a:r>
            <a:r>
              <a:rPr lang="cs-CZ" dirty="0" smtClean="0"/>
              <a:t>(zejména Varšava po Varšavském povstání) a jeho území se stalo hlavním dějištěm holocaustu</a:t>
            </a:r>
          </a:p>
          <a:p>
            <a:endParaRPr lang="cs-CZ" dirty="0" smtClean="0"/>
          </a:p>
          <a:p>
            <a:r>
              <a:rPr lang="cs-CZ" dirty="0" smtClean="0"/>
              <a:t>Po válce </a:t>
            </a:r>
            <a:r>
              <a:rPr lang="cs-CZ" b="1" i="1" dirty="0" smtClean="0">
                <a:solidFill>
                  <a:srgbClr val="FFC000"/>
                </a:solidFill>
              </a:rPr>
              <a:t>Sovětský svaz většinu svého původního záboru anektoval</a:t>
            </a:r>
            <a:r>
              <a:rPr lang="cs-CZ" dirty="0" smtClean="0"/>
              <a:t> (bez legitimního vyhlášení války); jako „odškodnění“ </a:t>
            </a:r>
            <a:r>
              <a:rPr lang="cs-CZ" b="1" i="1" dirty="0" smtClean="0">
                <a:solidFill>
                  <a:srgbClr val="C00000"/>
                </a:solidFill>
              </a:rPr>
              <a:t>byla k Polsku naopak připojena západní „nová území“ až po dnešní hranici s Německem na Nise a Odře</a:t>
            </a:r>
          </a:p>
          <a:p>
            <a:endParaRPr lang="cs-CZ" dirty="0" smtClean="0"/>
          </a:p>
          <a:p>
            <a:r>
              <a:rPr lang="cs-CZ" b="1" i="1" dirty="0" smtClean="0">
                <a:solidFill>
                  <a:srgbClr val="FFC000"/>
                </a:solidFill>
              </a:rPr>
              <a:t>Posun hranic vyvolal obrovské nucené přesuny obyvatelstva</a:t>
            </a:r>
            <a:r>
              <a:rPr lang="cs-CZ" dirty="0" smtClean="0"/>
              <a:t>, kdy Poláci přicházeli z území anektovaných Sovětským svazem a osidlovali zejména západní území, z nichž byl </a:t>
            </a:r>
            <a:r>
              <a:rPr lang="cs-CZ" b="1" i="1" dirty="0" smtClean="0">
                <a:solidFill>
                  <a:srgbClr val="FFC000"/>
                </a:solidFill>
              </a:rPr>
              <a:t>vyhnáno německé </a:t>
            </a:r>
            <a:r>
              <a:rPr lang="cs-CZ" b="1" i="1" dirty="0" smtClean="0"/>
              <a:t>(a tedy prakticky veškeré) </a:t>
            </a:r>
            <a:r>
              <a:rPr lang="cs-CZ" b="1" i="1" dirty="0" smtClean="0">
                <a:solidFill>
                  <a:srgbClr val="FFC000"/>
                </a:solidFill>
              </a:rPr>
              <a:t>obyvatelstvo</a:t>
            </a:r>
            <a:endParaRPr lang="cs-CZ" b="1" i="1" dirty="0">
              <a:solidFill>
                <a:srgbClr val="FFC000"/>
              </a:solidFill>
            </a:endParaRPr>
          </a:p>
        </p:txBody>
      </p:sp>
      <p:pic>
        <p:nvPicPr>
          <p:cNvPr id="4" name="Picture 2" descr="Vlajka Polsk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96200" y="0"/>
            <a:ext cx="1447800" cy="90816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97035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Soubor:Destroyed Warsaw, capital of Poland, January 19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5440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228600" y="152400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Destroyed Warsaw, capital of Poland, January 1945</a:t>
            </a:r>
            <a:endParaRPr lang="en-US" sz="24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84123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Soubor:Warsaw6v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152400" y="152400"/>
            <a:ext cx="40343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Varšava – centrum města</a:t>
            </a:r>
            <a:endParaRPr lang="cs-CZ" sz="28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Vlajka Polsk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0"/>
            <a:ext cx="1447799" cy="90816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29254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28600"/>
            <a:ext cx="7772400" cy="914400"/>
          </a:xfrm>
        </p:spPr>
        <p:txBody>
          <a:bodyPr/>
          <a:lstStyle/>
          <a:p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Polsko - historie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295400"/>
            <a:ext cx="7772400" cy="5060160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Po válce se Polsko pod sovětským vlivem stalo </a:t>
            </a:r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komunistickým státem</a:t>
            </a:r>
          </a:p>
          <a:p>
            <a:r>
              <a:rPr lang="cs-CZ" dirty="0" smtClean="0"/>
              <a:t>Proběhla násilná kolektivizace a znárodňování, oproti jiným státům byl však režim tolerantnější k tradičně vlivné katolické církvi</a:t>
            </a:r>
          </a:p>
          <a:p>
            <a:r>
              <a:rPr lang="cs-CZ" dirty="0" smtClean="0"/>
              <a:t> V roce 1980 byly po vlně stávek vytvořeny nezávislé odbory </a:t>
            </a:r>
            <a:r>
              <a:rPr lang="cs-CZ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Solidarita (</a:t>
            </a:r>
            <a:r>
              <a:rPr lang="cs-CZ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Solidarność</a:t>
            </a:r>
            <a:r>
              <a:rPr lang="cs-CZ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cs-CZ" dirty="0" smtClean="0"/>
              <a:t>, které se postupně staly důležitou politickou silou a nakonec zvítězily v prvních </a:t>
            </a:r>
            <a:r>
              <a:rPr lang="cs-CZ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postkomunistických volbách v roce 1989</a:t>
            </a:r>
            <a:endParaRPr lang="cs-CZ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Vlajka Polsk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9000" y="0"/>
            <a:ext cx="1905000" cy="119495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37638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Polska-ww1-natio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6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993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772400" cy="914400"/>
          </a:xfrm>
        </p:spPr>
        <p:txBody>
          <a:bodyPr/>
          <a:lstStyle/>
          <a:p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Polsko - historie</a:t>
            </a:r>
            <a:endParaRPr lang="cs-C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62000" y="1219200"/>
            <a:ext cx="8153400" cy="5334000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Po pádu režimu na konci 80. let Polsko transformovalo svoji ekonomiku</a:t>
            </a:r>
          </a:p>
          <a:p>
            <a:endParaRPr lang="cs-CZ" dirty="0" smtClean="0"/>
          </a:p>
          <a:p>
            <a:r>
              <a:rPr lang="cs-CZ" dirty="0" smtClean="0"/>
              <a:t>V roce 1999 se země stala členem Severoatlantické aliance (</a:t>
            </a:r>
            <a:r>
              <a:rPr lang="cs-CZ" b="1" i="1" dirty="0" smtClean="0">
                <a:solidFill>
                  <a:srgbClr val="FF0000"/>
                </a:solidFill>
              </a:rPr>
              <a:t>NATO</a:t>
            </a:r>
            <a:r>
              <a:rPr lang="cs-CZ" dirty="0" smtClean="0"/>
              <a:t>) a je jednou z přistoupivších zemí k </a:t>
            </a:r>
            <a:r>
              <a:rPr lang="cs-CZ" b="1" i="1" dirty="0" smtClean="0">
                <a:solidFill>
                  <a:srgbClr val="FFC000"/>
                </a:solidFill>
              </a:rPr>
              <a:t>Evropské unii </a:t>
            </a:r>
            <a:r>
              <a:rPr lang="cs-CZ" dirty="0" smtClean="0"/>
              <a:t>v květnu 2004</a:t>
            </a:r>
          </a:p>
          <a:p>
            <a:endParaRPr lang="cs-CZ" dirty="0" smtClean="0"/>
          </a:p>
          <a:p>
            <a:r>
              <a:rPr lang="cs-CZ" dirty="0" smtClean="0"/>
              <a:t>10. dubna </a:t>
            </a:r>
            <a:r>
              <a:rPr lang="cs-CZ" b="1" i="1" dirty="0" smtClean="0">
                <a:solidFill>
                  <a:srgbClr val="FF0000"/>
                </a:solidFill>
              </a:rPr>
              <a:t>2010 zahynul prezident Lech </a:t>
            </a:r>
            <a:r>
              <a:rPr lang="cs-CZ" b="1" i="1" dirty="0" err="1" smtClean="0">
                <a:solidFill>
                  <a:srgbClr val="FF0000"/>
                </a:solidFill>
              </a:rPr>
              <a:t>Kaczyński</a:t>
            </a:r>
            <a:r>
              <a:rPr lang="cs-CZ" b="1" i="1" dirty="0" smtClean="0">
                <a:solidFill>
                  <a:srgbClr val="FF0000"/>
                </a:solidFill>
              </a:rPr>
              <a:t> ve </a:t>
            </a:r>
            <a:r>
              <a:rPr lang="cs-CZ" b="1" i="1" dirty="0" err="1" smtClean="0">
                <a:solidFill>
                  <a:srgbClr val="FF0000"/>
                </a:solidFill>
              </a:rPr>
              <a:t>Smolensku</a:t>
            </a:r>
            <a:r>
              <a:rPr lang="cs-CZ" dirty="0" smtClean="0"/>
              <a:t> v Rusku se svou manželkou i některými dalšími polskými politiky a osobnostmi z vrchního velení polské armády, když letěl do Ruska uctít památku zavražděných Poláků během </a:t>
            </a:r>
            <a:r>
              <a:rPr lang="cs-CZ" b="1" i="1" dirty="0" err="1" smtClean="0">
                <a:solidFill>
                  <a:srgbClr val="FFC000"/>
                </a:solidFill>
              </a:rPr>
              <a:t>Katyňského</a:t>
            </a:r>
            <a:r>
              <a:rPr lang="cs-CZ" b="1" i="1" dirty="0" smtClean="0">
                <a:solidFill>
                  <a:srgbClr val="FFC000"/>
                </a:solidFill>
              </a:rPr>
              <a:t> masakru</a:t>
            </a:r>
            <a:endParaRPr lang="cs-CZ" b="1" i="1" dirty="0">
              <a:solidFill>
                <a:srgbClr val="FFC000"/>
              </a:solidFill>
            </a:endParaRPr>
          </a:p>
        </p:txBody>
      </p:sp>
      <p:pic>
        <p:nvPicPr>
          <p:cNvPr id="4" name="Picture 2" descr="Vlajka Polsk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9000" y="0"/>
            <a:ext cx="1905000" cy="119495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0209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914400"/>
          </a:xfrm>
        </p:spPr>
        <p:txBody>
          <a:bodyPr/>
          <a:lstStyle/>
          <a:p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Polsko - geografie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09600" y="1143000"/>
            <a:ext cx="8305800" cy="5562600"/>
          </a:xfrm>
        </p:spPr>
        <p:txBody>
          <a:bodyPr>
            <a:normAutofit fontScale="85000" lnSpcReduction="10000"/>
          </a:bodyPr>
          <a:lstStyle/>
          <a:p>
            <a:r>
              <a:rPr lang="pl-PL" dirty="0" smtClean="0"/>
              <a:t>Polsko je co do </a:t>
            </a:r>
            <a:r>
              <a:rPr lang="pl-PL" dirty="0" err="1" smtClean="0"/>
              <a:t>rozlohy</a:t>
            </a:r>
            <a:r>
              <a:rPr lang="pl-PL" dirty="0" smtClean="0"/>
              <a:t> </a:t>
            </a:r>
            <a:r>
              <a:rPr lang="pl-PL" b="1" i="1" dirty="0" smtClean="0">
                <a:solidFill>
                  <a:srgbClr val="FFC000"/>
                </a:solidFill>
              </a:rPr>
              <a:t>9. </a:t>
            </a:r>
            <a:r>
              <a:rPr lang="pl-PL" b="1" i="1" dirty="0" err="1" smtClean="0">
                <a:solidFill>
                  <a:srgbClr val="FFC000"/>
                </a:solidFill>
              </a:rPr>
              <a:t>největší</a:t>
            </a:r>
            <a:r>
              <a:rPr lang="pl-PL" b="1" i="1" dirty="0" smtClean="0">
                <a:solidFill>
                  <a:srgbClr val="FFC000"/>
                </a:solidFill>
              </a:rPr>
              <a:t> </a:t>
            </a:r>
            <a:r>
              <a:rPr lang="pl-PL" b="1" i="1" dirty="0" err="1" smtClean="0">
                <a:solidFill>
                  <a:srgbClr val="FFC000"/>
                </a:solidFill>
              </a:rPr>
              <a:t>zemí</a:t>
            </a:r>
            <a:r>
              <a:rPr lang="pl-PL" b="1" i="1" dirty="0" smtClean="0">
                <a:solidFill>
                  <a:srgbClr val="FFC000"/>
                </a:solidFill>
              </a:rPr>
              <a:t> </a:t>
            </a:r>
            <a:r>
              <a:rPr lang="pl-PL" b="1" i="1" dirty="0" err="1" smtClean="0">
                <a:solidFill>
                  <a:srgbClr val="FFC000"/>
                </a:solidFill>
              </a:rPr>
              <a:t>Evropy</a:t>
            </a:r>
            <a:endParaRPr lang="pl-PL" b="1" i="1" dirty="0" smtClean="0">
              <a:solidFill>
                <a:srgbClr val="FFC000"/>
              </a:solidFill>
            </a:endParaRPr>
          </a:p>
          <a:p>
            <a:endParaRPr lang="pl-PL" dirty="0" smtClean="0"/>
          </a:p>
          <a:p>
            <a:r>
              <a:rPr lang="cs-CZ" dirty="0" smtClean="0"/>
              <a:t>Kromě jižních oblastí je většina státu pokryta </a:t>
            </a:r>
            <a:r>
              <a:rPr lang="cs-CZ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rozsáhlými nížinami a rovinami Polské nížiny</a:t>
            </a:r>
          </a:p>
          <a:p>
            <a:endParaRPr lang="cs-CZ" dirty="0" smtClean="0"/>
          </a:p>
          <a:p>
            <a:r>
              <a:rPr lang="cs-CZ" dirty="0" smtClean="0"/>
              <a:t>Téměř tři čtvrtiny území leží do </a:t>
            </a:r>
            <a:r>
              <a:rPr lang="cs-CZ" b="1" i="1" dirty="0" smtClean="0">
                <a:solidFill>
                  <a:srgbClr val="FFC000"/>
                </a:solidFill>
              </a:rPr>
              <a:t>200 m n. m.</a:t>
            </a:r>
          </a:p>
          <a:p>
            <a:endParaRPr lang="cs-CZ" dirty="0" smtClean="0"/>
          </a:p>
          <a:p>
            <a:r>
              <a:rPr lang="cs-CZ" dirty="0" smtClean="0"/>
              <a:t>Severní Polsko vyplňují </a:t>
            </a:r>
            <a:r>
              <a:rPr lang="cs-CZ" b="1" i="1" dirty="0" smtClean="0">
                <a:solidFill>
                  <a:srgbClr val="00B0F0"/>
                </a:solidFill>
              </a:rPr>
              <a:t>Pomořanská i Mazurská jezerní plošina</a:t>
            </a:r>
            <a:r>
              <a:rPr lang="cs-CZ" dirty="0" smtClean="0"/>
              <a:t> jako pozůstatek pleistocenního zalednění; místy se na pobřeží vyskytují i písečně přesypy a kosy</a:t>
            </a:r>
          </a:p>
          <a:p>
            <a:endParaRPr lang="cs-CZ" dirty="0" smtClean="0"/>
          </a:p>
          <a:p>
            <a:r>
              <a:rPr lang="cs-CZ" dirty="0" smtClean="0"/>
              <a:t>Středovýchodní a jihovýchodní část tvoří </a:t>
            </a:r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nízké vrchoviny Malopolská vrchovina a Lublinská vrchovina</a:t>
            </a:r>
          </a:p>
        </p:txBody>
      </p:sp>
      <p:pic>
        <p:nvPicPr>
          <p:cNvPr id="4" name="Picture 2" descr="Vlajka Polsk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9000" y="0"/>
            <a:ext cx="1905000" cy="1194956"/>
          </a:xfrm>
          <a:prstGeom prst="rect">
            <a:avLst/>
          </a:prstGeom>
          <a:noFill/>
        </p:spPr>
      </p:pic>
      <p:pic>
        <p:nvPicPr>
          <p:cNvPr id="1026" name="Picture 2" descr="Soubor:Poland top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97478"/>
            <a:ext cx="8352928" cy="6071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2746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Soubor:Gora Cisowa 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61617" cy="6858000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228600" y="304800"/>
            <a:ext cx="458542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Krajina v severovýchodním Polsku</a:t>
            </a:r>
            <a:endParaRPr lang="cs-CZ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81974509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914400"/>
          </a:xfrm>
        </p:spPr>
        <p:txBody>
          <a:bodyPr/>
          <a:lstStyle/>
          <a:p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Polsko - geografie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3400" y="762000"/>
            <a:ext cx="8458200" cy="6096000"/>
          </a:xfrm>
        </p:spPr>
        <p:txBody>
          <a:bodyPr>
            <a:normAutofit fontScale="92500" lnSpcReduction="10000"/>
          </a:bodyPr>
          <a:lstStyle/>
          <a:p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Jih Polska prostupuje v příhraniční pás prvohorních horských masivů Sudety</a:t>
            </a:r>
            <a:r>
              <a:rPr lang="cs-CZ" dirty="0" smtClean="0"/>
              <a:t> (Jizerské hory, Krkonoše, Soví hory, pískovcové Stolové hory, Bystřické hory, Masiv Králického Sněžníku a </a:t>
            </a:r>
            <a:r>
              <a:rPr lang="cs-CZ" dirty="0" err="1" smtClean="0"/>
              <a:t>Rychlebské</a:t>
            </a:r>
            <a:r>
              <a:rPr lang="cs-CZ" dirty="0" smtClean="0"/>
              <a:t> hory)</a:t>
            </a:r>
          </a:p>
          <a:p>
            <a:r>
              <a:rPr lang="cs-CZ" b="1" i="1" dirty="0" smtClean="0">
                <a:solidFill>
                  <a:srgbClr val="FFC000"/>
                </a:solidFill>
              </a:rPr>
              <a:t>Třetihorní Karpaty</a:t>
            </a:r>
            <a:r>
              <a:rPr lang="cs-CZ" dirty="0" smtClean="0"/>
              <a:t> zahrnují pohoří Vysokých a Nízkých Beskyd, Tatry a Bukovské vrchy</a:t>
            </a:r>
          </a:p>
          <a:p>
            <a:r>
              <a:rPr lang="cs-CZ" dirty="0" smtClean="0"/>
              <a:t>Tatry dosahují v Polsku téměř 2500 m n. m.</a:t>
            </a:r>
          </a:p>
          <a:p>
            <a:r>
              <a:rPr lang="cs-CZ" dirty="0" smtClean="0"/>
              <a:t>Polsko má </a:t>
            </a:r>
            <a:r>
              <a:rPr lang="cs-CZ" b="1" i="1" dirty="0" smtClean="0">
                <a:solidFill>
                  <a:srgbClr val="00B0F0"/>
                </a:solidFill>
              </a:rPr>
              <a:t>velmi hustou říční síť</a:t>
            </a:r>
          </a:p>
          <a:p>
            <a:r>
              <a:rPr lang="cs-CZ" dirty="0" smtClean="0"/>
              <a:t>Největší splavné řeky </a:t>
            </a:r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Visla a Odra</a:t>
            </a:r>
            <a:r>
              <a:rPr lang="cs-CZ" dirty="0" smtClean="0"/>
              <a:t> odvádějí vodu asi z 90 % území Polska do Baltského moře</a:t>
            </a:r>
          </a:p>
          <a:p>
            <a:r>
              <a:rPr lang="cs-CZ" dirty="0" smtClean="0"/>
              <a:t>Je zde velké množství jezer a přehradních nádrží</a:t>
            </a:r>
          </a:p>
          <a:p>
            <a:r>
              <a:rPr lang="cs-CZ" dirty="0" smtClean="0"/>
              <a:t>V Tatrách leží vysoko položená jezera (plesa) ledovcového původu</a:t>
            </a:r>
          </a:p>
          <a:p>
            <a:endParaRPr lang="cs-CZ" dirty="0"/>
          </a:p>
        </p:txBody>
      </p:sp>
      <p:pic>
        <p:nvPicPr>
          <p:cNvPr id="4" name="Picture 2" descr="Vlajka Polsk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24800" y="1"/>
            <a:ext cx="1219200" cy="7647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76445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Soubor:Karkonosze sniezne kotl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228600" y="228600"/>
            <a:ext cx="246920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i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Karkonosze</a:t>
            </a:r>
            <a:r>
              <a:rPr lang="cs-CZ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cs-CZ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Vlajka Polsk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0"/>
            <a:ext cx="1447799" cy="90816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97384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upload.wikimedia.org/wikipedia/commons/f/fa/Waldkarpaten_Bieszczady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304800" y="304800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8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Bukovské vrchy</a:t>
            </a:r>
            <a:br>
              <a:rPr lang="cs-CZ" sz="28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800" b="1" i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Bieszczady</a:t>
            </a:r>
            <a:endParaRPr lang="cs-CZ" sz="28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Vlajka Polsk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0"/>
            <a:ext cx="1447799" cy="90816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0558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772400" cy="914400"/>
          </a:xfrm>
        </p:spPr>
        <p:txBody>
          <a:bodyPr/>
          <a:lstStyle/>
          <a:p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Polsko - geografie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Charakter podnebí je na styku </a:t>
            </a:r>
            <a:r>
              <a:rPr lang="cs-CZ" b="1" i="1" dirty="0" smtClean="0">
                <a:solidFill>
                  <a:srgbClr val="FF0000"/>
                </a:solidFill>
              </a:rPr>
              <a:t>kontinentálního východoevropského a oceánského středoevropského typu</a:t>
            </a:r>
          </a:p>
          <a:p>
            <a:endParaRPr lang="cs-CZ" dirty="0" smtClean="0"/>
          </a:p>
          <a:p>
            <a:r>
              <a:rPr lang="cs-CZ" dirty="0" smtClean="0"/>
              <a:t>Jsou zde dlouhé chladné zimy s vydatnými sněhovými srážkami a horká vlhká léta</a:t>
            </a:r>
          </a:p>
          <a:p>
            <a:endParaRPr lang="cs-CZ" dirty="0" smtClean="0"/>
          </a:p>
          <a:p>
            <a:r>
              <a:rPr lang="cs-CZ" dirty="0" smtClean="0"/>
              <a:t> Ochrana přírody se v Polsku soustřeďuje zejména do </a:t>
            </a:r>
            <a:r>
              <a:rPr lang="cs-CZ" b="1" i="1" dirty="0" smtClean="0">
                <a:solidFill>
                  <a:srgbClr val="FFC000"/>
                </a:solidFill>
              </a:rPr>
              <a:t>23 národních parků</a:t>
            </a:r>
            <a:endParaRPr lang="cs-CZ" b="1" i="1" dirty="0">
              <a:solidFill>
                <a:srgbClr val="FFC000"/>
              </a:solidFill>
            </a:endParaRPr>
          </a:p>
        </p:txBody>
      </p:sp>
      <p:pic>
        <p:nvPicPr>
          <p:cNvPr id="4" name="Picture 2" descr="Vlajka Polsk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9000" y="0"/>
            <a:ext cx="1905000" cy="119495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61070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28600"/>
            <a:ext cx="7772400" cy="914400"/>
          </a:xfrm>
        </p:spPr>
        <p:txBody>
          <a:bodyPr/>
          <a:lstStyle/>
          <a:p>
            <a:r>
              <a:rPr lang="pl-PL" b="1" i="1" dirty="0" smtClean="0"/>
              <a:t>Białowieski Park Narodowy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066800"/>
            <a:ext cx="7772400" cy="5288760"/>
          </a:xfrm>
        </p:spPr>
        <p:txBody>
          <a:bodyPr/>
          <a:lstStyle/>
          <a:p>
            <a:r>
              <a:rPr lang="cs-CZ" dirty="0" smtClean="0"/>
              <a:t>Předmětem ochrany je v tomto parku původní  </a:t>
            </a:r>
            <a:r>
              <a:rPr lang="cs-CZ" b="1" i="1" dirty="0" smtClean="0">
                <a:solidFill>
                  <a:srgbClr val="FFC000"/>
                </a:solidFill>
              </a:rPr>
              <a:t>prales známý pod označením </a:t>
            </a:r>
            <a:r>
              <a:rPr lang="cs-CZ" b="1" i="1" dirty="0" err="1" smtClean="0">
                <a:solidFill>
                  <a:srgbClr val="FFC000"/>
                </a:solidFill>
              </a:rPr>
              <a:t>Bělověžský</a:t>
            </a:r>
            <a:r>
              <a:rPr lang="cs-CZ" b="1" i="1" dirty="0" smtClean="0">
                <a:solidFill>
                  <a:srgbClr val="FFC000"/>
                </a:solidFill>
              </a:rPr>
              <a:t> prales a dále populace zubra evropského</a:t>
            </a:r>
            <a:r>
              <a:rPr lang="cs-CZ" dirty="0" smtClean="0"/>
              <a:t> a jiných divokých zvířat</a:t>
            </a:r>
          </a:p>
          <a:p>
            <a:endParaRPr lang="cs-CZ" dirty="0" smtClean="0"/>
          </a:p>
          <a:p>
            <a:r>
              <a:rPr lang="cs-CZ" b="1" i="1" dirty="0" smtClean="0">
                <a:solidFill>
                  <a:srgbClr val="00B0F0"/>
                </a:solidFill>
              </a:rPr>
              <a:t>Zasahuje i značnou část přilehlého Běloruska </a:t>
            </a:r>
            <a:r>
              <a:rPr lang="cs-CZ" dirty="0" smtClean="0"/>
              <a:t>„</a:t>
            </a:r>
            <a:r>
              <a:rPr lang="cs-CZ" dirty="0" err="1" smtClean="0"/>
              <a:t>Białowieski</a:t>
            </a:r>
            <a:r>
              <a:rPr lang="cs-CZ" dirty="0" smtClean="0"/>
              <a:t> Park </a:t>
            </a:r>
            <a:r>
              <a:rPr lang="cs-CZ" dirty="0" err="1" smtClean="0"/>
              <a:t>Narodowy</a:t>
            </a:r>
            <a:r>
              <a:rPr lang="cs-CZ" dirty="0" smtClean="0"/>
              <a:t>“ je možné navštívit pouze po dohodě se strážci parku, a to buď pěšky nebo na kole</a:t>
            </a:r>
            <a:endParaRPr lang="cs-CZ" dirty="0"/>
          </a:p>
        </p:txBody>
      </p:sp>
      <p:pic>
        <p:nvPicPr>
          <p:cNvPr id="4" name="Picture 2" descr="Vlajka Polsk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29218" y="0"/>
            <a:ext cx="1214781" cy="762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87587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Soubor:PuszczaBiałowieska-ol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856"/>
            <a:ext cx="9157688" cy="6871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52400" y="152400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Močál v </a:t>
            </a:r>
            <a:r>
              <a:rPr lang="cs-CZ" sz="2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Bělověžském</a:t>
            </a:r>
            <a:r>
              <a:rPr lang="cs-CZ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národním parku s ostrůvky 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stromů</a:t>
            </a:r>
            <a:endParaRPr lang="cs-CZ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 descr="Vlajka Polsk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0"/>
            <a:ext cx="1447799" cy="90816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71310493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Soubor:Wise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Obdélník 1"/>
          <p:cNvSpPr/>
          <p:nvPr/>
        </p:nvSpPr>
        <p:spPr>
          <a:xfrm>
            <a:off x="3048000" y="6248400"/>
            <a:ext cx="58330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Zubr v </a:t>
            </a:r>
            <a:r>
              <a:rPr lang="cs-CZ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Bělověžském</a:t>
            </a:r>
            <a:r>
              <a:rPr lang="cs-CZ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národním parku</a:t>
            </a:r>
          </a:p>
        </p:txBody>
      </p:sp>
      <p:pic>
        <p:nvPicPr>
          <p:cNvPr id="4" name="Picture 2" descr="Vlajka Polsk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0"/>
            <a:ext cx="1447799" cy="90816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29699279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772400" cy="914400"/>
          </a:xfrm>
        </p:spPr>
        <p:txBody>
          <a:bodyPr/>
          <a:lstStyle/>
          <a:p>
            <a:r>
              <a:rPr lang="cs-CZ" dirty="0" smtClean="0"/>
              <a:t>Polsko - obyvatelstvo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990600"/>
            <a:ext cx="8229600" cy="5638800"/>
          </a:xfrm>
        </p:spPr>
        <p:txBody>
          <a:bodyPr>
            <a:normAutofit fontScale="92500" lnSpcReduction="10000"/>
          </a:bodyPr>
          <a:lstStyle/>
          <a:p>
            <a:r>
              <a:rPr lang="cs-CZ" i="1" dirty="0" smtClean="0">
                <a:solidFill>
                  <a:srgbClr val="C00000"/>
                </a:solidFill>
              </a:rPr>
              <a:t>Počet obyvatel Polska je 38 500 696 </a:t>
            </a:r>
            <a:r>
              <a:rPr lang="cs-CZ" dirty="0" smtClean="0"/>
              <a:t>(červenec 2008)</a:t>
            </a:r>
          </a:p>
          <a:p>
            <a:endParaRPr lang="cs-CZ" baseline="30000" dirty="0" smtClean="0"/>
          </a:p>
          <a:p>
            <a:r>
              <a:rPr lang="cs-CZ" b="1" i="1" dirty="0" smtClean="0">
                <a:solidFill>
                  <a:srgbClr val="FFC000"/>
                </a:solidFill>
              </a:rPr>
              <a:t>Ze 44 států Evropy je tak Polsko na 8. místě </a:t>
            </a:r>
            <a:r>
              <a:rPr lang="cs-CZ" dirty="0" smtClean="0"/>
              <a:t>a má podobný počet obyvatel jako Španělsko</a:t>
            </a:r>
          </a:p>
          <a:p>
            <a:endParaRPr lang="cs-CZ" dirty="0" smtClean="0"/>
          </a:p>
          <a:p>
            <a:r>
              <a:rPr lang="cs-CZ" b="1" i="1" dirty="0" smtClean="0">
                <a:solidFill>
                  <a:srgbClr val="00B0F0"/>
                </a:solidFill>
              </a:rPr>
              <a:t>Na světě je Polsko na 32. </a:t>
            </a:r>
            <a:r>
              <a:rPr lang="cs-CZ" dirty="0" smtClean="0"/>
              <a:t>místě ze 194 států</a:t>
            </a:r>
          </a:p>
          <a:p>
            <a:endParaRPr lang="cs-CZ" dirty="0" smtClean="0"/>
          </a:p>
          <a:p>
            <a:r>
              <a:rPr lang="cs-CZ" b="1" i="1" dirty="0" smtClean="0">
                <a:solidFill>
                  <a:srgbClr val="C00000"/>
                </a:solidFill>
              </a:rPr>
              <a:t>Druhá světová válka drasticky omezila etnickou pestrost předválečného Polska</a:t>
            </a:r>
          </a:p>
          <a:p>
            <a:endParaRPr lang="cs-CZ" dirty="0" smtClean="0"/>
          </a:p>
          <a:p>
            <a:r>
              <a:rPr lang="cs-CZ" b="1" i="1" dirty="0" smtClean="0"/>
              <a:t>Po 1. světové válce tvořili Poláci 69% populace, nyní je to zhruba 97%</a:t>
            </a:r>
            <a:endParaRPr lang="cs-CZ" b="1" i="1" dirty="0"/>
          </a:p>
        </p:txBody>
      </p:sp>
      <p:pic>
        <p:nvPicPr>
          <p:cNvPr id="4" name="Picture 2" descr="Vlajka Polsk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0" y="0"/>
            <a:ext cx="1524000" cy="95596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65630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152400"/>
            <a:ext cx="7772400" cy="914400"/>
          </a:xfrm>
        </p:spPr>
        <p:txBody>
          <a:bodyPr/>
          <a:lstStyle/>
          <a:p>
            <a:r>
              <a:rPr lang="cs-CZ" dirty="0" smtClean="0"/>
              <a:t>Polsko - obyvatelstvo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990600"/>
            <a:ext cx="8229600" cy="5638800"/>
          </a:xfrm>
        </p:spPr>
        <p:txBody>
          <a:bodyPr>
            <a:normAutofit fontScale="92500" lnSpcReduction="20000"/>
          </a:bodyPr>
          <a:lstStyle/>
          <a:p>
            <a:r>
              <a:rPr lang="cs-CZ" b="1" i="1" dirty="0" smtClean="0">
                <a:solidFill>
                  <a:srgbClr val="C00000"/>
                </a:solidFill>
              </a:rPr>
              <a:t>Židovská populace </a:t>
            </a:r>
            <a:r>
              <a:rPr lang="cs-CZ" dirty="0" smtClean="0"/>
              <a:t>utrpěla výrazné demografické ztráty především v důsledku </a:t>
            </a:r>
            <a:r>
              <a:rPr lang="cs-CZ" b="1" i="1" dirty="0" smtClean="0">
                <a:solidFill>
                  <a:srgbClr val="00B0F0"/>
                </a:solidFill>
              </a:rPr>
              <a:t>deportací a holocaustu za 2. světové války </a:t>
            </a:r>
            <a:r>
              <a:rPr lang="cs-CZ" dirty="0" smtClean="0"/>
              <a:t>a následné masové emigrace do nově vzniknuvšího Izraele</a:t>
            </a:r>
          </a:p>
          <a:p>
            <a:endParaRPr lang="cs-CZ" dirty="0" smtClean="0"/>
          </a:p>
          <a:p>
            <a:r>
              <a:rPr lang="cs-CZ" dirty="0" smtClean="0"/>
              <a:t>O ukrajinskou, běloruskou a litevskou menšinu Polsko přišlo poválečným </a:t>
            </a:r>
            <a:r>
              <a:rPr lang="cs-CZ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posunem státní hranice na západ</a:t>
            </a:r>
          </a:p>
          <a:p>
            <a:endParaRPr lang="cs-CZ" dirty="0" smtClean="0"/>
          </a:p>
          <a:p>
            <a:r>
              <a:rPr lang="cs-CZ" dirty="0" smtClean="0"/>
              <a:t>O </a:t>
            </a:r>
            <a:r>
              <a:rPr lang="cs-CZ" b="1" i="1" dirty="0" smtClean="0">
                <a:solidFill>
                  <a:srgbClr val="00B050"/>
                </a:solidFill>
              </a:rPr>
              <a:t>německou menšinu pak nuceným vysídlením</a:t>
            </a:r>
          </a:p>
          <a:p>
            <a:endParaRPr lang="cs-CZ" b="1" i="1" dirty="0" smtClean="0">
              <a:solidFill>
                <a:srgbClr val="00B050"/>
              </a:solidFill>
            </a:endParaRPr>
          </a:p>
          <a:p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Náboženství</a:t>
            </a:r>
            <a:r>
              <a:rPr lang="cs-CZ" dirty="0" smtClean="0">
                <a:solidFill>
                  <a:srgbClr val="C00000"/>
                </a:solidFill>
              </a:rPr>
              <a:t>:</a:t>
            </a:r>
            <a:r>
              <a:rPr lang="cs-CZ" dirty="0" smtClean="0"/>
              <a:t> římští katolíci 95 %,  protestanti 0,4 %, Svědkové Jehovovi 0,3 %, řečtí katolíci 0,2% (2006)</a:t>
            </a:r>
            <a:endParaRPr lang="cs-CZ" b="1" i="1" dirty="0" smtClean="0">
              <a:solidFill>
                <a:srgbClr val="00B050"/>
              </a:solidFill>
            </a:endParaRPr>
          </a:p>
        </p:txBody>
      </p:sp>
      <p:pic>
        <p:nvPicPr>
          <p:cNvPr id="4" name="Picture 2" descr="Vlajka Polsk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7740" y="0"/>
            <a:ext cx="1336259" cy="838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8082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28600"/>
            <a:ext cx="7772400" cy="914400"/>
          </a:xfrm>
        </p:spPr>
        <p:txBody>
          <a:bodyPr/>
          <a:lstStyle/>
          <a:p>
            <a:r>
              <a:rPr lang="cs-CZ" dirty="0" smtClean="0"/>
              <a:t>Sídla, administrativní členění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09600" y="1524000"/>
            <a:ext cx="8305800" cy="5105400"/>
          </a:xfrm>
        </p:spPr>
        <p:txBody>
          <a:bodyPr>
            <a:normAutofit/>
          </a:bodyPr>
          <a:lstStyle/>
          <a:p>
            <a:r>
              <a:rPr lang="cs-CZ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Nejvýznamnější aglomerace</a:t>
            </a:r>
            <a:r>
              <a:rPr lang="cs-CZ" dirty="0" smtClean="0"/>
              <a:t> jsou </a:t>
            </a:r>
            <a:r>
              <a:rPr lang="cs-CZ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katovická</a:t>
            </a:r>
            <a:r>
              <a:rPr lang="cs-CZ" dirty="0" smtClean="0"/>
              <a:t> a </a:t>
            </a:r>
            <a:r>
              <a:rPr lang="cs-CZ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varšavská</a:t>
            </a:r>
            <a:r>
              <a:rPr lang="cs-CZ" dirty="0" smtClean="0"/>
              <a:t>, z nichž každá má přes 2,5 miliónu obyvatel</a:t>
            </a:r>
          </a:p>
          <a:p>
            <a:r>
              <a:rPr lang="cs-CZ" dirty="0" smtClean="0"/>
              <a:t>Další větší aglomerace vznikly okolo </a:t>
            </a:r>
            <a:r>
              <a:rPr lang="cs-CZ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Krakova a Lodže</a:t>
            </a:r>
          </a:p>
          <a:p>
            <a:r>
              <a:rPr lang="cs-CZ" dirty="0" smtClean="0"/>
              <a:t>Přímořská města </a:t>
            </a:r>
            <a:r>
              <a:rPr lang="cs-CZ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Gdyně, Sopot a Gdaňsk</a:t>
            </a:r>
            <a:r>
              <a:rPr lang="cs-CZ" dirty="0" smtClean="0"/>
              <a:t> tvoří </a:t>
            </a:r>
            <a:r>
              <a:rPr lang="cs-CZ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tzv. Trojměstí</a:t>
            </a:r>
          </a:p>
          <a:p>
            <a:r>
              <a:rPr lang="pl-PL" dirty="0" smtClean="0"/>
              <a:t>d 1. </a:t>
            </a:r>
            <a:r>
              <a:rPr lang="pl-PL" dirty="0" err="1" smtClean="0"/>
              <a:t>ledna</a:t>
            </a:r>
            <a:r>
              <a:rPr lang="pl-PL" dirty="0" smtClean="0"/>
              <a:t> 1999 </a:t>
            </a:r>
            <a:r>
              <a:rPr lang="pl-PL" dirty="0" err="1" smtClean="0"/>
              <a:t>má</a:t>
            </a:r>
            <a:r>
              <a:rPr lang="pl-PL" dirty="0" smtClean="0"/>
              <a:t> Polsko </a:t>
            </a:r>
            <a:r>
              <a:rPr lang="pl-PL" dirty="0" err="1" smtClean="0"/>
              <a:t>trojstupňové</a:t>
            </a:r>
            <a:r>
              <a:rPr lang="pl-PL" dirty="0" smtClean="0"/>
              <a:t> </a:t>
            </a:r>
            <a:r>
              <a:rPr lang="pl-PL" dirty="0" err="1" smtClean="0"/>
              <a:t>členění</a:t>
            </a:r>
            <a:r>
              <a:rPr lang="pl-PL" dirty="0" smtClean="0"/>
              <a:t> na </a:t>
            </a:r>
            <a:r>
              <a:rPr lang="pl-PL" b="1" i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vojvodství</a:t>
            </a:r>
            <a:r>
              <a:rPr lang="pl-PL" dirty="0" smtClean="0"/>
              <a:t>(</a:t>
            </a:r>
            <a:r>
              <a:rPr lang="pl-PL" i="1" dirty="0" smtClean="0"/>
              <a:t>województwo</a:t>
            </a:r>
            <a:r>
              <a:rPr lang="pl-PL" dirty="0" smtClean="0"/>
              <a:t>), okresy (</a:t>
            </a:r>
            <a:r>
              <a:rPr lang="pl-PL" i="1" dirty="0" smtClean="0"/>
              <a:t>powiat</a:t>
            </a:r>
            <a:r>
              <a:rPr lang="pl-PL" dirty="0" smtClean="0"/>
              <a:t>) a obce (</a:t>
            </a:r>
            <a:r>
              <a:rPr lang="pl-PL" i="1" dirty="0" smtClean="0"/>
              <a:t>gmina</a:t>
            </a:r>
            <a:r>
              <a:rPr lang="pl-PL" dirty="0" smtClean="0"/>
              <a:t>)</a:t>
            </a:r>
            <a:endParaRPr lang="cs-CZ" dirty="0"/>
          </a:p>
        </p:txBody>
      </p:sp>
      <p:pic>
        <p:nvPicPr>
          <p:cNvPr id="2050" name="Picture 2" descr="Soubor:Polska kontur c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00" y="533401"/>
            <a:ext cx="5638800" cy="6006494"/>
          </a:xfrm>
          <a:prstGeom prst="rect">
            <a:avLst/>
          </a:prstGeom>
          <a:noFill/>
        </p:spPr>
      </p:pic>
      <p:pic>
        <p:nvPicPr>
          <p:cNvPr id="5" name="Picture 2" descr="Vlajka Polsk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9000" y="0"/>
            <a:ext cx="1905000" cy="119495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1686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Kraków - Sukiennice 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37574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152400" y="152400"/>
            <a:ext cx="187545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 err="1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Kraków</a:t>
            </a:r>
            <a:endParaRPr lang="cs-CZ" sz="40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Vlajka Polsk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0"/>
            <a:ext cx="1447799" cy="90816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53762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Soubor:Old town panoram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3342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228600" y="228600"/>
            <a:ext cx="182453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i="1" dirty="0" err="1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Gdańsk</a:t>
            </a:r>
            <a:endParaRPr lang="cs-CZ" sz="4000" i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Vlajka Polsk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0"/>
            <a:ext cx="1447799" cy="90816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95049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7772400" cy="914400"/>
          </a:xfrm>
        </p:spPr>
        <p:txBody>
          <a:bodyPr/>
          <a:lstStyle/>
          <a:p>
            <a:r>
              <a:rPr lang="cs-CZ" dirty="0" smtClean="0"/>
              <a:t>Polsko – politický systém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09600" y="990600"/>
            <a:ext cx="8153400" cy="5638800"/>
          </a:xfrm>
        </p:spPr>
        <p:txBody>
          <a:bodyPr>
            <a:normAutofit lnSpcReduction="10000"/>
          </a:bodyPr>
          <a:lstStyle/>
          <a:p>
            <a:r>
              <a:rPr lang="cs-CZ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Parlamentní republikou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kde premiér je hlava vlády  systému a prezident hlava státu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Polský parlament se nazývá Národní shromáždění 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Parlament je od roku 1989 </a:t>
            </a:r>
            <a:r>
              <a:rPr lang="cs-CZ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dvoukomorový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 dolní komoru tvoří </a:t>
            </a:r>
            <a:r>
              <a:rPr lang="cs-CZ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Sejm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(460 poslanců) a horní komoru </a:t>
            </a:r>
            <a:r>
              <a:rPr lang="cs-CZ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Senát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(100 senátorů)</a:t>
            </a:r>
          </a:p>
          <a:p>
            <a:r>
              <a:rPr lang="cs-CZ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Prezident je volen přímo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podle dvoukolového absolutně většinového systému na 5 let, kandidát na prezidenta musí být polský občan starší 35 let a musí předložit 100 tisíc podpisů podporující jeho kandidaturu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Vlajka Polsk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96200" y="0"/>
            <a:ext cx="1447799" cy="90816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18250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28600"/>
            <a:ext cx="7772400" cy="914400"/>
          </a:xfrm>
        </p:spPr>
        <p:txBody>
          <a:bodyPr/>
          <a:lstStyle/>
          <a:p>
            <a:r>
              <a:rPr lang="cs-CZ" dirty="0" smtClean="0"/>
              <a:t>Polsko - hospodářství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09600" y="1066800"/>
            <a:ext cx="8305800" cy="5562600"/>
          </a:xfrm>
        </p:spPr>
        <p:txBody>
          <a:bodyPr>
            <a:normAutofit fontScale="92500" lnSpcReduction="10000"/>
          </a:bodyPr>
          <a:lstStyle/>
          <a:p>
            <a:r>
              <a:rPr lang="cs-CZ" b="1" i="1" u="sng" dirty="0" smtClean="0">
                <a:solidFill>
                  <a:srgbClr val="00B050"/>
                </a:solidFill>
              </a:rPr>
              <a:t>Struktura zaměstnanosti </a:t>
            </a:r>
            <a:r>
              <a:rPr lang="cs-CZ" dirty="0" smtClean="0"/>
              <a:t>(2007): služby 54,5 %, průmysl 30,7 %, zemědělství 14,8 %.</a:t>
            </a:r>
          </a:p>
          <a:p>
            <a:r>
              <a:rPr lang="cs-CZ" dirty="0" smtClean="0"/>
              <a:t>Polsko patří k </a:t>
            </a:r>
            <a:r>
              <a:rPr lang="cs-CZ" b="1" i="1" dirty="0" smtClean="0">
                <a:solidFill>
                  <a:srgbClr val="00B0F0"/>
                </a:solidFill>
              </a:rPr>
              <a:t>vyspělým státům </a:t>
            </a:r>
            <a:r>
              <a:rPr lang="cs-CZ" dirty="0" smtClean="0"/>
              <a:t>bývalého sovětského bloku </a:t>
            </a:r>
          </a:p>
          <a:p>
            <a:r>
              <a:rPr lang="cs-CZ" b="1" i="1" dirty="0" smtClean="0">
                <a:solidFill>
                  <a:srgbClr val="FF0000"/>
                </a:solidFill>
              </a:rPr>
              <a:t>Export </a:t>
            </a:r>
            <a:r>
              <a:rPr lang="cs-CZ" dirty="0" smtClean="0"/>
              <a:t>se týká hlavně Německa a to z 30%, Itálie 6,1%, Francie 6%, ČR 4%</a:t>
            </a:r>
          </a:p>
          <a:p>
            <a:r>
              <a:rPr lang="cs-CZ" dirty="0" smtClean="0"/>
              <a:t>V </a:t>
            </a:r>
            <a:r>
              <a:rPr lang="cs-CZ" b="1" i="1" dirty="0" smtClean="0">
                <a:solidFill>
                  <a:srgbClr val="FF0000"/>
                </a:solidFill>
              </a:rPr>
              <a:t>importu</a:t>
            </a:r>
            <a:r>
              <a:rPr lang="cs-CZ" dirty="0" smtClean="0"/>
              <a:t> znovu převládá hlavně Německo z 24%, Itálie 7%, Ruska 7%, Francie 6%, Čína 4%.</a:t>
            </a:r>
          </a:p>
          <a:p>
            <a:r>
              <a:rPr lang="cs-CZ" dirty="0" smtClean="0"/>
              <a:t>Polsko je průmyslově - zemědělský stát s </a:t>
            </a:r>
            <a:r>
              <a:rPr lang="cs-CZ" b="1" i="1" dirty="0" smtClean="0">
                <a:solidFill>
                  <a:srgbClr val="FFC000"/>
                </a:solidFill>
              </a:rPr>
              <a:t>významnou těžbou nerostných surovin</a:t>
            </a:r>
          </a:p>
          <a:p>
            <a:r>
              <a:rPr lang="cs-CZ" dirty="0" smtClean="0"/>
              <a:t>Poměrně úspěšně provedený přechod od centrálně plánované ekonomiky k tržnímu způsobu hospodaření</a:t>
            </a:r>
            <a:endParaRPr lang="cs-CZ" dirty="0"/>
          </a:p>
        </p:txBody>
      </p:sp>
      <p:pic>
        <p:nvPicPr>
          <p:cNvPr id="4" name="Picture 2" descr="Vlajka Polsk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72400" y="0"/>
            <a:ext cx="1371600" cy="8603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55583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2000" y="152400"/>
            <a:ext cx="7772400" cy="914400"/>
          </a:xfrm>
        </p:spPr>
        <p:txBody>
          <a:bodyPr/>
          <a:lstStyle/>
          <a:p>
            <a:r>
              <a:rPr lang="cs-CZ" dirty="0" smtClean="0"/>
              <a:t>Polsko - hospodářství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14400"/>
            <a:ext cx="8458200" cy="5943600"/>
          </a:xfrm>
        </p:spPr>
        <p:txBody>
          <a:bodyPr>
            <a:normAutofit/>
          </a:bodyPr>
          <a:lstStyle/>
          <a:p>
            <a:r>
              <a:rPr lang="cs-CZ" b="1" i="1" u="sng" dirty="0" smtClean="0">
                <a:solidFill>
                  <a:schemeClr val="accent3">
                    <a:lumMod val="50000"/>
                  </a:schemeClr>
                </a:solidFill>
              </a:rPr>
              <a:t>Hlavní průmyslová odvětví jsou: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 </a:t>
            </a:r>
            <a:r>
              <a:rPr lang="cs-CZ" dirty="0" smtClean="0"/>
              <a:t>těžební průmysl, strojírenství (osobní auta, autobusy, lodě), hutnictví, chemický, elektrotechnický, textilní a potravinářský průmysl</a:t>
            </a:r>
          </a:p>
          <a:p>
            <a:r>
              <a:rPr lang="cs-CZ" b="1" i="1" u="sng" dirty="0" smtClean="0">
                <a:solidFill>
                  <a:srgbClr val="00B050"/>
                </a:solidFill>
              </a:rPr>
              <a:t>Těží se</a:t>
            </a:r>
            <a:r>
              <a:rPr lang="cs-CZ" dirty="0" smtClean="0"/>
              <a:t> černé a hnědé uhlí, měď,olovo, zinek, sůl, síra a menší množství ropy a zemního plynu</a:t>
            </a:r>
          </a:p>
          <a:p>
            <a:r>
              <a:rPr lang="cs-CZ" b="1" i="1" u="sng" dirty="0" smtClean="0">
                <a:solidFill>
                  <a:srgbClr val="FF0000"/>
                </a:solidFill>
              </a:rPr>
              <a:t>V zemědělství</a:t>
            </a:r>
            <a:r>
              <a:rPr lang="cs-CZ" dirty="0" smtClean="0"/>
              <a:t> převažuje rostlinná produkce nad živočišnou</a:t>
            </a:r>
          </a:p>
          <a:p>
            <a:r>
              <a:rPr lang="cs-CZ" b="1" i="1" dirty="0" smtClean="0">
                <a:solidFill>
                  <a:srgbClr val="00B0F0"/>
                </a:solidFill>
              </a:rPr>
              <a:t>Orná půda představuje skoro 1/2 plochy státu</a:t>
            </a:r>
            <a:r>
              <a:rPr lang="cs-CZ" dirty="0" smtClean="0"/>
              <a:t>, louky a pastviny 13 % a lesy 30 %</a:t>
            </a:r>
          </a:p>
        </p:txBody>
      </p:sp>
      <p:pic>
        <p:nvPicPr>
          <p:cNvPr id="4" name="Picture 2" descr="Vlajka Polsk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72400" y="0"/>
            <a:ext cx="1371600" cy="8603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25263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oubor:Wieliczka salt min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12" y="7818"/>
            <a:ext cx="9114687" cy="6850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251520" y="6309320"/>
            <a:ext cx="23076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Solný důl </a:t>
            </a:r>
            <a:r>
              <a:rPr lang="cs-CZ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Wieliczka</a:t>
            </a:r>
            <a:endParaRPr lang="cs-C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63128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152400"/>
            <a:ext cx="7772400" cy="914400"/>
          </a:xfrm>
        </p:spPr>
        <p:txBody>
          <a:bodyPr/>
          <a:lstStyle/>
          <a:p>
            <a:r>
              <a:rPr lang="cs-CZ" dirty="0" smtClean="0"/>
              <a:t>Polsko - hospodářství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09600" y="914400"/>
            <a:ext cx="8305800" cy="5943600"/>
          </a:xfrm>
        </p:spPr>
        <p:txBody>
          <a:bodyPr>
            <a:normAutofit fontScale="92500" lnSpcReduction="20000"/>
          </a:bodyPr>
          <a:lstStyle/>
          <a:p>
            <a:r>
              <a:rPr lang="cs-CZ" b="1" i="1" dirty="0" smtClean="0">
                <a:solidFill>
                  <a:srgbClr val="00B050"/>
                </a:solidFill>
              </a:rPr>
              <a:t>Pěstuje se:</a:t>
            </a:r>
            <a:r>
              <a:rPr lang="cs-CZ" dirty="0" smtClean="0"/>
              <a:t> pšenice, žito, ječmen, len, oves,brambory, cukrová řepa, řepka, chmel, ovoce a zelenina</a:t>
            </a:r>
          </a:p>
          <a:p>
            <a:endParaRPr lang="cs-CZ" dirty="0" smtClean="0"/>
          </a:p>
          <a:p>
            <a:r>
              <a:rPr lang="cs-CZ" dirty="0" smtClean="0"/>
              <a:t>Polsko je v produkci žita, lnu, brambor a cukrové řepy na </a:t>
            </a:r>
            <a:r>
              <a:rPr lang="cs-CZ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místě v Evropě </a:t>
            </a:r>
            <a:r>
              <a:rPr lang="cs-CZ" dirty="0" smtClean="0"/>
              <a:t>(po Rusku)</a:t>
            </a:r>
          </a:p>
          <a:p>
            <a:endParaRPr lang="cs-CZ" dirty="0" smtClean="0"/>
          </a:p>
          <a:p>
            <a:r>
              <a:rPr lang="cs-CZ" b="1" i="1" dirty="0" smtClean="0">
                <a:solidFill>
                  <a:srgbClr val="FFC000"/>
                </a:solidFill>
              </a:rPr>
              <a:t>Chovají se</a:t>
            </a:r>
            <a:r>
              <a:rPr lang="cs-CZ" dirty="0" smtClean="0"/>
              <a:t> prasata, skot, ovce, koně a drůbeže </a:t>
            </a:r>
          </a:p>
          <a:p>
            <a:endParaRPr lang="cs-CZ" dirty="0" smtClean="0"/>
          </a:p>
          <a:p>
            <a:r>
              <a:rPr lang="cs-CZ" dirty="0" smtClean="0"/>
              <a:t>Význam má i </a:t>
            </a:r>
            <a:r>
              <a:rPr lang="cs-CZ" b="1" i="1" dirty="0" smtClean="0">
                <a:solidFill>
                  <a:schemeClr val="accent1">
                    <a:lumMod val="75000"/>
                  </a:schemeClr>
                </a:solidFill>
              </a:rPr>
              <a:t>rybolov</a:t>
            </a:r>
          </a:p>
          <a:p>
            <a:endParaRPr lang="cs-CZ" dirty="0" smtClean="0"/>
          </a:p>
          <a:p>
            <a:r>
              <a:rPr lang="cs-CZ" dirty="0" smtClean="0"/>
              <a:t>Produkuje se vlna, med a rybí výrobky</a:t>
            </a:r>
          </a:p>
          <a:p>
            <a:endParaRPr lang="cs-CZ" dirty="0" smtClean="0"/>
          </a:p>
          <a:p>
            <a:r>
              <a:rPr lang="cs-CZ" dirty="0" smtClean="0"/>
              <a:t>Významná je i </a:t>
            </a:r>
            <a:r>
              <a:rPr lang="cs-CZ" b="1" i="1" dirty="0" smtClean="0">
                <a:solidFill>
                  <a:srgbClr val="FFC000"/>
                </a:solidFill>
              </a:rPr>
              <a:t>těžba dřeva</a:t>
            </a:r>
          </a:p>
          <a:p>
            <a:endParaRPr lang="cs-CZ" dirty="0"/>
          </a:p>
        </p:txBody>
      </p:sp>
      <p:pic>
        <p:nvPicPr>
          <p:cNvPr id="5" name="Picture 2" descr="Vlajka Polsk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72400" y="0"/>
            <a:ext cx="1371600" cy="8603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5776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2000" y="228600"/>
            <a:ext cx="7772400" cy="914400"/>
          </a:xfrm>
        </p:spPr>
        <p:txBody>
          <a:bodyPr/>
          <a:lstStyle/>
          <a:p>
            <a:r>
              <a:rPr lang="cs-CZ" dirty="0" smtClean="0"/>
              <a:t>Polsko - doprava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1066800"/>
            <a:ext cx="8229600" cy="5562600"/>
          </a:xfrm>
        </p:spPr>
        <p:txBody>
          <a:bodyPr>
            <a:normAutofit lnSpcReduction="10000"/>
          </a:bodyPr>
          <a:lstStyle/>
          <a:p>
            <a:r>
              <a:rPr lang="cs-CZ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Polsko má oproti většině sousedů méně rozvinutou silniční a dálniční síť, nicméně stereotyp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„špatných polských silnic“ je starý několik století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Přesto má </a:t>
            </a:r>
            <a:r>
              <a:rPr lang="cs-CZ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silniční doprava dominantní podíl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jako jinde v Evropě, registrováno je zhruba 19 milionů automobilů (2007), tedy dvojnásobek oproti počátku 90. let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Dálniční síť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je tvořena třemi hlavními tahy v různých fázích rozestavěnosti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Vlajka Polsk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72400" y="0"/>
            <a:ext cx="1371600" cy="8603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40931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Polsko - doprava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i="1" dirty="0" smtClean="0">
                <a:solidFill>
                  <a:srgbClr val="FF0000"/>
                </a:solidFill>
              </a:rPr>
              <a:t>Největšími námořními přístavy jsou Gdaňsk, Gdyně, Štětín</a:t>
            </a:r>
            <a:r>
              <a:rPr lang="cs-CZ" dirty="0" smtClean="0"/>
              <a:t>, </a:t>
            </a:r>
            <a:r>
              <a:rPr lang="cs-CZ" dirty="0" err="1" smtClean="0"/>
              <a:t>Svinoústí</a:t>
            </a:r>
            <a:r>
              <a:rPr lang="cs-CZ" dirty="0" smtClean="0"/>
              <a:t> a </a:t>
            </a:r>
            <a:r>
              <a:rPr lang="cs-CZ" dirty="0" err="1" smtClean="0"/>
              <a:t>Kołobrzeg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V provozu jsou </a:t>
            </a:r>
            <a:r>
              <a:rPr lang="cs-CZ" b="1" i="1" dirty="0" smtClean="0">
                <a:solidFill>
                  <a:srgbClr val="FFC000"/>
                </a:solidFill>
              </a:rPr>
              <a:t>trajektové linky</a:t>
            </a:r>
            <a:r>
              <a:rPr lang="cs-CZ" dirty="0" smtClean="0"/>
              <a:t> z Polska do Švédska a Dánska</a:t>
            </a:r>
          </a:p>
          <a:p>
            <a:endParaRPr lang="cs-CZ" dirty="0" smtClean="0"/>
          </a:p>
          <a:p>
            <a:r>
              <a:rPr lang="cs-CZ" b="1" i="1" dirty="0" smtClean="0">
                <a:solidFill>
                  <a:srgbClr val="00B050"/>
                </a:solidFill>
              </a:rPr>
              <a:t>Říční nákladní doprava </a:t>
            </a:r>
            <a:r>
              <a:rPr lang="cs-CZ" dirty="0" smtClean="0"/>
              <a:t>je provozována především na </a:t>
            </a:r>
            <a:r>
              <a:rPr lang="cs-CZ" b="1" i="1" dirty="0" smtClean="0">
                <a:solidFill>
                  <a:srgbClr val="00B050"/>
                </a:solidFill>
              </a:rPr>
              <a:t>Odře</a:t>
            </a:r>
            <a:endParaRPr lang="cs-CZ" b="1" i="1" dirty="0">
              <a:solidFill>
                <a:srgbClr val="00B050"/>
              </a:solidFill>
            </a:endParaRPr>
          </a:p>
        </p:txBody>
      </p:sp>
      <p:pic>
        <p:nvPicPr>
          <p:cNvPr id="4" name="Picture 2" descr="Vlajka Polsk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72400" y="0"/>
            <a:ext cx="1371600" cy="8603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07985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Soubor:Stoczn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79859" cy="6858000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4107550" y="27709"/>
            <a:ext cx="50156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i="1" dirty="0" smtClean="0">
                <a:solidFill>
                  <a:schemeClr val="bg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Loděnice ve štětínském přístavu</a:t>
            </a:r>
            <a:endParaRPr lang="cs-CZ" sz="2800" b="1" i="1" dirty="0">
              <a:solidFill>
                <a:schemeClr val="bg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09702271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0"/>
            <a:ext cx="7772400" cy="914400"/>
          </a:xfrm>
        </p:spPr>
        <p:txBody>
          <a:bodyPr/>
          <a:lstStyle/>
          <a:p>
            <a:pPr algn="ctr"/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 a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836712"/>
            <a:ext cx="8424936" cy="5832648"/>
          </a:xfrm>
        </p:spPr>
        <p:txBody>
          <a:bodyPr/>
          <a:lstStyle/>
          <a:p>
            <a:pPr marL="36576" indent="0">
              <a:buNone/>
            </a:pPr>
            <a:r>
              <a:rPr lang="cs-CZ" sz="1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Literatura:</a:t>
            </a:r>
          </a:p>
          <a:p>
            <a:pPr marL="36576" indent="0">
              <a:buNone/>
            </a:pPr>
            <a:r>
              <a:rPr lang="cs-CZ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Kašparovský</a:t>
            </a: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K. 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(2008): </a:t>
            </a: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Zeměpis 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II. </a:t>
            </a: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kostce. 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Praha: </a:t>
            </a: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Fragment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36576" indent="0">
              <a:buNone/>
            </a:pP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Tomeš, K. (2000): Zeměpis světa. Praha: </a:t>
            </a:r>
            <a:r>
              <a:rPr lang="cs-CZ" sz="1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Columbus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6576" indent="0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Toušek, V. et al. (2008): Ekonomická a sociální geografie. Plzeň: Vydavatelství a nakladatelství Aleš Čeněk, s.r.o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36576" indent="0">
              <a:buNone/>
            </a:pPr>
            <a:endParaRPr lang="cs-CZ" sz="1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6576" indent="0">
              <a:buNone/>
            </a:pP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6576" indent="0">
              <a:buNone/>
            </a:pPr>
            <a:r>
              <a:rPr lang="cs-CZ" sz="1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Internetové zdroje:</a:t>
            </a: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linkClick r:id="rId2"/>
            </a:endParaRPr>
          </a:p>
          <a:p>
            <a:pPr marL="36576" indent="0">
              <a:buNone/>
            </a:pPr>
            <a:r>
              <a:rPr lang="cs-CZ" sz="1800" dirty="0" smtClean="0">
                <a:hlinkClick r:id="rId3"/>
              </a:rPr>
              <a:t>http</a:t>
            </a:r>
            <a:r>
              <a:rPr lang="cs-CZ" sz="1800" dirty="0">
                <a:hlinkClick r:id="rId3"/>
              </a:rPr>
              <a:t>://</a:t>
            </a:r>
            <a:r>
              <a:rPr lang="cs-CZ" sz="1800" dirty="0" smtClean="0">
                <a:hlinkClick r:id="rId3"/>
              </a:rPr>
              <a:t>cs.wikipedia.org/wiki/Geografie_Polska</a:t>
            </a:r>
            <a:endParaRPr lang="cs-CZ" sz="1800" dirty="0" smtClean="0"/>
          </a:p>
          <a:p>
            <a:pPr marL="36576" indent="0">
              <a:buNone/>
            </a:pPr>
            <a:r>
              <a:rPr lang="cs-CZ" sz="1800" dirty="0">
                <a:hlinkClick r:id="rId4"/>
              </a:rPr>
              <a:t>http://</a:t>
            </a:r>
            <a:r>
              <a:rPr lang="cs-CZ" sz="1800" dirty="0" smtClean="0">
                <a:hlinkClick r:id="rId4"/>
              </a:rPr>
              <a:t>cs.wikipedia.org/wiki/D%C4%9Bjiny_Polska</a:t>
            </a:r>
            <a:endParaRPr lang="cs-CZ" sz="1800" dirty="0" smtClean="0"/>
          </a:p>
          <a:p>
            <a:pPr marL="36576" indent="0">
              <a:buNone/>
            </a:pPr>
            <a:r>
              <a:rPr lang="cs-CZ" sz="1800" dirty="0">
                <a:hlinkClick r:id="rId5"/>
              </a:rPr>
              <a:t>http://</a:t>
            </a:r>
            <a:r>
              <a:rPr lang="cs-CZ" sz="1800" dirty="0" smtClean="0">
                <a:hlinkClick r:id="rId5"/>
              </a:rPr>
              <a:t>cs.wikipedia.org/wiki/B%C4%9Blov%C4%9B%C5%BEsk%C3%BD_n%C3%A1rodn%C3%AD_park</a:t>
            </a:r>
            <a:endParaRPr lang="cs-CZ" sz="1800" dirty="0" smtClean="0"/>
          </a:p>
          <a:p>
            <a:pPr marL="36576" indent="0">
              <a:buNone/>
            </a:pPr>
            <a:r>
              <a:rPr lang="cs-CZ" sz="1800" dirty="0">
                <a:hlinkClick r:id="rId6"/>
              </a:rPr>
              <a:t>http://</a:t>
            </a:r>
            <a:r>
              <a:rPr lang="cs-CZ" sz="1800" dirty="0" smtClean="0">
                <a:hlinkClick r:id="rId6"/>
              </a:rPr>
              <a:t>cs.wikipedia.org/wiki/Polsko</a:t>
            </a:r>
            <a:endParaRPr lang="cs-CZ" sz="1800" dirty="0" smtClean="0"/>
          </a:p>
          <a:p>
            <a:pPr marL="36576" indent="0">
              <a:buNone/>
            </a:pPr>
            <a:r>
              <a:rPr lang="cs-CZ" sz="1800" dirty="0">
                <a:hlinkClick r:id="rId7"/>
              </a:rPr>
              <a:t>http://</a:t>
            </a:r>
            <a:r>
              <a:rPr lang="cs-CZ" sz="1800" dirty="0" smtClean="0">
                <a:hlinkClick r:id="rId7"/>
              </a:rPr>
              <a:t>cs.wikipedia.org/wiki/Obyvatelstvo_Polska</a:t>
            </a:r>
            <a:endParaRPr lang="cs-CZ" sz="1800" dirty="0" smtClean="0"/>
          </a:p>
          <a:p>
            <a:pPr marL="36576" indent="0">
              <a:buNone/>
            </a:pPr>
            <a:r>
              <a:rPr lang="cs-CZ" sz="1800" dirty="0">
                <a:hlinkClick r:id="rId8"/>
              </a:rPr>
              <a:t>http://</a:t>
            </a:r>
            <a:r>
              <a:rPr lang="cs-CZ" sz="1800" dirty="0" smtClean="0">
                <a:hlinkClick r:id="rId8"/>
              </a:rPr>
              <a:t>cs.wikipedia.org/wiki/Politick%C3%BD_syst%C3%A9m_Polska</a:t>
            </a:r>
            <a:endParaRPr lang="cs-CZ" sz="1800" dirty="0" smtClean="0"/>
          </a:p>
          <a:p>
            <a:pPr marL="36576" indent="0">
              <a:buNone/>
            </a:pP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7870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6927"/>
            <a:ext cx="7772400" cy="914400"/>
          </a:xfrm>
        </p:spPr>
        <p:txBody>
          <a:bodyPr/>
          <a:lstStyle/>
          <a:p>
            <a:pPr algn="ctr"/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 a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09600" y="1066800"/>
            <a:ext cx="8229600" cy="5562600"/>
          </a:xfrm>
        </p:spPr>
        <p:txBody>
          <a:bodyPr>
            <a:normAutofit fontScale="92500" lnSpcReduction="20000"/>
          </a:bodyPr>
          <a:lstStyle/>
          <a:p>
            <a:pPr marL="68580" indent="0">
              <a:buNone/>
            </a:pPr>
            <a:r>
              <a:rPr lang="cs-CZ" sz="1900" u="sng" dirty="0" smtClean="0"/>
              <a:t>Obrazové materiály:</a:t>
            </a:r>
          </a:p>
          <a:p>
            <a:pPr marL="68580" indent="0">
              <a:buNone/>
            </a:pPr>
            <a:r>
              <a:rPr lang="it-IT" sz="1900" dirty="0" smtClean="0"/>
              <a:t>LIUZZO</a:t>
            </a:r>
            <a:r>
              <a:rPr lang="it-IT" sz="1900" dirty="0"/>
              <a:t>, David. </a:t>
            </a:r>
            <a:r>
              <a:rPr lang="it-IT" sz="1900" i="1" dirty="0"/>
              <a:t>wikipedia</a:t>
            </a:r>
            <a:r>
              <a:rPr lang="it-IT" sz="1900" dirty="0"/>
              <a:t> [online]. [cit. </a:t>
            </a:r>
            <a:r>
              <a:rPr lang="cs-CZ" sz="1900" dirty="0" smtClean="0"/>
              <a:t>21</a:t>
            </a:r>
            <a:r>
              <a:rPr lang="it-IT" sz="1900" dirty="0" smtClean="0"/>
              <a:t>.</a:t>
            </a:r>
            <a:r>
              <a:rPr lang="cs-CZ" sz="1900" dirty="0" smtClean="0"/>
              <a:t>9</a:t>
            </a:r>
            <a:r>
              <a:rPr lang="it-IT" sz="1900" dirty="0" smtClean="0"/>
              <a:t>.201</a:t>
            </a:r>
            <a:r>
              <a:rPr lang="cs-CZ" sz="1900" dirty="0" smtClean="0"/>
              <a:t>2</a:t>
            </a:r>
            <a:r>
              <a:rPr lang="it-IT" sz="1900" dirty="0" smtClean="0"/>
              <a:t>]. </a:t>
            </a:r>
            <a:r>
              <a:rPr lang="it-IT" sz="1900" dirty="0"/>
              <a:t>Dostupný na WWW: </a:t>
            </a:r>
            <a:r>
              <a:rPr lang="it-IT" sz="1900" dirty="0">
                <a:hlinkClick r:id="rId2"/>
              </a:rPr>
              <a:t>http://</a:t>
            </a:r>
            <a:r>
              <a:rPr lang="it-IT" sz="1900" dirty="0" smtClean="0">
                <a:hlinkClick r:id="rId2"/>
              </a:rPr>
              <a:t>cs.wikipedia.org/wiki/Soubor:EU_location_POL.png</a:t>
            </a:r>
            <a:r>
              <a:rPr lang="cs-CZ" sz="1900" dirty="0" smtClean="0"/>
              <a:t> </a:t>
            </a:r>
          </a:p>
          <a:p>
            <a:pPr marL="68580" indent="0">
              <a:buNone/>
            </a:pPr>
            <a:r>
              <a:rPr lang="cs-CZ" sz="1900" dirty="0"/>
              <a:t>WHITE RABBIT. </a:t>
            </a:r>
            <a:r>
              <a:rPr lang="cs-CZ" sz="1900" i="1" dirty="0" err="1"/>
              <a:t>wikipedia</a:t>
            </a:r>
            <a:r>
              <a:rPr lang="cs-CZ" sz="1900" dirty="0"/>
              <a:t> [online]. [cit. 21</a:t>
            </a:r>
            <a:r>
              <a:rPr lang="it-IT" sz="1900" dirty="0"/>
              <a:t>.</a:t>
            </a:r>
            <a:r>
              <a:rPr lang="cs-CZ" sz="1900" dirty="0"/>
              <a:t>9</a:t>
            </a:r>
            <a:r>
              <a:rPr lang="it-IT" sz="1900" dirty="0"/>
              <a:t>.201</a:t>
            </a:r>
            <a:r>
              <a:rPr lang="cs-CZ" sz="1900" dirty="0"/>
              <a:t>2]. Dostupný na WWW: </a:t>
            </a:r>
            <a:r>
              <a:rPr lang="cs-CZ" sz="1900" dirty="0">
                <a:hlinkClick r:id="rId3"/>
              </a:rPr>
              <a:t>http://</a:t>
            </a:r>
            <a:r>
              <a:rPr lang="cs-CZ" sz="1900" dirty="0" smtClean="0">
                <a:hlinkClick r:id="rId3"/>
              </a:rPr>
              <a:t>cs.wikipedia.org/wiki/Soubor:Herb_Polski.svg</a:t>
            </a:r>
            <a:r>
              <a:rPr lang="cs-CZ" sz="1900" dirty="0" smtClean="0"/>
              <a:t> </a:t>
            </a:r>
          </a:p>
          <a:p>
            <a:pPr marL="68580" indent="0">
              <a:buNone/>
            </a:pPr>
            <a:r>
              <a:rPr lang="cs-CZ" sz="1900" dirty="0"/>
              <a:t>DERIVATIVEFX. </a:t>
            </a:r>
            <a:r>
              <a:rPr lang="cs-CZ" sz="1900" i="1" dirty="0" err="1"/>
              <a:t>wikipedia</a:t>
            </a:r>
            <a:r>
              <a:rPr lang="cs-CZ" sz="1900" dirty="0"/>
              <a:t> [online]. [cit. 21</a:t>
            </a:r>
            <a:r>
              <a:rPr lang="it-IT" sz="1900" dirty="0"/>
              <a:t>.</a:t>
            </a:r>
            <a:r>
              <a:rPr lang="cs-CZ" sz="1900" dirty="0"/>
              <a:t>9</a:t>
            </a:r>
            <a:r>
              <a:rPr lang="it-IT" sz="1900" dirty="0"/>
              <a:t>.201</a:t>
            </a:r>
            <a:r>
              <a:rPr lang="cs-CZ" sz="1900" dirty="0"/>
              <a:t>2]. Dostupný na WWW: </a:t>
            </a:r>
            <a:r>
              <a:rPr lang="cs-CZ" sz="1900" dirty="0">
                <a:hlinkClick r:id="rId4"/>
              </a:rPr>
              <a:t>http://cs.wikipedia.org/wiki/Soubor:Languages_of_Central_Europe_1910_v_%</a:t>
            </a:r>
            <a:r>
              <a:rPr lang="cs-CZ" sz="1900" dirty="0" smtClean="0">
                <a:hlinkClick r:id="rId4"/>
              </a:rPr>
              <a:t>C4%8De%C5%A1tin%C4%9B.png</a:t>
            </a:r>
            <a:r>
              <a:rPr lang="cs-CZ" sz="1900" dirty="0" smtClean="0"/>
              <a:t> </a:t>
            </a:r>
          </a:p>
          <a:p>
            <a:pPr marL="68580" indent="0">
              <a:buNone/>
            </a:pPr>
            <a:r>
              <a:rPr lang="cs-CZ" sz="1900" dirty="0"/>
              <a:t>SWIERCZYNSKI, M.. </a:t>
            </a:r>
            <a:r>
              <a:rPr lang="cs-CZ" sz="1900" i="1" dirty="0" err="1"/>
              <a:t>wikipedia</a:t>
            </a:r>
            <a:r>
              <a:rPr lang="cs-CZ" sz="1900" dirty="0"/>
              <a:t> [online]. [cit. 21</a:t>
            </a:r>
            <a:r>
              <a:rPr lang="it-IT" sz="1900" dirty="0"/>
              <a:t>.</a:t>
            </a:r>
            <a:r>
              <a:rPr lang="cs-CZ" sz="1900" dirty="0"/>
              <a:t>9</a:t>
            </a:r>
            <a:r>
              <a:rPr lang="it-IT" sz="1900" dirty="0"/>
              <a:t>.201</a:t>
            </a:r>
            <a:r>
              <a:rPr lang="cs-CZ" sz="1900" dirty="0"/>
              <a:t>2]. Dostupný na WWW: </a:t>
            </a:r>
            <a:r>
              <a:rPr lang="cs-CZ" sz="1900" dirty="0">
                <a:hlinkClick r:id="rId5"/>
              </a:rPr>
              <a:t>http://cs.wikipedia.org/wiki/Soubor:Destroyed_Warsaw,_capital_of_Poland,_</a:t>
            </a:r>
            <a:r>
              <a:rPr lang="cs-CZ" sz="1900" dirty="0" smtClean="0">
                <a:hlinkClick r:id="rId5"/>
              </a:rPr>
              <a:t>January_1945.jpg</a:t>
            </a:r>
            <a:r>
              <a:rPr lang="cs-CZ" sz="1900" dirty="0" smtClean="0"/>
              <a:t> </a:t>
            </a:r>
          </a:p>
          <a:p>
            <a:pPr marL="68580" indent="0">
              <a:buNone/>
            </a:pPr>
            <a:r>
              <a:rPr lang="cs-CZ" sz="1900" dirty="0"/>
              <a:t>DOCENTX. </a:t>
            </a:r>
            <a:r>
              <a:rPr lang="cs-CZ" sz="1900" i="1" dirty="0" err="1"/>
              <a:t>wikipedia</a:t>
            </a:r>
            <a:r>
              <a:rPr lang="cs-CZ" sz="1900" dirty="0"/>
              <a:t> [online]. [cit. 21</a:t>
            </a:r>
            <a:r>
              <a:rPr lang="it-IT" sz="1900" dirty="0"/>
              <a:t>.</a:t>
            </a:r>
            <a:r>
              <a:rPr lang="cs-CZ" sz="1900" dirty="0"/>
              <a:t>9</a:t>
            </a:r>
            <a:r>
              <a:rPr lang="it-IT" sz="1900" dirty="0"/>
              <a:t>.201</a:t>
            </a:r>
            <a:r>
              <a:rPr lang="cs-CZ" sz="1900" dirty="0"/>
              <a:t>2]. Dostupný na WWW: </a:t>
            </a:r>
            <a:r>
              <a:rPr lang="cs-CZ" sz="1900" dirty="0">
                <a:hlinkClick r:id="rId6"/>
              </a:rPr>
              <a:t>http://</a:t>
            </a:r>
            <a:r>
              <a:rPr lang="cs-CZ" sz="1900" dirty="0" smtClean="0">
                <a:hlinkClick r:id="rId6"/>
              </a:rPr>
              <a:t>cs.wikipedia.org/wiki/Soubor:Warsaw6vb.jpg</a:t>
            </a:r>
            <a:r>
              <a:rPr lang="cs-CZ" sz="1900" dirty="0" smtClean="0"/>
              <a:t> </a:t>
            </a:r>
          </a:p>
          <a:p>
            <a:pPr marL="68580" indent="0">
              <a:buNone/>
            </a:pPr>
            <a:r>
              <a:rPr lang="cs-CZ" sz="1900" dirty="0"/>
              <a:t>EXEC. </a:t>
            </a:r>
            <a:r>
              <a:rPr lang="cs-CZ" sz="1900" i="1" dirty="0" err="1"/>
              <a:t>wikipedia</a:t>
            </a:r>
            <a:r>
              <a:rPr lang="cs-CZ" sz="1900" dirty="0"/>
              <a:t> [online]. [cit. 21</a:t>
            </a:r>
            <a:r>
              <a:rPr lang="it-IT" sz="1900" dirty="0"/>
              <a:t>.</a:t>
            </a:r>
            <a:r>
              <a:rPr lang="cs-CZ" sz="1900" dirty="0"/>
              <a:t>9</a:t>
            </a:r>
            <a:r>
              <a:rPr lang="it-IT" sz="1900" dirty="0"/>
              <a:t>.201</a:t>
            </a:r>
            <a:r>
              <a:rPr lang="cs-CZ" sz="1900" dirty="0"/>
              <a:t>2]. Dostupný na WWW: </a:t>
            </a:r>
            <a:r>
              <a:rPr lang="cs-CZ" sz="1900" dirty="0">
                <a:hlinkClick r:id="rId7"/>
              </a:rPr>
              <a:t>http://</a:t>
            </a:r>
            <a:r>
              <a:rPr lang="cs-CZ" sz="1900" dirty="0" smtClean="0">
                <a:hlinkClick r:id="rId7"/>
              </a:rPr>
              <a:t>cs.wikipedia.org/wiki/Soubor:Polska-ww1-nation.png</a:t>
            </a:r>
            <a:r>
              <a:rPr lang="cs-CZ" sz="1900" dirty="0" smtClean="0"/>
              <a:t> </a:t>
            </a:r>
          </a:p>
          <a:p>
            <a:pPr marL="68580" indent="0">
              <a:buNone/>
            </a:pPr>
            <a:r>
              <a:rPr lang="pl-PL" sz="1900" dirty="0"/>
              <a:t>WOJCIECHOWSCY, Marek; WOJCIECHOWSCY, Ewa. </a:t>
            </a:r>
            <a:r>
              <a:rPr lang="pl-PL" sz="1900" i="1" dirty="0"/>
              <a:t>wikipedia</a:t>
            </a:r>
            <a:r>
              <a:rPr lang="pl-PL" sz="1900" dirty="0"/>
              <a:t> [online]. [cit</a:t>
            </a:r>
            <a:r>
              <a:rPr lang="pl-PL" sz="1900" dirty="0" smtClean="0"/>
              <a:t>.</a:t>
            </a:r>
            <a:r>
              <a:rPr lang="cs-CZ" sz="1900" dirty="0"/>
              <a:t> 21</a:t>
            </a:r>
            <a:r>
              <a:rPr lang="it-IT" sz="1900" dirty="0"/>
              <a:t>.</a:t>
            </a:r>
            <a:r>
              <a:rPr lang="cs-CZ" sz="1900" dirty="0"/>
              <a:t>9</a:t>
            </a:r>
            <a:r>
              <a:rPr lang="it-IT" sz="1900" dirty="0"/>
              <a:t>.201</a:t>
            </a:r>
            <a:r>
              <a:rPr lang="cs-CZ" sz="1900" dirty="0"/>
              <a:t>2</a:t>
            </a:r>
            <a:r>
              <a:rPr lang="pl-PL" sz="1900" dirty="0" smtClean="0"/>
              <a:t>]. </a:t>
            </a:r>
            <a:r>
              <a:rPr lang="pl-PL" sz="1900" dirty="0"/>
              <a:t>Dostupný na WWW: </a:t>
            </a:r>
            <a:r>
              <a:rPr lang="pl-PL" sz="1900" dirty="0">
                <a:hlinkClick r:id="rId8"/>
              </a:rPr>
              <a:t>http://</a:t>
            </a:r>
            <a:r>
              <a:rPr lang="pl-PL" sz="1900" dirty="0" smtClean="0">
                <a:hlinkClick r:id="rId8"/>
              </a:rPr>
              <a:t>cs.wikipedia.org/wiki/Soubor:Gora_Cisowa_03.jpg</a:t>
            </a:r>
            <a:r>
              <a:rPr lang="pl-PL" sz="1900" dirty="0" smtClean="0"/>
              <a:t> </a:t>
            </a:r>
          </a:p>
          <a:p>
            <a:pPr marL="68580" indent="0">
              <a:buNone/>
            </a:pPr>
            <a:r>
              <a:rPr lang="cs-CZ" sz="1900" dirty="0"/>
              <a:t>M K. </a:t>
            </a:r>
            <a:r>
              <a:rPr lang="cs-CZ" sz="1900" i="1" dirty="0" err="1"/>
              <a:t>wikipedia</a:t>
            </a:r>
            <a:r>
              <a:rPr lang="cs-CZ" sz="1900" dirty="0"/>
              <a:t> [online]. [cit. 21</a:t>
            </a:r>
            <a:r>
              <a:rPr lang="it-IT" sz="1900" dirty="0"/>
              <a:t>.</a:t>
            </a:r>
            <a:r>
              <a:rPr lang="cs-CZ" sz="1900" dirty="0"/>
              <a:t>9</a:t>
            </a:r>
            <a:r>
              <a:rPr lang="it-IT" sz="1900" dirty="0"/>
              <a:t>.201</a:t>
            </a:r>
            <a:r>
              <a:rPr lang="cs-CZ" sz="1900" dirty="0"/>
              <a:t>2]. Dostupný na WWW: </a:t>
            </a:r>
            <a:r>
              <a:rPr lang="cs-CZ" sz="1900" dirty="0">
                <a:hlinkClick r:id="rId9"/>
              </a:rPr>
              <a:t>http://</a:t>
            </a:r>
            <a:r>
              <a:rPr lang="cs-CZ" sz="1900" dirty="0" smtClean="0">
                <a:hlinkClick r:id="rId9"/>
              </a:rPr>
              <a:t>cs.wikipedia.org/wiki/Soubor:Karkonosze_sniezne_kotly.jpg</a:t>
            </a:r>
            <a:r>
              <a:rPr lang="cs-CZ" sz="1900" dirty="0" smtClean="0"/>
              <a:t> </a:t>
            </a:r>
          </a:p>
          <a:p>
            <a:pPr marL="68580" indent="0">
              <a:buNone/>
            </a:pPr>
            <a:endParaRPr lang="pl-PL" sz="1800" dirty="0" smtClean="0"/>
          </a:p>
          <a:p>
            <a:pPr marL="68580" indent="0">
              <a:buNone/>
            </a:pPr>
            <a:endParaRPr lang="cs-CZ" sz="1800" dirty="0" smtClean="0"/>
          </a:p>
          <a:p>
            <a:pPr marL="68580" indent="0">
              <a:buNone/>
            </a:pP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2157242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914400"/>
          </a:xfrm>
        </p:spPr>
        <p:txBody>
          <a:bodyPr/>
          <a:lstStyle/>
          <a:p>
            <a:pPr algn="ctr"/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 a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908720"/>
            <a:ext cx="8227640" cy="5832648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pl-PL" sz="1800" dirty="0"/>
              <a:t>SILARSKI, Marek. </a:t>
            </a:r>
            <a:r>
              <a:rPr lang="pl-PL" sz="1800" i="1" dirty="0"/>
              <a:t>wikipedia</a:t>
            </a:r>
            <a:r>
              <a:rPr lang="pl-PL" sz="1800" dirty="0"/>
              <a:t> [online]. [cit</a:t>
            </a:r>
            <a:r>
              <a:rPr lang="pl-PL" sz="1800" dirty="0" smtClean="0"/>
              <a:t>.</a:t>
            </a:r>
            <a:r>
              <a:rPr lang="cs-CZ" sz="1800" dirty="0"/>
              <a:t> 21</a:t>
            </a:r>
            <a:r>
              <a:rPr lang="it-IT" sz="1800" dirty="0"/>
              <a:t>.</a:t>
            </a:r>
            <a:r>
              <a:rPr lang="cs-CZ" sz="1800" dirty="0"/>
              <a:t>9</a:t>
            </a:r>
            <a:r>
              <a:rPr lang="it-IT" sz="1800" dirty="0"/>
              <a:t>.201</a:t>
            </a:r>
            <a:r>
              <a:rPr lang="cs-CZ" sz="1800" dirty="0"/>
              <a:t>2</a:t>
            </a:r>
            <a:r>
              <a:rPr lang="pl-PL" sz="1800" dirty="0" smtClean="0"/>
              <a:t>]. </a:t>
            </a:r>
            <a:r>
              <a:rPr lang="pl-PL" sz="1800" dirty="0"/>
              <a:t>Dostupný na WWW: </a:t>
            </a:r>
            <a:r>
              <a:rPr lang="pl-PL" sz="1800" dirty="0">
                <a:hlinkClick r:id="rId2"/>
              </a:rPr>
              <a:t>http://</a:t>
            </a:r>
            <a:r>
              <a:rPr lang="pl-PL" sz="1800" dirty="0" smtClean="0">
                <a:hlinkClick r:id="rId2"/>
              </a:rPr>
              <a:t>cs.wikipedia.org/wiki/Soubor:Waldkarpaten_Bieszczady_1.jpg</a:t>
            </a:r>
            <a:r>
              <a:rPr lang="pl-PL" sz="1800" dirty="0" smtClean="0"/>
              <a:t> </a:t>
            </a:r>
          </a:p>
          <a:p>
            <a:pPr marL="68580" indent="0">
              <a:buNone/>
            </a:pPr>
            <a:r>
              <a:rPr lang="cs-CZ" sz="1800" dirty="0"/>
              <a:t>JULO. </a:t>
            </a:r>
            <a:r>
              <a:rPr lang="cs-CZ" sz="1800" i="1" dirty="0" err="1"/>
              <a:t>wikipedia</a:t>
            </a:r>
            <a:r>
              <a:rPr lang="cs-CZ" sz="1800" dirty="0"/>
              <a:t> [online]. [cit. 21</a:t>
            </a:r>
            <a:r>
              <a:rPr lang="it-IT" sz="1800" dirty="0"/>
              <a:t>.</a:t>
            </a:r>
            <a:r>
              <a:rPr lang="cs-CZ" sz="1800" dirty="0"/>
              <a:t>9</a:t>
            </a:r>
            <a:r>
              <a:rPr lang="it-IT" sz="1800" dirty="0"/>
              <a:t>.201</a:t>
            </a:r>
            <a:r>
              <a:rPr lang="cs-CZ" sz="1800" dirty="0"/>
              <a:t>2]. Dostupný na WWW: </a:t>
            </a:r>
            <a:r>
              <a:rPr lang="cs-CZ" sz="1800" dirty="0">
                <a:hlinkClick r:id="rId3"/>
              </a:rPr>
              <a:t>http://</a:t>
            </a:r>
            <a:r>
              <a:rPr lang="cs-CZ" sz="1800" dirty="0" smtClean="0">
                <a:hlinkClick r:id="rId3"/>
              </a:rPr>
              <a:t>cs.wikipedia.org/wiki/Soubor:PuszczaBia%C5%82owieska-ols.jpg</a:t>
            </a:r>
            <a:r>
              <a:rPr lang="cs-CZ" sz="1800" dirty="0" smtClean="0"/>
              <a:t> </a:t>
            </a:r>
          </a:p>
          <a:p>
            <a:pPr marL="68580" indent="0">
              <a:buNone/>
            </a:pPr>
            <a:r>
              <a:rPr lang="cs-CZ" sz="1800" dirty="0"/>
              <a:t>KOTOWSKI, Henryk. </a:t>
            </a:r>
            <a:r>
              <a:rPr lang="cs-CZ" sz="1800" i="1" dirty="0" err="1"/>
              <a:t>wikipedia</a:t>
            </a:r>
            <a:r>
              <a:rPr lang="cs-CZ" sz="1800" dirty="0"/>
              <a:t> [online]. [cit. 21</a:t>
            </a:r>
            <a:r>
              <a:rPr lang="it-IT" sz="1800" dirty="0"/>
              <a:t>.</a:t>
            </a:r>
            <a:r>
              <a:rPr lang="cs-CZ" sz="1800" dirty="0"/>
              <a:t>9</a:t>
            </a:r>
            <a:r>
              <a:rPr lang="it-IT" sz="1800" dirty="0"/>
              <a:t>.201</a:t>
            </a:r>
            <a:r>
              <a:rPr lang="cs-CZ" sz="1800" dirty="0"/>
              <a:t>2]. Dostupný na WWW: </a:t>
            </a:r>
            <a:r>
              <a:rPr lang="cs-CZ" sz="1800" dirty="0">
                <a:hlinkClick r:id="rId4"/>
              </a:rPr>
              <a:t>http://</a:t>
            </a:r>
            <a:r>
              <a:rPr lang="cs-CZ" sz="1800" dirty="0" smtClean="0">
                <a:hlinkClick r:id="rId4"/>
              </a:rPr>
              <a:t>cs.wikipedia.org/wiki/Soubor:Wisent.jpg</a:t>
            </a:r>
            <a:r>
              <a:rPr lang="cs-CZ" sz="1800" dirty="0" smtClean="0"/>
              <a:t> </a:t>
            </a:r>
          </a:p>
          <a:p>
            <a:pPr marL="68580" indent="0">
              <a:buNone/>
            </a:pPr>
            <a:r>
              <a:rPr lang="cs-CZ" sz="1800" dirty="0"/>
              <a:t>LUDEK. </a:t>
            </a:r>
            <a:r>
              <a:rPr lang="cs-CZ" sz="1800" i="1" dirty="0" err="1"/>
              <a:t>wikipedia</a:t>
            </a:r>
            <a:r>
              <a:rPr lang="cs-CZ" sz="1800" dirty="0"/>
              <a:t> [online]. [cit. 21</a:t>
            </a:r>
            <a:r>
              <a:rPr lang="it-IT" sz="1800" dirty="0"/>
              <a:t>.</a:t>
            </a:r>
            <a:r>
              <a:rPr lang="cs-CZ" sz="1800" dirty="0"/>
              <a:t>9</a:t>
            </a:r>
            <a:r>
              <a:rPr lang="it-IT" sz="1800" dirty="0"/>
              <a:t>.201</a:t>
            </a:r>
            <a:r>
              <a:rPr lang="cs-CZ" sz="1800" dirty="0"/>
              <a:t>2 </a:t>
            </a:r>
            <a:r>
              <a:rPr lang="cs-CZ" sz="1800" dirty="0" smtClean="0"/>
              <a:t>]. </a:t>
            </a:r>
            <a:r>
              <a:rPr lang="cs-CZ" sz="1800" dirty="0"/>
              <a:t>Dostupný na WWW: </a:t>
            </a:r>
            <a:r>
              <a:rPr lang="cs-CZ" sz="1800" dirty="0">
                <a:hlinkClick r:id="rId5"/>
              </a:rPr>
              <a:t>http://</a:t>
            </a:r>
            <a:r>
              <a:rPr lang="cs-CZ" sz="1800" dirty="0" smtClean="0">
                <a:hlinkClick r:id="rId5"/>
              </a:rPr>
              <a:t>cs.wikipedia.org/wiki/Soubor:Polska_kontur_cs.png</a:t>
            </a:r>
            <a:r>
              <a:rPr lang="cs-CZ" sz="1800" dirty="0" smtClean="0"/>
              <a:t> </a:t>
            </a:r>
          </a:p>
          <a:p>
            <a:pPr marL="68580" indent="0">
              <a:buNone/>
            </a:pPr>
            <a:r>
              <a:rPr lang="cs-CZ" sz="1800" dirty="0"/>
              <a:t>ETERU. </a:t>
            </a:r>
            <a:r>
              <a:rPr lang="cs-CZ" sz="1800" i="1" dirty="0" err="1"/>
              <a:t>wikipedia</a:t>
            </a:r>
            <a:r>
              <a:rPr lang="cs-CZ" sz="1800" dirty="0"/>
              <a:t> [online]. [cit. 21</a:t>
            </a:r>
            <a:r>
              <a:rPr lang="it-IT" sz="1800" dirty="0"/>
              <a:t>.</a:t>
            </a:r>
            <a:r>
              <a:rPr lang="cs-CZ" sz="1800" dirty="0"/>
              <a:t>9</a:t>
            </a:r>
            <a:r>
              <a:rPr lang="it-IT" sz="1800" dirty="0"/>
              <a:t>.201</a:t>
            </a:r>
            <a:r>
              <a:rPr lang="cs-CZ" sz="1800" dirty="0"/>
              <a:t>2]. Dostupný na WWW: </a:t>
            </a:r>
            <a:r>
              <a:rPr lang="cs-CZ" sz="1800" dirty="0">
                <a:hlinkClick r:id="rId6"/>
              </a:rPr>
              <a:t>http://cs.wikipedia.org/wiki/Soubor:Krak%C3%B3w_-_</a:t>
            </a:r>
            <a:r>
              <a:rPr lang="cs-CZ" sz="1800" dirty="0" smtClean="0">
                <a:hlinkClick r:id="rId6"/>
              </a:rPr>
              <a:t>Sukiennice_1.jpg</a:t>
            </a:r>
            <a:r>
              <a:rPr lang="cs-CZ" sz="1800" dirty="0" smtClean="0"/>
              <a:t> </a:t>
            </a:r>
          </a:p>
          <a:p>
            <a:pPr marL="68580" indent="0">
              <a:buNone/>
            </a:pPr>
            <a:r>
              <a:rPr lang="cs-CZ" sz="1800" dirty="0"/>
              <a:t>WWW.GDANSK.PL. </a:t>
            </a:r>
            <a:r>
              <a:rPr lang="cs-CZ" sz="1800" i="1" dirty="0" err="1"/>
              <a:t>wikipedia</a:t>
            </a:r>
            <a:r>
              <a:rPr lang="cs-CZ" sz="1800" dirty="0"/>
              <a:t> [online]. [cit. 21</a:t>
            </a:r>
            <a:r>
              <a:rPr lang="it-IT" sz="1800" dirty="0"/>
              <a:t>.</a:t>
            </a:r>
            <a:r>
              <a:rPr lang="cs-CZ" sz="1800" dirty="0"/>
              <a:t>9</a:t>
            </a:r>
            <a:r>
              <a:rPr lang="it-IT" sz="1800" dirty="0"/>
              <a:t>.201</a:t>
            </a:r>
            <a:r>
              <a:rPr lang="cs-CZ" sz="1800" dirty="0"/>
              <a:t>2]. Dostupný na WWW: </a:t>
            </a:r>
            <a:r>
              <a:rPr lang="cs-CZ" sz="1800" dirty="0">
                <a:hlinkClick r:id="rId7"/>
              </a:rPr>
              <a:t>http://</a:t>
            </a:r>
            <a:r>
              <a:rPr lang="cs-CZ" sz="1800" dirty="0" smtClean="0">
                <a:hlinkClick r:id="rId7"/>
              </a:rPr>
              <a:t>cs.wikipedia.org/wiki/Soubor:Old_town_panorama.jpg</a:t>
            </a:r>
            <a:r>
              <a:rPr lang="cs-CZ" sz="1800" dirty="0" smtClean="0"/>
              <a:t> </a:t>
            </a:r>
          </a:p>
          <a:p>
            <a:pPr marL="68580" indent="0">
              <a:buNone/>
            </a:pPr>
            <a:r>
              <a:rPr lang="cs-CZ" sz="1800" dirty="0"/>
              <a:t>NANC1. </a:t>
            </a:r>
            <a:r>
              <a:rPr lang="cs-CZ" sz="1800" i="1" dirty="0" err="1"/>
              <a:t>wikipedia</a:t>
            </a:r>
            <a:r>
              <a:rPr lang="cs-CZ" sz="1800" dirty="0"/>
              <a:t> [online]. [cit. 21</a:t>
            </a:r>
            <a:r>
              <a:rPr lang="it-IT" sz="1800" dirty="0"/>
              <a:t>.</a:t>
            </a:r>
            <a:r>
              <a:rPr lang="cs-CZ" sz="1800" dirty="0"/>
              <a:t>9</a:t>
            </a:r>
            <a:r>
              <a:rPr lang="it-IT" sz="1800" dirty="0"/>
              <a:t>.201</a:t>
            </a:r>
            <a:r>
              <a:rPr lang="cs-CZ" sz="1800" dirty="0"/>
              <a:t>2]. Dostupný na WWW: </a:t>
            </a:r>
            <a:r>
              <a:rPr lang="cs-CZ" sz="1800" dirty="0">
                <a:hlinkClick r:id="rId8"/>
              </a:rPr>
              <a:t>http://</a:t>
            </a:r>
            <a:r>
              <a:rPr lang="cs-CZ" sz="1800" dirty="0" smtClean="0">
                <a:hlinkClick r:id="rId8"/>
              </a:rPr>
              <a:t>cs.wikipedia.org/wiki/Soubor:Stocznia.jpg</a:t>
            </a:r>
            <a:r>
              <a:rPr lang="cs-CZ" sz="1800" dirty="0" smtClean="0"/>
              <a:t> </a:t>
            </a:r>
          </a:p>
          <a:p>
            <a:pPr marL="68580" indent="0">
              <a:buNone/>
            </a:pPr>
            <a:r>
              <a:rPr lang="en-US" sz="1800" dirty="0"/>
              <a:t>BLOOD, Captain. </a:t>
            </a:r>
            <a:r>
              <a:rPr lang="en-US" sz="1800" i="1" dirty="0" err="1"/>
              <a:t>wikipedia</a:t>
            </a:r>
            <a:r>
              <a:rPr lang="en-US" sz="1800" dirty="0"/>
              <a:t> [online]. [cit</a:t>
            </a:r>
            <a:r>
              <a:rPr lang="en-US" sz="1800" dirty="0" smtClean="0"/>
              <a:t>.</a:t>
            </a:r>
            <a:r>
              <a:rPr lang="cs-CZ" sz="1800" dirty="0"/>
              <a:t> 21</a:t>
            </a:r>
            <a:r>
              <a:rPr lang="it-IT" sz="1800" dirty="0"/>
              <a:t>.</a:t>
            </a:r>
            <a:r>
              <a:rPr lang="cs-CZ" sz="1800" dirty="0"/>
              <a:t>9</a:t>
            </a:r>
            <a:r>
              <a:rPr lang="it-IT" sz="1800" dirty="0"/>
              <a:t>.201</a:t>
            </a:r>
            <a:r>
              <a:rPr lang="cs-CZ" sz="1800" dirty="0"/>
              <a:t>2</a:t>
            </a:r>
            <a:r>
              <a:rPr lang="en-US" sz="1800" dirty="0" smtClean="0"/>
              <a:t>]. </a:t>
            </a:r>
            <a:r>
              <a:rPr lang="en-US" sz="1800" dirty="0" err="1"/>
              <a:t>Dostupný</a:t>
            </a:r>
            <a:r>
              <a:rPr lang="en-US" sz="1800" dirty="0"/>
              <a:t> </a:t>
            </a:r>
            <a:r>
              <a:rPr lang="en-US" sz="1800" dirty="0" err="1"/>
              <a:t>na</a:t>
            </a:r>
            <a:r>
              <a:rPr lang="en-US" sz="1800" dirty="0"/>
              <a:t> WWW: </a:t>
            </a:r>
            <a:r>
              <a:rPr lang="en-US" sz="1800" dirty="0">
                <a:hlinkClick r:id="rId9"/>
              </a:rPr>
              <a:t>http://</a:t>
            </a:r>
            <a:r>
              <a:rPr lang="en-US" sz="1800" dirty="0" smtClean="0">
                <a:hlinkClick r:id="rId9"/>
              </a:rPr>
              <a:t>cs.wikipedia.org/wiki/Soubor:Poland_topo.jpg</a:t>
            </a:r>
            <a:r>
              <a:rPr lang="cs-CZ" sz="1800" dirty="0" smtClean="0"/>
              <a:t> </a:t>
            </a:r>
          </a:p>
          <a:p>
            <a:pPr marL="68580" indent="0">
              <a:buNone/>
            </a:pPr>
            <a:r>
              <a:rPr lang="cs-CZ" sz="1800" dirty="0"/>
              <a:t>CEZARY P. </a:t>
            </a:r>
            <a:r>
              <a:rPr lang="cs-CZ" sz="1800" i="1" dirty="0" err="1"/>
              <a:t>wikipedia</a:t>
            </a:r>
            <a:r>
              <a:rPr lang="cs-CZ" sz="1800" dirty="0"/>
              <a:t> [online]. [cit. 21</a:t>
            </a:r>
            <a:r>
              <a:rPr lang="it-IT" sz="1800" dirty="0"/>
              <a:t>.</a:t>
            </a:r>
            <a:r>
              <a:rPr lang="cs-CZ" sz="1800" dirty="0"/>
              <a:t>9</a:t>
            </a:r>
            <a:r>
              <a:rPr lang="it-IT" sz="1800" dirty="0"/>
              <a:t>.201</a:t>
            </a:r>
            <a:r>
              <a:rPr lang="cs-CZ" sz="1800" dirty="0"/>
              <a:t>2]. Dostupný na WWW: </a:t>
            </a:r>
            <a:r>
              <a:rPr lang="cs-CZ" sz="1800" dirty="0">
                <a:hlinkClick r:id="rId10"/>
              </a:rPr>
              <a:t>http://</a:t>
            </a:r>
            <a:r>
              <a:rPr lang="cs-CZ" sz="1800" dirty="0" smtClean="0">
                <a:hlinkClick r:id="rId10"/>
              </a:rPr>
              <a:t>cs.wikipedia.org/wiki/Soubor:Wieliczka_salt_mine.jpg</a:t>
            </a:r>
            <a:r>
              <a:rPr lang="cs-CZ" sz="1800" dirty="0" smtClean="0"/>
              <a:t> 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2688361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26</TotalTime>
  <Words>755</Words>
  <Application>Microsoft Office PowerPoint</Application>
  <PresentationFormat>Předvádění na obrazovce (4:3)</PresentationFormat>
  <Paragraphs>183</Paragraphs>
  <Slides>35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35</vt:i4>
      </vt:variant>
    </vt:vector>
  </HeadingPairs>
  <TitlesOfParts>
    <vt:vector size="36" baseType="lpstr">
      <vt:lpstr>Metro</vt:lpstr>
      <vt:lpstr>Prezentace aplikace PowerPoint</vt:lpstr>
      <vt:lpstr>Polsko </vt:lpstr>
      <vt:lpstr>Polsko - historie</vt:lpstr>
      <vt:lpstr>Prezentace aplikace PowerPoint</vt:lpstr>
      <vt:lpstr>Polsko - historie</vt:lpstr>
      <vt:lpstr>Prezentace aplikace PowerPoint</vt:lpstr>
      <vt:lpstr>Prezentace aplikace PowerPoint</vt:lpstr>
      <vt:lpstr>Polsko - historie</vt:lpstr>
      <vt:lpstr>Prezentace aplikace PowerPoint</vt:lpstr>
      <vt:lpstr>Polsko - historie</vt:lpstr>
      <vt:lpstr>Polsko - geografie</vt:lpstr>
      <vt:lpstr>Prezentace aplikace PowerPoint</vt:lpstr>
      <vt:lpstr>Polsko - geografie</vt:lpstr>
      <vt:lpstr>Prezentace aplikace PowerPoint</vt:lpstr>
      <vt:lpstr>Prezentace aplikace PowerPoint</vt:lpstr>
      <vt:lpstr>Polsko - geografie</vt:lpstr>
      <vt:lpstr>Białowieski Park Narodowy</vt:lpstr>
      <vt:lpstr>Prezentace aplikace PowerPoint</vt:lpstr>
      <vt:lpstr>Prezentace aplikace PowerPoint</vt:lpstr>
      <vt:lpstr>Polsko - obyvatelstvo</vt:lpstr>
      <vt:lpstr>Polsko - obyvatelstvo</vt:lpstr>
      <vt:lpstr>Sídla, administrativní členění</vt:lpstr>
      <vt:lpstr>Prezentace aplikace PowerPoint</vt:lpstr>
      <vt:lpstr>Prezentace aplikace PowerPoint</vt:lpstr>
      <vt:lpstr>Polsko – politický systém</vt:lpstr>
      <vt:lpstr>Polsko - hospodářství</vt:lpstr>
      <vt:lpstr>Polsko - hospodářství</vt:lpstr>
      <vt:lpstr>Prezentace aplikace PowerPoint</vt:lpstr>
      <vt:lpstr>Polsko - hospodářství</vt:lpstr>
      <vt:lpstr>Polsko - doprava</vt:lpstr>
      <vt:lpstr>Polsko - doprava</vt:lpstr>
      <vt:lpstr>Prezentace aplikace PowerPoint</vt:lpstr>
      <vt:lpstr>Použité zdroje a literatura</vt:lpstr>
      <vt:lpstr>Použité zdroje a literatura</vt:lpstr>
      <vt:lpstr>Použité zdroje a literatura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Kohoutek Jan</dc:creator>
  <cp:lastModifiedBy>Kohoutek Jan</cp:lastModifiedBy>
  <cp:revision>18</cp:revision>
  <dcterms:created xsi:type="dcterms:W3CDTF">2013-05-03T22:19:59Z</dcterms:created>
  <dcterms:modified xsi:type="dcterms:W3CDTF">2013-05-17T18:08:07Z</dcterms:modified>
</cp:coreProperties>
</file>