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3"/>
  </p:notesMasterIdLst>
  <p:sldIdLst>
    <p:sldId id="30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7" r:id="rId48"/>
    <p:sldId id="308" r:id="rId49"/>
    <p:sldId id="310" r:id="rId50"/>
    <p:sldId id="311" r:id="rId51"/>
    <p:sldId id="306" r:id="rId5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E28E62-540D-4D8F-B640-54D9569DD9F1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5B66BF-0E9D-4D1A-B90D-C0552AD11A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995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798415-A513-4342-9FD3-660B201E99E6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http://cs.wikipedia.org/wiki/Soubor:Flag_of_Slovakia.svg" TargetMode="Externa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t_of_Arms_of_Slovakia.sv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b/Czechoslovakia_COA_1961-1989.svg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10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6/CoA_CSFRc.svg" TargetMode="External"/><Relationship Id="rId5" Type="http://schemas.openxmlformats.org/officeDocument/2006/relationships/image" Target="../media/image9.png"/><Relationship Id="rId10" Type="http://schemas.openxmlformats.org/officeDocument/2006/relationships/image" Target="../media/image12.png"/><Relationship Id="rId4" Type="http://schemas.openxmlformats.org/officeDocument/2006/relationships/hyperlink" Target="http://cs.wikipedia.org/wiki/Soubor:Coat_of_arms_of_the_Czech_Republic.svg" TargetMode="External"/><Relationship Id="rId9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Soubor:Coat_of_arms_of_the_Czech_Republic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://cs.wikipedia.org/wiki/Soubor:Coat_of_Arms_of_Slovakia.sv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hyperlink" Target="http://cs.wikipedia.org/wiki/Soubor:Coat_of_arms_of_the_Czech_Republic.sv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Soubor:Coat_of_arms_of_the_Czech_Republic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3.png"/><Relationship Id="rId4" Type="http://schemas.openxmlformats.org/officeDocument/2006/relationships/hyperlink" Target="http://cs.wikipedia.org/wiki/Soubor:Coat_of_Arms_of_Slovakia.sv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t_of_Arms_of_Slovakia.svg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t_of_Arms_of_Slovakia.svg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t_of_Arms_of_Slovakia.svg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t_of_Arms_of_Slovakia.svg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t_of_Arms_of_Slovakia.svg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t_of_Arms_of_Slovakia.svg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%C3%A1padn%C3%AD_Karpaty" TargetMode="External"/><Relationship Id="rId2" Type="http://schemas.openxmlformats.org/officeDocument/2006/relationships/hyperlink" Target="http://cs.wikipedia.org/wiki/D%C4%9Bjiny_Slovensk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Zem%C4%9B" TargetMode="External"/><Relationship Id="rId5" Type="http://schemas.openxmlformats.org/officeDocument/2006/relationships/hyperlink" Target="http://cs.wikipedia.org/wiki/Slovensk%C3%A1_republika_(1939-1945)" TargetMode="External"/><Relationship Id="rId4" Type="http://schemas.openxmlformats.org/officeDocument/2006/relationships/hyperlink" Target="http://cs.wikipedia.org/wiki/Ekonomika_Slovenska" TargetMode="Externa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lovensko_topo_blank.jpg" TargetMode="External"/><Relationship Id="rId3" Type="http://schemas.openxmlformats.org/officeDocument/2006/relationships/hyperlink" Target="http://cs.wikipedia.org/wiki/Soubor:EU_location_SVK.png" TargetMode="External"/><Relationship Id="rId7" Type="http://schemas.openxmlformats.org/officeDocument/2006/relationships/hyperlink" Target="http://cs.wikipedia.org/wiki/Soubor:Westkarpaten_Gliederung_Skizze.jpg" TargetMode="External"/><Relationship Id="rId2" Type="http://schemas.openxmlformats.org/officeDocument/2006/relationships/hyperlink" Target="http://cs.wikipedia.org/wiki/Soubor:Coat_of_Arms_of_Slovaki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zechoslovakia_COA_1961-1989.svg" TargetMode="External"/><Relationship Id="rId5" Type="http://schemas.openxmlformats.org/officeDocument/2006/relationships/hyperlink" Target="http://cs.wikipedia.org/wiki/Soubor:R%C4%8Cs._Pom%C4%9Bry_n%C3%A1rodnostn%C3%AD.jpg" TargetMode="External"/><Relationship Id="rId10" Type="http://schemas.openxmlformats.org/officeDocument/2006/relationships/hyperlink" Target="http://cs.wikipedia.org/wiki/Soubor:Slovensky_raj_from_Havrania_skala.jpg" TargetMode="External"/><Relationship Id="rId4" Type="http://schemas.openxmlformats.org/officeDocument/2006/relationships/hyperlink" Target="http://cs.wikipedia.org/wiki/Soubor:Jozef_Tiso.jpg" TargetMode="External"/><Relationship Id="rId9" Type="http://schemas.openxmlformats.org/officeDocument/2006/relationships/hyperlink" Target="http://cs.wikipedia.org/wiki/Soubor:Gerlach_south_face_B.jpg" TargetMode="Externa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hata_Gen._Stefanika.JPG" TargetMode="External"/><Relationship Id="rId3" Type="http://schemas.openxmlformats.org/officeDocument/2006/relationships/hyperlink" Target="http://cs.wikipedia.org/wiki/Soubor:Tatra_mountains_western_side_2.jpg" TargetMode="External"/><Relationship Id="rId7" Type="http://schemas.openxmlformats.org/officeDocument/2006/relationships/hyperlink" Target="http://cs.wikipedia.org/wiki/Soubor:Chopok_stanica.JPG" TargetMode="External"/><Relationship Id="rId2" Type="http://schemas.openxmlformats.org/officeDocument/2006/relationships/hyperlink" Target="http://cs.wikipedia.org/wiki/Soubor:Stre%C4%8Dno2_-_rann%C3%AD_mlh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ohled_na_zimni_Chopok.jpg" TargetMode="External"/><Relationship Id="rId11" Type="http://schemas.openxmlformats.org/officeDocument/2006/relationships/hyperlink" Target="http://cs.wikipedia.org/wiki/Soubor:Richnava11Spis2.JPG" TargetMode="External"/><Relationship Id="rId5" Type="http://schemas.openxmlformats.org/officeDocument/2006/relationships/hyperlink" Target="http://cs.wikipedia.org/wiki/Soubor:Strbske_pleso_Solisko.JPG" TargetMode="External"/><Relationship Id="rId10" Type="http://schemas.openxmlformats.org/officeDocument/2006/relationships/hyperlink" Target="http://cs.wikipedia.org/wiki/Soubor:Grassalkovich_Palace.jpg" TargetMode="External"/><Relationship Id="rId4" Type="http://schemas.openxmlformats.org/officeDocument/2006/relationships/hyperlink" Target="http://cs.wikipedia.org/wiki/Soubor:Observatory_Skalnate_pleso.jpg" TargetMode="External"/><Relationship Id="rId9" Type="http://schemas.openxmlformats.org/officeDocument/2006/relationships/hyperlink" Target="http://cs.wikipedia.org/wiki/Soubor:BratislavaDonau.JPG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finery_of_Slovnaft_in_Bratislava,_view_from_Nov%C3%BD_most_viewpoint.jpg" TargetMode="External"/><Relationship Id="rId2" Type="http://schemas.openxmlformats.org/officeDocument/2006/relationships/hyperlink" Target="http://cs.wikipedia.org/wiki/Soubor:1_euro_Slovaki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ratislava_view_from_Crown_Tower.jpg" TargetMode="External"/><Relationship Id="rId5" Type="http://schemas.openxmlformats.org/officeDocument/2006/relationships/hyperlink" Target="http://cs.wikipedia.org/wiki/Soubor:Highways_Slovakia_sk.svg" TargetMode="External"/><Relationship Id="rId4" Type="http://schemas.openxmlformats.org/officeDocument/2006/relationships/hyperlink" Target="http://cs.wikipedia.org/wiki/Soubor:Ussteel_kosice_slovakia.JPG" TargetMode="Externa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</a:t>
            </a:r>
            <a:r>
              <a:rPr lang="cs-CZ" sz="1600" dirty="0">
                <a:effectLst/>
              </a:rPr>
              <a:t>Socioekonomická a regionální </a:t>
            </a:r>
            <a:r>
              <a:rPr lang="cs-CZ" sz="1600" dirty="0" smtClean="0">
                <a:effectLst/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Slovenská republika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15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  JK_REG_GEO_15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26.9.2012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      3. ročník – DUM –  obsahuje informace  o Slovenské republice. Konkrétně  o jejím politickém systému, obyvatelstvu, historii, přírodních podmínkách a hospodářství.</a:t>
            </a:r>
          </a:p>
          <a:p>
            <a:pPr algn="l">
              <a:lnSpc>
                <a:spcPct val="80000"/>
              </a:lnSpc>
            </a:pPr>
            <a:endParaRPr lang="cs-CZ" sz="1600" dirty="0" smtClean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</a:t>
            </a:r>
            <a:r>
              <a:rPr lang="cs-CZ" sz="1600" dirty="0" smtClean="0">
                <a:effectLst/>
              </a:rPr>
              <a:t>: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Tematický školní atlas Dnešní svět</a:t>
            </a:r>
          </a:p>
          <a:p>
            <a:pPr algn="l">
              <a:lnSpc>
                <a:spcPct val="80000"/>
              </a:lnSpc>
            </a:pPr>
            <a:r>
              <a:rPr lang="cs-CZ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</a:t>
            </a:r>
            <a:r>
              <a:rPr lang="cs-CZ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atlas světa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69999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80920" cy="518457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vnitrozemský stát ležící ve střední Evropě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Do roku 1992 bylo součástí Československa </a:t>
            </a:r>
          </a:p>
          <a:p>
            <a:r>
              <a:rPr lang="cs-CZ" dirty="0" smtClean="0"/>
              <a:t>Slovensko hraničí s Českem (252 km) a Rakouskem (91 km) na západě, s Maďarskem (677 km) na jihu, s Ukrajinou (97 km) na východě a s Polskem (444 km) na severu </a:t>
            </a:r>
          </a:p>
          <a:p>
            <a:r>
              <a:rPr lang="cs-CZ" dirty="0" smtClean="0"/>
              <a:t>Slovensko je členem </a:t>
            </a:r>
            <a:r>
              <a:rPr lang="cs-CZ" b="1" dirty="0" smtClean="0">
                <a:solidFill>
                  <a:srgbClr val="FFC000"/>
                </a:solidFill>
              </a:rPr>
              <a:t>OSN, NATO, OECD, WTO, Rady Evropy, EU, </a:t>
            </a:r>
            <a:r>
              <a:rPr lang="cs-CZ" b="1" dirty="0" err="1" smtClean="0">
                <a:solidFill>
                  <a:srgbClr val="FFC000"/>
                </a:solidFill>
              </a:rPr>
              <a:t>Schengenského</a:t>
            </a:r>
            <a:r>
              <a:rPr lang="cs-CZ" b="1" dirty="0" smtClean="0">
                <a:solidFill>
                  <a:srgbClr val="FFC000"/>
                </a:solidFill>
              </a:rPr>
              <a:t> prostoru, </a:t>
            </a:r>
            <a:r>
              <a:rPr lang="cs-CZ" b="1" dirty="0" err="1" smtClean="0">
                <a:solidFill>
                  <a:srgbClr val="FFC000"/>
                </a:solidFill>
              </a:rPr>
              <a:t>Eurozóny</a:t>
            </a:r>
            <a:r>
              <a:rPr lang="cs-CZ" b="1" dirty="0" smtClean="0">
                <a:solidFill>
                  <a:srgbClr val="FFC000"/>
                </a:solidFill>
              </a:rPr>
              <a:t> a Visegrádské skupiny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0"/>
            <a:ext cx="1080120" cy="1356152"/>
          </a:xfrm>
          <a:prstGeom prst="rect">
            <a:avLst/>
          </a:prstGeom>
          <a:noFill/>
        </p:spPr>
      </p:pic>
      <p:pic>
        <p:nvPicPr>
          <p:cNvPr id="1026" name="Picture 2" descr="Soubor:EU location SVK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56152"/>
            <a:ext cx="8280920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Vlajka Slovenska">
            <a:hlinkClick r:id="rId5" tooltip="Vlajka Slovenska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3284984"/>
            <a:ext cx="1944216" cy="10892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37373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914400"/>
          </a:xfrm>
        </p:spPr>
        <p:txBody>
          <a:bodyPr/>
          <a:lstStyle/>
          <a:p>
            <a:r>
              <a:rPr lang="cs-CZ" dirty="0" smtClean="0"/>
              <a:t>Slovensko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Až do roku 1918 bylo Slovensko součástí Uherského království (Horní Uhry) - habsburského soustátí</a:t>
            </a:r>
          </a:p>
          <a:p>
            <a:r>
              <a:rPr lang="cs-CZ" dirty="0" smtClean="0"/>
              <a:t>Po osmanské expanzi na území bývalého Uherska v 16. a 17. století se území země dočasně zredukovalo prakticky jen na hornatou část Slovenska – dnešní rakouskou spolkovou zemi </a:t>
            </a:r>
            <a:r>
              <a:rPr lang="cs-CZ" dirty="0" err="1" smtClean="0"/>
              <a:t>Hradsko</a:t>
            </a:r>
            <a:r>
              <a:rPr lang="cs-CZ" dirty="0" smtClean="0"/>
              <a:t> (Burgenland) a západní Maďarsko (Královské Uhersko)</a:t>
            </a:r>
          </a:p>
          <a:p>
            <a:r>
              <a:rPr lang="cs-CZ" dirty="0" smtClean="0"/>
              <a:t>Tím se Slovensko stalo </a:t>
            </a:r>
            <a:r>
              <a:rPr lang="cs-CZ" b="1" dirty="0" smtClean="0">
                <a:solidFill>
                  <a:srgbClr val="FFC000"/>
                </a:solidFill>
              </a:rPr>
              <a:t>jádrem Královského Uherska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Bratislava se stala hlavním (1536–1784, 1848) i korunovačním městem (1563–1830) ale také sídlem sněmu Královského Uherska </a:t>
            </a:r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188640"/>
            <a:ext cx="1080120" cy="1356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36820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914400"/>
          </a:xfrm>
        </p:spPr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7992888" cy="5256584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Za revoluce v letech 1848–1849 se Slováci přidali na stranu Rakušanů, aby se oddělili od Uherska a stali se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samostatnou částí Rakouské monarchie</a:t>
            </a:r>
          </a:p>
          <a:p>
            <a:endParaRPr lang="cs-CZ" dirty="0" smtClean="0"/>
          </a:p>
          <a:p>
            <a:r>
              <a:rPr lang="cs-CZ" dirty="0" smtClean="0"/>
              <a:t>To se jim však nepodařilo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Nejhoršímu tlaku maďarizace čelili Slováci </a:t>
            </a:r>
            <a:r>
              <a:rPr lang="cs-CZ" b="1" dirty="0" err="1" smtClean="0">
                <a:solidFill>
                  <a:srgbClr val="FFC000"/>
                </a:solidFill>
              </a:rPr>
              <a:t>porakousko</a:t>
            </a:r>
            <a:r>
              <a:rPr lang="cs-CZ" b="1" dirty="0" smtClean="0">
                <a:solidFill>
                  <a:srgbClr val="FFC000"/>
                </a:solidFill>
              </a:rPr>
              <a:t>-uherském vyrovnaní v letech 1867-1918, kdy Uhersko získalo větší podíl na rozhodování i nad územím Slovenska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188640"/>
            <a:ext cx="1080120" cy="1356152"/>
          </a:xfrm>
          <a:prstGeom prst="rect">
            <a:avLst/>
          </a:prstGeom>
          <a:noFill/>
        </p:spPr>
      </p:pic>
      <p:pic>
        <p:nvPicPr>
          <p:cNvPr id="2050" name="Picture 2" descr="Soubor:Milan Rastislav Štefáni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994" y="882562"/>
            <a:ext cx="4131254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9600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72400" cy="914400"/>
          </a:xfrm>
        </p:spPr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6103912" cy="587727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Mezi lety 1918–1939 se Slovensko s téměř dnešním vytyčením hranic stalo jako 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samosprávná Slovenská krajina součástí nově vzniklé Československé republiky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 dobách druhé světové války(1939–1945) získalo Slovensko formální samostatnost ,fakticky však bylo satelitem nacistického Německa</a:t>
            </a:r>
          </a:p>
          <a:p>
            <a:r>
              <a:rPr lang="cs-CZ" dirty="0" smtClean="0"/>
              <a:t>V roce 1944 vypuklo </a:t>
            </a:r>
            <a:r>
              <a:rPr lang="cs-CZ" b="1" dirty="0" smtClean="0">
                <a:solidFill>
                  <a:srgbClr val="FFC000"/>
                </a:solidFill>
              </a:rPr>
              <a:t>Slovenské národní povstání (SNP) </a:t>
            </a:r>
            <a:r>
              <a:rPr lang="cs-CZ" dirty="0" smtClean="0"/>
              <a:t>proti nacistickému režimu</a:t>
            </a:r>
            <a:endParaRPr lang="cs-CZ" dirty="0"/>
          </a:p>
        </p:txBody>
      </p:sp>
      <p:pic>
        <p:nvPicPr>
          <p:cNvPr id="3074" name="Picture 2" descr="Portrét přibližně z roku 193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916832"/>
            <a:ext cx="2278757" cy="3168352"/>
          </a:xfrm>
          <a:prstGeom prst="rect">
            <a:avLst/>
          </a:prstGeom>
          <a:noFill/>
        </p:spPr>
      </p:pic>
      <p:pic>
        <p:nvPicPr>
          <p:cNvPr id="5" name="Picture 4" descr="Znak Slovenska">
            <a:hlinkClick r:id="rId3" tooltip="Znak Slovenska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188640"/>
            <a:ext cx="1080120" cy="1356152"/>
          </a:xfrm>
          <a:prstGeom prst="rect">
            <a:avLst/>
          </a:prstGeom>
          <a:noFill/>
        </p:spPr>
      </p:pic>
      <p:pic>
        <p:nvPicPr>
          <p:cNvPr id="4098" name="Picture 2" descr="Soubor:Jozef Tiso (Berlin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3" y="1700808"/>
            <a:ext cx="8471444" cy="49685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37010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772400" cy="914400"/>
          </a:xfrm>
        </p:spPr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8991600" cy="5589240"/>
          </a:xfrm>
        </p:spPr>
        <p:txBody>
          <a:bodyPr>
            <a:normAutofit/>
          </a:bodyPr>
          <a:lstStyle/>
          <a:p>
            <a:r>
              <a:rPr lang="cs-CZ" dirty="0" smtClean="0"/>
              <a:t>Roku 1945 se země navrátila k Československu, které se v roce 1948 změnilo v </a:t>
            </a:r>
            <a:r>
              <a:rPr lang="cs-CZ" b="1" dirty="0" smtClean="0">
                <a:solidFill>
                  <a:srgbClr val="FFC000"/>
                </a:solidFill>
              </a:rPr>
              <a:t>socialistický stát</a:t>
            </a:r>
          </a:p>
          <a:p>
            <a:r>
              <a:rPr lang="cs-CZ" dirty="0" smtClean="0"/>
              <a:t>Po </a:t>
            </a:r>
            <a:r>
              <a:rPr lang="cs-CZ" b="1" dirty="0" smtClean="0">
                <a:solidFill>
                  <a:srgbClr val="C00000"/>
                </a:solidFill>
              </a:rPr>
              <a:t>sametové revoluci v roce 1989</a:t>
            </a:r>
            <a:r>
              <a:rPr lang="cs-CZ" dirty="0" smtClean="0"/>
              <a:t> došlo k demokratizaci Československa a ze Slovenska se začaly ozývat </a:t>
            </a:r>
            <a:r>
              <a:rPr lang="cs-CZ" b="1" dirty="0" smtClean="0">
                <a:solidFill>
                  <a:srgbClr val="FFC000"/>
                </a:solidFill>
              </a:rPr>
              <a:t>hlasy pro větší autonomii, ba i samostatnosti</a:t>
            </a:r>
          </a:p>
          <a:p>
            <a:r>
              <a:rPr lang="cs-CZ" dirty="0" smtClean="0"/>
              <a:t>Z jara 1990 došlo v politickém názvu Československa nejprve k nahrazení přívlastku „socialistická“ </a:t>
            </a:r>
            <a:r>
              <a:rPr lang="cs-CZ" b="1" dirty="0" smtClean="0">
                <a:solidFill>
                  <a:srgbClr val="00B0F0"/>
                </a:solidFill>
              </a:rPr>
              <a:t>atributem „federativní“ (ČSFR), o necelý měsíc později přijat jazykově i věcně nepříliš vhodný název Česká a Slovenská federativní republika</a:t>
            </a:r>
          </a:p>
          <a:p>
            <a:endParaRPr lang="cs-CZ" dirty="0"/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63880" y="0"/>
            <a:ext cx="1080120" cy="1356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2916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772400" cy="914400"/>
          </a:xfrm>
        </p:spPr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676456" cy="537321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Napětí vzbuzovala i </a:t>
            </a:r>
            <a:r>
              <a:rPr lang="cs-CZ" b="1" dirty="0" smtClean="0">
                <a:solidFill>
                  <a:srgbClr val="00B0F0"/>
                </a:solidFill>
              </a:rPr>
              <a:t>asymetrie mnoha institucí</a:t>
            </a:r>
            <a:r>
              <a:rPr lang="cs-CZ" dirty="0" smtClean="0"/>
              <a:t> – například v Česku působila Československá televize, ale na Slovensku vznikla Slovenská </a:t>
            </a:r>
            <a:r>
              <a:rPr lang="cs-CZ" dirty="0" err="1" smtClean="0"/>
              <a:t>televízia</a:t>
            </a:r>
            <a:r>
              <a:rPr lang="cs-CZ" dirty="0" smtClean="0"/>
              <a:t>, souběžně vznikaly na Slovensku tendence ke zřízení slovenské policie, slovenské armády i slovenské národní banky</a:t>
            </a:r>
          </a:p>
          <a:p>
            <a:r>
              <a:rPr lang="cs-CZ" dirty="0" smtClean="0"/>
              <a:t>Český premiér Petr </a:t>
            </a:r>
            <a:r>
              <a:rPr lang="cs-CZ" dirty="0" err="1" smtClean="0"/>
              <a:t>Pithart</a:t>
            </a:r>
            <a:r>
              <a:rPr lang="cs-CZ" dirty="0" smtClean="0"/>
              <a:t> v té době zmínil vizi  </a:t>
            </a:r>
            <a:r>
              <a:rPr lang="cs-CZ" b="1" dirty="0" smtClean="0">
                <a:solidFill>
                  <a:srgbClr val="FFC000"/>
                </a:solidFill>
              </a:rPr>
              <a:t>konfederace</a:t>
            </a:r>
            <a:r>
              <a:rPr lang="cs-CZ" dirty="0" smtClean="0"/>
              <a:t> - jeho Občanské hnutí následně propadlo ve volbách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Rozdělení Československa podporovaly všechny významné slovenské politické strany a špičkoví politici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Demokratická strana, která byla pro zachování společného státu, u voleb neuspěla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63880" y="0"/>
            <a:ext cx="1080120" cy="1268760"/>
          </a:xfrm>
          <a:prstGeom prst="rect">
            <a:avLst/>
          </a:prstGeom>
          <a:noFill/>
        </p:spPr>
      </p:pic>
      <p:pic>
        <p:nvPicPr>
          <p:cNvPr id="75778" name="Picture 2" descr="Znak Česka">
            <a:hlinkClick r:id="rId4" tooltip="Znak Česka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1"/>
            <a:ext cx="1080120" cy="1268760"/>
          </a:xfrm>
          <a:prstGeom prst="rect">
            <a:avLst/>
          </a:prstGeom>
          <a:noFill/>
        </p:spPr>
      </p:pic>
      <p:pic>
        <p:nvPicPr>
          <p:cNvPr id="75780" name="Picture 4" descr="Soubor:CoA CSFRc.sv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79410" y="1844824"/>
            <a:ext cx="2964590" cy="3573016"/>
          </a:xfrm>
          <a:prstGeom prst="rect">
            <a:avLst/>
          </a:prstGeom>
          <a:noFill/>
        </p:spPr>
      </p:pic>
      <p:pic>
        <p:nvPicPr>
          <p:cNvPr id="75782" name="Picture 6" descr="Soubor:Czechoslovakia COA 1961-1989.sv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131840" y="1340768"/>
            <a:ext cx="2952328" cy="4227678"/>
          </a:xfrm>
          <a:prstGeom prst="rect">
            <a:avLst/>
          </a:prstGeom>
          <a:noFill/>
        </p:spPr>
      </p:pic>
      <p:pic>
        <p:nvPicPr>
          <p:cNvPr id="75784" name="Picture 8" descr="Soubor:Czechoslovakia COA small 2.sv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1916832"/>
            <a:ext cx="2987824" cy="37444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90161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5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5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424936" cy="53285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 ČR uspěla ve volbách ODS s heslem „společný stát nebo rozdělení“ a na Slovensku HZDS s požadavkem „konfederace nebo rozdělení“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Úplné rozdělení federace bylo tedy průnikem programů vítězných stran, třebaže jejich mandát rozdělit federaci byl později mnohokrát zpochybňován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Referendum o rozdělení nebylo vážně navrženo</a:t>
            </a:r>
          </a:p>
          <a:p>
            <a:r>
              <a:rPr lang="cs-CZ" dirty="0" smtClean="0"/>
              <a:t>20. července 1992 odstoupil ze své funkce prezident ČSFR Václav Havel - po zbylou dobu své existence byla federace bez prezidenta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Dne 25. listopadu 1992 přijalo Federální shromáždění ústavní zákon č. 542/1992 Sb. o zániku ČSFR k 31. prosinci 1992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4" name="Picture 2" descr="Znak Česka">
            <a:hlinkClick r:id="rId2" tooltip="Znak Če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"/>
            <a:ext cx="1080120" cy="1268760"/>
          </a:xfrm>
          <a:prstGeom prst="rect">
            <a:avLst/>
          </a:prstGeom>
          <a:noFill/>
        </p:spPr>
      </p:pic>
      <p:pic>
        <p:nvPicPr>
          <p:cNvPr id="5" name="Picture 4" descr="Znak Slovenska">
            <a:hlinkClick r:id="rId4" tooltip="Znak Slovenska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63880" y="0"/>
            <a:ext cx="1080120" cy="12687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158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772400" cy="914400"/>
          </a:xfrm>
        </p:spPr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8280920" cy="5400600"/>
          </a:xfrm>
        </p:spPr>
        <p:txBody>
          <a:bodyPr>
            <a:normAutofit/>
          </a:bodyPr>
          <a:lstStyle/>
          <a:p>
            <a:r>
              <a:rPr lang="cs-CZ" dirty="0" smtClean="0"/>
              <a:t>Principem dělení movitého a zahraničního majetku byl </a:t>
            </a:r>
            <a:r>
              <a:rPr lang="cs-CZ" b="1" dirty="0" smtClean="0">
                <a:solidFill>
                  <a:srgbClr val="00B0F0"/>
                </a:solidFill>
              </a:rPr>
              <a:t>poměr počtu obyvatel, tedy 2:1</a:t>
            </a:r>
          </a:p>
          <a:p>
            <a:r>
              <a:rPr lang="cs-CZ" dirty="0" smtClean="0"/>
              <a:t>V době rozdělování republiky bylo (podle zpětného sebehodnocení) </a:t>
            </a:r>
            <a:r>
              <a:rPr lang="cs-CZ" b="1" dirty="0" smtClean="0">
                <a:solidFill>
                  <a:srgbClr val="00B0F0"/>
                </a:solidFill>
              </a:rPr>
              <a:t>pro rozdělení 22 % </a:t>
            </a:r>
            <a:r>
              <a:rPr lang="cs-CZ" dirty="0" smtClean="0"/>
              <a:t>obyvatel (6 % spíše a 16 % rozhodně), </a:t>
            </a:r>
            <a:r>
              <a:rPr lang="cs-CZ" b="1" dirty="0" smtClean="0">
                <a:solidFill>
                  <a:srgbClr val="FFC000"/>
                </a:solidFill>
              </a:rPr>
              <a:t>proti rozdělení 60 % </a:t>
            </a:r>
            <a:r>
              <a:rPr lang="cs-CZ" dirty="0" smtClean="0"/>
              <a:t>(32 % spíše a 28 % rozhodně) a </a:t>
            </a:r>
            <a:r>
              <a:rPr lang="cs-CZ" b="1" dirty="0" smtClean="0">
                <a:solidFill>
                  <a:srgbClr val="FF0000"/>
                </a:solidFill>
              </a:rPr>
              <a:t>18 % nevědělo </a:t>
            </a:r>
          </a:p>
          <a:p>
            <a:r>
              <a:rPr lang="cs-CZ" dirty="0" smtClean="0"/>
              <a:t>V roce 2002 považovalo tehdejší </a:t>
            </a:r>
            <a:r>
              <a:rPr lang="cs-CZ" b="1" dirty="0" smtClean="0">
                <a:solidFill>
                  <a:srgbClr val="FFC000"/>
                </a:solidFill>
              </a:rPr>
              <a:t>rozdělení za správné 43 % </a:t>
            </a:r>
            <a:r>
              <a:rPr lang="cs-CZ" dirty="0" smtClean="0"/>
              <a:t>(30 % spíše a 13 % rozhodně) a </a:t>
            </a:r>
            <a:r>
              <a:rPr lang="cs-CZ" b="1" dirty="0" smtClean="0">
                <a:solidFill>
                  <a:srgbClr val="00B0F0"/>
                </a:solidFill>
              </a:rPr>
              <a:t>za špatné 46 % </a:t>
            </a:r>
            <a:r>
              <a:rPr lang="cs-CZ" dirty="0" smtClean="0"/>
              <a:t>(28 % spíše a 18 % rozhodně), </a:t>
            </a:r>
            <a:r>
              <a:rPr lang="cs-CZ" b="1" dirty="0" smtClean="0">
                <a:solidFill>
                  <a:srgbClr val="FF0000"/>
                </a:solidFill>
              </a:rPr>
              <a:t>11 % nevědělo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63880" y="0"/>
            <a:ext cx="1080120" cy="1268760"/>
          </a:xfrm>
          <a:prstGeom prst="rect">
            <a:avLst/>
          </a:prstGeom>
          <a:noFill/>
        </p:spPr>
      </p:pic>
      <p:pic>
        <p:nvPicPr>
          <p:cNvPr id="5" name="Picture 2" descr="Znak Česka">
            <a:hlinkClick r:id="rId4" tooltip="Znak Česka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1"/>
            <a:ext cx="1080120" cy="12687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00888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772400" cy="914400"/>
          </a:xfrm>
        </p:spPr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80920" cy="532859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 roce 1918 byla hlavním motivem vzniku společného státu Čechů a Slováků a ideje čechoslovakismu snaha získat převahu nad německým a maďarským obyvatelstvem</a:t>
            </a:r>
          </a:p>
          <a:p>
            <a:r>
              <a:rPr lang="cs-CZ" dirty="0" smtClean="0"/>
              <a:t>Po vysídlení Němců z Československa v roce 1945 byl tento </a:t>
            </a:r>
            <a:r>
              <a:rPr lang="cs-CZ" b="1" dirty="0" smtClean="0">
                <a:solidFill>
                  <a:srgbClr val="FFC000"/>
                </a:solidFill>
              </a:rPr>
              <a:t>původní motiv oslaben</a:t>
            </a:r>
            <a:r>
              <a:rPr lang="cs-CZ" dirty="0" smtClean="0"/>
              <a:t>, ale přesto se </a:t>
            </a:r>
            <a:r>
              <a:rPr lang="cs-CZ" b="1" dirty="0" smtClean="0">
                <a:solidFill>
                  <a:srgbClr val="FFC000"/>
                </a:solidFill>
              </a:rPr>
              <a:t>Češi se společným státem po celou dobu jeho trvání identifikovali podstatně více než Slováci</a:t>
            </a:r>
          </a:p>
          <a:p>
            <a:r>
              <a:rPr lang="cs-CZ" dirty="0" smtClean="0"/>
              <a:t>Rozdělení Československa, v anglických médiích známé jako </a:t>
            </a:r>
            <a:r>
              <a:rPr lang="cs-CZ" b="1" dirty="0" smtClean="0">
                <a:solidFill>
                  <a:srgbClr val="FF0000"/>
                </a:solidFill>
              </a:rPr>
              <a:t>"Sametový rozvod" </a:t>
            </a:r>
            <a:r>
              <a:rPr lang="cs-CZ" dirty="0" smtClean="0"/>
              <a:t>("Velvet </a:t>
            </a:r>
            <a:r>
              <a:rPr lang="cs-CZ" dirty="0" err="1" smtClean="0"/>
              <a:t>Divorce</a:t>
            </a:r>
            <a:r>
              <a:rPr lang="cs-CZ" dirty="0" smtClean="0"/>
              <a:t>"), bývalo separatisty v mnoha zemích uváděno jako pozitivní příklad pokojného rozdělení státu</a:t>
            </a:r>
            <a:endParaRPr lang="cs-CZ" dirty="0"/>
          </a:p>
        </p:txBody>
      </p:sp>
      <p:pic>
        <p:nvPicPr>
          <p:cNvPr id="4" name="Picture 2" descr="Znak Česka">
            <a:hlinkClick r:id="rId2" tooltip="Znak Če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"/>
            <a:ext cx="1080120" cy="1268760"/>
          </a:xfrm>
          <a:prstGeom prst="rect">
            <a:avLst/>
          </a:prstGeom>
          <a:noFill/>
        </p:spPr>
      </p:pic>
      <p:pic>
        <p:nvPicPr>
          <p:cNvPr id="5" name="Picture 4" descr="Znak Slovenska">
            <a:hlinkClick r:id="rId4" tooltip="Znak Slovenska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63880" y="0"/>
            <a:ext cx="1080120" cy="1268760"/>
          </a:xfrm>
          <a:prstGeom prst="rect">
            <a:avLst/>
          </a:prstGeom>
          <a:noFill/>
        </p:spPr>
      </p:pic>
      <p:pic>
        <p:nvPicPr>
          <p:cNvPr id="72706" name="Picture 2" descr="Soubor:RČs. Poměry národnostní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7887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776864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Slovensko – 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59688" cy="5115198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Severním a středním oblastem Slovenska dominují na především rozsáhlé horské masivy,</a:t>
            </a:r>
            <a:r>
              <a:rPr lang="cs-CZ" b="1" baseline="30000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které jsou součástí Západních Karpat</a:t>
            </a:r>
          </a:p>
          <a:p>
            <a:endParaRPr lang="cs-CZ" dirty="0" smtClean="0"/>
          </a:p>
          <a:p>
            <a:r>
              <a:rPr lang="cs-CZ" dirty="0" smtClean="0"/>
              <a:t>Ty se dělí na tři části – </a:t>
            </a:r>
            <a:r>
              <a:rPr lang="cs-CZ" b="1" dirty="0" smtClean="0">
                <a:solidFill>
                  <a:srgbClr val="7030A0"/>
                </a:solidFill>
              </a:rPr>
              <a:t>Vnější, Střední a Vnitřní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Vnější Západní Karpaty</a:t>
            </a:r>
            <a:r>
              <a:rPr lang="cs-CZ" dirty="0" smtClean="0"/>
              <a:t> se nacházejí na severu a zahrnují Malé Karpaty, Javorníky a Beskydy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Střední Západní Karpaty</a:t>
            </a:r>
            <a:r>
              <a:rPr lang="cs-CZ" dirty="0" smtClean="0"/>
              <a:t> se skládají z Vysokých a Nízkých Tater</a:t>
            </a:r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63880" y="0"/>
            <a:ext cx="1080120" cy="1356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53264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dirty="0" smtClean="0"/>
              <a:t>Slovensko – 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424936" cy="482453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Vnitřní Karpaty</a:t>
            </a:r>
            <a:r>
              <a:rPr lang="cs-CZ" dirty="0" smtClean="0"/>
              <a:t> postupují dále na jih do Maďarska. Jejich součástí je především Slovenské rudohoří</a:t>
            </a:r>
          </a:p>
          <a:p>
            <a:r>
              <a:rPr lang="cs-CZ" b="1" dirty="0" smtClean="0">
                <a:solidFill>
                  <a:schemeClr val="accent2"/>
                </a:solidFill>
              </a:rPr>
              <a:t>Nejvyšším bodem je </a:t>
            </a:r>
            <a:r>
              <a:rPr lang="cs-CZ" b="1" dirty="0" err="1" smtClean="0">
                <a:solidFill>
                  <a:schemeClr val="accent2"/>
                </a:solidFill>
              </a:rPr>
              <a:t>Gerlachovský</a:t>
            </a:r>
            <a:r>
              <a:rPr lang="cs-CZ" b="1" dirty="0" smtClean="0">
                <a:solidFill>
                  <a:schemeClr val="accent2"/>
                </a:solidFill>
              </a:rPr>
              <a:t> štít ve Vysokých Tatrách, dosahující výšky 2 655 m</a:t>
            </a:r>
          </a:p>
          <a:p>
            <a:pPr marL="411480" marR="0" indent="-34290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tx2"/>
              </a:buClr>
              <a:buSzPct val="95000"/>
              <a:buFont typeface="Wingdings"/>
              <a:buChar char=""/>
              <a:tabLst/>
              <a:defRPr/>
            </a:pPr>
            <a:r>
              <a:rPr kumimoji="0" lang="cs-CZ" sz="3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Všechna pohoří patří k </a:t>
            </a:r>
            <a:r>
              <a:rPr kumimoji="0" lang="cs-CZ" sz="3000" b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alpsko</a:t>
            </a:r>
            <a:r>
              <a:rPr kumimoji="0" lang="cs-CZ" sz="30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</a:t>
            </a:r>
            <a:r>
              <a:rPr kumimoji="0" lang="cs-CZ" sz="3000" b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himalájskému</a:t>
            </a:r>
            <a:r>
              <a:rPr kumimoji="0" lang="cs-CZ" sz="30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systému</a:t>
            </a:r>
            <a:endParaRPr lang="cs-CZ" sz="3000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Níže položené oblasti </a:t>
            </a:r>
            <a:r>
              <a:rPr lang="cs-CZ" dirty="0" smtClean="0"/>
              <a:t>jsou ve velké většině </a:t>
            </a:r>
            <a:r>
              <a:rPr lang="cs-CZ" b="1" dirty="0" smtClean="0">
                <a:solidFill>
                  <a:srgbClr val="FFC000"/>
                </a:solidFill>
              </a:rPr>
              <a:t>na jihu při hranicích s Maďarskem</a:t>
            </a:r>
          </a:p>
          <a:p>
            <a:r>
              <a:rPr lang="cs-CZ" dirty="0" smtClean="0"/>
              <a:t>Dvě nejvýznamnější z nich představují Podunajská a Východoslovenská nížina</a:t>
            </a:r>
            <a:endParaRPr lang="cs-CZ" dirty="0"/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63880" y="0"/>
            <a:ext cx="1080120" cy="1356152"/>
          </a:xfrm>
          <a:prstGeom prst="rect">
            <a:avLst/>
          </a:prstGeom>
          <a:noFill/>
        </p:spPr>
      </p:pic>
      <p:pic>
        <p:nvPicPr>
          <p:cNvPr id="1026" name="Picture 2" descr="Soubor:Westkarpaten Gliederung Skizz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484784"/>
            <a:ext cx="8352928" cy="51125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65898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874" name="Picture 2" descr="Soubor:Slovensko topo blan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3" name="Picture 4" descr="Znak Slovenska">
            <a:hlinkClick r:id="rId3" tooltip="Znak Slovenska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5301208"/>
            <a:ext cx="1080120" cy="1356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45898099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2" name="Picture 2" descr="Soubor:Gerlach south face 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9512" y="5877272"/>
            <a:ext cx="427392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err="1" smtClean="0">
                <a:solidFill>
                  <a:srgbClr val="FFC000"/>
                </a:solidFill>
              </a:rPr>
              <a:t>Gerlach</a:t>
            </a:r>
            <a:r>
              <a:rPr lang="cs-CZ" sz="4000" b="1" i="1" dirty="0" smtClean="0">
                <a:solidFill>
                  <a:srgbClr val="FFC000"/>
                </a:solidFill>
              </a:rPr>
              <a:t> </a:t>
            </a:r>
            <a:r>
              <a:rPr lang="cs-CZ" sz="4000" b="1" i="1" dirty="0" err="1" smtClean="0">
                <a:solidFill>
                  <a:srgbClr val="FFC000"/>
                </a:solidFill>
              </a:rPr>
              <a:t>south</a:t>
            </a:r>
            <a:r>
              <a:rPr lang="cs-CZ" sz="4000" b="1" i="1" dirty="0" smtClean="0">
                <a:solidFill>
                  <a:srgbClr val="FFC000"/>
                </a:solidFill>
              </a:rPr>
              <a:t> </a:t>
            </a:r>
            <a:r>
              <a:rPr lang="cs-CZ" sz="4000" b="1" i="1" dirty="0" err="1" smtClean="0">
                <a:solidFill>
                  <a:srgbClr val="FFC000"/>
                </a:solidFill>
              </a:rPr>
              <a:t>face</a:t>
            </a:r>
            <a:endParaRPr lang="cs-CZ" sz="40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263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50" name="Picture 2" descr="Soubor:Slovensky raj from Havrania ska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9512" y="260648"/>
            <a:ext cx="35958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Slovenské rudohoří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91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914400"/>
          </a:xfrm>
        </p:spPr>
        <p:txBody>
          <a:bodyPr/>
          <a:lstStyle/>
          <a:p>
            <a:r>
              <a:rPr lang="cs-CZ" dirty="0" smtClean="0"/>
              <a:t>Slovensko – 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568952" cy="5328592"/>
          </a:xfrm>
        </p:spPr>
        <p:txBody>
          <a:bodyPr>
            <a:normAutofit/>
          </a:bodyPr>
          <a:lstStyle/>
          <a:p>
            <a:r>
              <a:rPr lang="cs-CZ" dirty="0" smtClean="0"/>
              <a:t>Vodstvo Slovenska se dělí na úmoří Baltského (4 % území) a </a:t>
            </a:r>
            <a:r>
              <a:rPr lang="cs-CZ" b="1" dirty="0" smtClean="0">
                <a:solidFill>
                  <a:srgbClr val="C00000"/>
                </a:solidFill>
              </a:rPr>
              <a:t>Černého moře (96 % území)</a:t>
            </a:r>
          </a:p>
          <a:p>
            <a:r>
              <a:rPr lang="cs-CZ" dirty="0" smtClean="0"/>
              <a:t>K úmoří Baltského moře patří povodí řeky </a:t>
            </a:r>
            <a:r>
              <a:rPr lang="cs-CZ" dirty="0" err="1" smtClean="0"/>
              <a:t>Poprad</a:t>
            </a:r>
            <a:r>
              <a:rPr lang="cs-CZ" dirty="0" smtClean="0"/>
              <a:t> a Dunajec</a:t>
            </a:r>
          </a:p>
          <a:p>
            <a:r>
              <a:rPr lang="cs-CZ" dirty="0" smtClean="0"/>
              <a:t>K úmoří Černého moře patří povodí řek Morava, Dunaj, Tisa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Jednu z nejvýznamnějších řek protékajících Slovenskem představuje Dunaj</a:t>
            </a:r>
            <a:r>
              <a:rPr lang="cs-CZ" dirty="0" smtClean="0"/>
              <a:t>, který spolu s Moravou tvoří slovenskou jihozápadní hranici</a:t>
            </a:r>
          </a:p>
          <a:p>
            <a:r>
              <a:rPr lang="cs-CZ" dirty="0" smtClean="0"/>
              <a:t>Nejdelším slovenským vodním tokem je </a:t>
            </a:r>
            <a:r>
              <a:rPr lang="cs-CZ" b="1" dirty="0" smtClean="0">
                <a:solidFill>
                  <a:srgbClr val="00B0F0"/>
                </a:solidFill>
              </a:rPr>
              <a:t>Váh</a:t>
            </a:r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0"/>
            <a:ext cx="1080120" cy="1356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6800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8" name="Picture 2" descr="Soubor:Strečno2 - ranní mlh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5658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5536" y="5517232"/>
            <a:ext cx="163378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i="1" dirty="0" smtClean="0">
                <a:solidFill>
                  <a:srgbClr val="FFC000"/>
                </a:solidFill>
              </a:rPr>
              <a:t>Váh</a:t>
            </a:r>
            <a:endParaRPr lang="cs-CZ" sz="66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797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dirty="0" smtClean="0"/>
              <a:t>Slovensko – ochrana přírody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596064" cy="5256584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Ochrana přírody se provádí hlavně v </a:t>
            </a:r>
            <a:r>
              <a:rPr lang="cs-CZ" b="1" dirty="0" smtClean="0">
                <a:solidFill>
                  <a:srgbClr val="FF0000"/>
                </a:solidFill>
              </a:rPr>
              <a:t>Karpatech</a:t>
            </a:r>
            <a:r>
              <a:rPr lang="cs-CZ" dirty="0" smtClean="0"/>
              <a:t>, kde se nachází většina slovenských národních parků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Na Slovensku bylo zřízeno 9 národních parků</a:t>
            </a:r>
          </a:p>
          <a:p>
            <a:r>
              <a:rPr lang="cs-CZ" dirty="0" smtClean="0"/>
              <a:t>Pět z nich bylo vyhlášeno již za Československa a zbývající čtyři vznikly již v samostatném Slovensku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Tatranský </a:t>
            </a:r>
            <a:r>
              <a:rPr lang="cs-CZ" b="1" dirty="0" err="1" smtClean="0">
                <a:solidFill>
                  <a:srgbClr val="FFC000"/>
                </a:solidFill>
              </a:rPr>
              <a:t>národný</a:t>
            </a:r>
            <a:r>
              <a:rPr lang="cs-CZ" b="1" dirty="0" smtClean="0">
                <a:solidFill>
                  <a:srgbClr val="FFC000"/>
                </a:solidFill>
              </a:rPr>
              <a:t> park (TANAP) (741 km², 1949)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Pieninský </a:t>
            </a:r>
            <a:r>
              <a:rPr lang="cs-CZ" b="1" dirty="0" err="1" smtClean="0">
                <a:solidFill>
                  <a:srgbClr val="FFC000"/>
                </a:solidFill>
              </a:rPr>
              <a:t>národný</a:t>
            </a:r>
            <a:r>
              <a:rPr lang="cs-CZ" b="1" dirty="0" smtClean="0">
                <a:solidFill>
                  <a:srgbClr val="FFC000"/>
                </a:solidFill>
              </a:rPr>
              <a:t> park (21,25 km², 1967)</a:t>
            </a:r>
          </a:p>
          <a:p>
            <a:r>
              <a:rPr lang="cs-CZ" b="1" dirty="0" err="1" smtClean="0">
                <a:solidFill>
                  <a:srgbClr val="FFC000"/>
                </a:solidFill>
              </a:rPr>
              <a:t>Národný</a:t>
            </a:r>
            <a:r>
              <a:rPr lang="cs-CZ" b="1" dirty="0" smtClean="0">
                <a:solidFill>
                  <a:srgbClr val="FFC000"/>
                </a:solidFill>
              </a:rPr>
              <a:t> park </a:t>
            </a:r>
            <a:r>
              <a:rPr lang="cs-CZ" b="1" dirty="0" err="1" smtClean="0">
                <a:solidFill>
                  <a:srgbClr val="FFC000"/>
                </a:solidFill>
              </a:rPr>
              <a:t>Nízke</a:t>
            </a:r>
            <a:r>
              <a:rPr lang="cs-CZ" b="1" dirty="0" smtClean="0">
                <a:solidFill>
                  <a:srgbClr val="FFC000"/>
                </a:solidFill>
              </a:rPr>
              <a:t> Tatry (NAPANT) (728,42 km², 1978)</a:t>
            </a:r>
          </a:p>
          <a:p>
            <a:r>
              <a:rPr lang="cs-CZ" b="1" dirty="0" err="1" smtClean="0">
                <a:solidFill>
                  <a:srgbClr val="FFC000"/>
                </a:solidFill>
              </a:rPr>
              <a:t>Národný</a:t>
            </a:r>
            <a:r>
              <a:rPr lang="cs-CZ" b="1" dirty="0" smtClean="0">
                <a:solidFill>
                  <a:srgbClr val="FFC000"/>
                </a:solidFill>
              </a:rPr>
              <a:t> park Malá Fatra (226,3 km², 1988)</a:t>
            </a:r>
          </a:p>
          <a:p>
            <a:r>
              <a:rPr lang="cs-CZ" b="1" dirty="0" err="1" smtClean="0">
                <a:solidFill>
                  <a:srgbClr val="FFC000"/>
                </a:solidFill>
              </a:rPr>
              <a:t>Národný</a:t>
            </a:r>
            <a:r>
              <a:rPr lang="cs-CZ" b="1" dirty="0" smtClean="0">
                <a:solidFill>
                  <a:srgbClr val="FFC000"/>
                </a:solidFill>
              </a:rPr>
              <a:t> park Slovenský </a:t>
            </a:r>
            <a:r>
              <a:rPr lang="cs-CZ" b="1" dirty="0" err="1" smtClean="0">
                <a:solidFill>
                  <a:srgbClr val="FFC000"/>
                </a:solidFill>
              </a:rPr>
              <a:t>raj</a:t>
            </a:r>
            <a:r>
              <a:rPr lang="cs-CZ" b="1" dirty="0" smtClean="0">
                <a:solidFill>
                  <a:srgbClr val="FFC000"/>
                </a:solidFill>
              </a:rPr>
              <a:t> (197,63 km², 1988)</a:t>
            </a:r>
          </a:p>
          <a:p>
            <a:r>
              <a:rPr lang="cs-CZ" b="1" dirty="0" err="1" smtClean="0">
                <a:solidFill>
                  <a:srgbClr val="FFC000"/>
                </a:solidFill>
              </a:rPr>
              <a:t>Národný</a:t>
            </a:r>
            <a:r>
              <a:rPr lang="cs-CZ" b="1" dirty="0" smtClean="0">
                <a:solidFill>
                  <a:srgbClr val="FFC000"/>
                </a:solidFill>
              </a:rPr>
              <a:t> park </a:t>
            </a:r>
            <a:r>
              <a:rPr lang="cs-CZ" b="1" dirty="0" err="1" smtClean="0">
                <a:solidFill>
                  <a:srgbClr val="FFC000"/>
                </a:solidFill>
              </a:rPr>
              <a:t>Muránska</a:t>
            </a:r>
            <a:r>
              <a:rPr lang="cs-CZ" b="1" dirty="0" smtClean="0">
                <a:solidFill>
                  <a:srgbClr val="FFC000"/>
                </a:solidFill>
              </a:rPr>
              <a:t> planina (203,18 km², 1997)</a:t>
            </a:r>
          </a:p>
          <a:p>
            <a:r>
              <a:rPr lang="cs-CZ" b="1" dirty="0" err="1" smtClean="0">
                <a:solidFill>
                  <a:srgbClr val="FFC000"/>
                </a:solidFill>
              </a:rPr>
              <a:t>Národný</a:t>
            </a:r>
            <a:r>
              <a:rPr lang="cs-CZ" b="1" dirty="0" smtClean="0">
                <a:solidFill>
                  <a:srgbClr val="FFC000"/>
                </a:solidFill>
              </a:rPr>
              <a:t> park Poloniny (298,05 km², 1997)</a:t>
            </a:r>
          </a:p>
          <a:p>
            <a:r>
              <a:rPr lang="cs-CZ" b="1" dirty="0" err="1" smtClean="0">
                <a:solidFill>
                  <a:srgbClr val="FFC000"/>
                </a:solidFill>
              </a:rPr>
              <a:t>Národný</a:t>
            </a:r>
            <a:r>
              <a:rPr lang="cs-CZ" b="1" dirty="0" smtClean="0">
                <a:solidFill>
                  <a:srgbClr val="FFC000"/>
                </a:solidFill>
              </a:rPr>
              <a:t> park Slovenský kras (361,65 km², 2002)</a:t>
            </a:r>
          </a:p>
          <a:p>
            <a:r>
              <a:rPr lang="cs-CZ" b="1" dirty="0" err="1" smtClean="0">
                <a:solidFill>
                  <a:srgbClr val="FFC000"/>
                </a:solidFill>
              </a:rPr>
              <a:t>Národný</a:t>
            </a:r>
            <a:r>
              <a:rPr lang="cs-CZ" b="1" dirty="0" smtClean="0">
                <a:solidFill>
                  <a:srgbClr val="FFC000"/>
                </a:solidFill>
              </a:rPr>
              <a:t> park </a:t>
            </a:r>
            <a:r>
              <a:rPr lang="cs-CZ" b="1" dirty="0" err="1" smtClean="0">
                <a:solidFill>
                  <a:srgbClr val="FFC000"/>
                </a:solidFill>
              </a:rPr>
              <a:t>Veľká</a:t>
            </a:r>
            <a:r>
              <a:rPr lang="cs-CZ" b="1" dirty="0" smtClean="0">
                <a:solidFill>
                  <a:srgbClr val="FFC000"/>
                </a:solidFill>
              </a:rPr>
              <a:t> Fatra (403,71 km², 2002)</a:t>
            </a:r>
          </a:p>
          <a:p>
            <a:endParaRPr lang="cs-CZ" dirty="0" smtClean="0"/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4941168"/>
            <a:ext cx="974975" cy="12241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32179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Tatranský </a:t>
            </a:r>
            <a:r>
              <a:rPr lang="cs-CZ" b="1" dirty="0" err="1" smtClean="0">
                <a:solidFill>
                  <a:srgbClr val="FFC000"/>
                </a:solidFill>
              </a:rPr>
              <a:t>národný</a:t>
            </a:r>
            <a:r>
              <a:rPr lang="cs-CZ" b="1" dirty="0" smtClean="0">
                <a:solidFill>
                  <a:srgbClr val="FFC000"/>
                </a:solidFill>
              </a:rPr>
              <a:t>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424936" cy="590465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Národní park se rozprostírá na ploše 738 km²</a:t>
            </a:r>
          </a:p>
          <a:p>
            <a:endParaRPr lang="cs-CZ" dirty="0" smtClean="0"/>
          </a:p>
          <a:p>
            <a:r>
              <a:rPr lang="cs-CZ" dirty="0" smtClean="0"/>
              <a:t>Národní park zahrnuje oba nejvyšší </a:t>
            </a:r>
            <a:r>
              <a:rPr lang="cs-CZ" b="1" dirty="0" err="1" smtClean="0">
                <a:solidFill>
                  <a:srgbClr val="FF0000"/>
                </a:solidFill>
              </a:rPr>
              <a:t>podcelky</a:t>
            </a:r>
            <a:r>
              <a:rPr lang="cs-CZ" b="1" dirty="0" smtClean="0">
                <a:solidFill>
                  <a:srgbClr val="FF0000"/>
                </a:solidFill>
              </a:rPr>
              <a:t> Tater, Západní i Východní Tatry</a:t>
            </a:r>
          </a:p>
          <a:p>
            <a:endParaRPr lang="cs-CZ" dirty="0" smtClean="0"/>
          </a:p>
          <a:p>
            <a:r>
              <a:rPr lang="cs-CZ" dirty="0" smtClean="0"/>
              <a:t>V parku se nachází </a:t>
            </a:r>
            <a:r>
              <a:rPr lang="cs-CZ" b="1" dirty="0" smtClean="0">
                <a:solidFill>
                  <a:srgbClr val="00B0F0"/>
                </a:solidFill>
              </a:rPr>
              <a:t>více než sto horských ples </a:t>
            </a:r>
            <a:r>
              <a:rPr lang="cs-CZ" dirty="0" smtClean="0"/>
              <a:t>Největší je </a:t>
            </a:r>
            <a:r>
              <a:rPr lang="cs-CZ" dirty="0" err="1" smtClean="0"/>
              <a:t>Veľké</a:t>
            </a:r>
            <a:r>
              <a:rPr lang="cs-CZ" dirty="0" smtClean="0"/>
              <a:t> </a:t>
            </a:r>
            <a:r>
              <a:rPr lang="cs-CZ" dirty="0" err="1" smtClean="0"/>
              <a:t>Hincovo</a:t>
            </a:r>
            <a:r>
              <a:rPr lang="cs-CZ" dirty="0" smtClean="0"/>
              <a:t> pleso, které zabírá 0,2 km² a je současně i nejhlubší z tatranských ples – 58 m</a:t>
            </a:r>
          </a:p>
          <a:p>
            <a:endParaRPr lang="cs-CZ" dirty="0" smtClean="0"/>
          </a:p>
          <a:p>
            <a:r>
              <a:rPr lang="cs-CZ" dirty="0" smtClean="0"/>
              <a:t>Ze savců zde žije například medvěd hnědý, svišť horský, kamzík horský a rys ostrovid</a:t>
            </a:r>
          </a:p>
          <a:p>
            <a:endParaRPr lang="cs-CZ" dirty="0" smtClean="0"/>
          </a:p>
          <a:p>
            <a:r>
              <a:rPr lang="pl-PL" dirty="0" smtClean="0"/>
              <a:t>Na </a:t>
            </a:r>
            <a:r>
              <a:rPr lang="pl-PL" dirty="0" err="1" smtClean="0"/>
              <a:t>polské</a:t>
            </a:r>
            <a:r>
              <a:rPr lang="pl-PL" dirty="0" smtClean="0"/>
              <a:t> </a:t>
            </a:r>
            <a:r>
              <a:rPr lang="pl-PL" dirty="0" err="1" smtClean="0"/>
              <a:t>straně</a:t>
            </a:r>
            <a:r>
              <a:rPr lang="pl-PL" dirty="0" smtClean="0"/>
              <a:t> na </a:t>
            </a:r>
            <a:r>
              <a:rPr lang="pl-PL" dirty="0" err="1" smtClean="0"/>
              <a:t>něj</a:t>
            </a:r>
            <a:r>
              <a:rPr lang="pl-PL" dirty="0" smtClean="0"/>
              <a:t> </a:t>
            </a:r>
            <a:r>
              <a:rPr lang="pl-PL" dirty="0" err="1" smtClean="0"/>
              <a:t>navazuje</a:t>
            </a:r>
            <a:r>
              <a:rPr lang="pl-PL" dirty="0" smtClean="0"/>
              <a:t> </a:t>
            </a:r>
            <a:r>
              <a:rPr lang="pl-PL" dirty="0" err="1" smtClean="0"/>
              <a:t>menší</a:t>
            </a:r>
            <a:r>
              <a:rPr lang="pl-PL" dirty="0" smtClean="0"/>
              <a:t> Tatrzański Park Narodowy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565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Tatra mountains western side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9512" y="188640"/>
            <a:ext cx="54140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Tatra </a:t>
            </a:r>
            <a:r>
              <a:rPr lang="cs-CZ" sz="3200" b="1" dirty="0" err="1" smtClean="0">
                <a:solidFill>
                  <a:srgbClr val="FFFF00"/>
                </a:solidFill>
              </a:rPr>
              <a:t>mountains</a:t>
            </a:r>
            <a:r>
              <a:rPr lang="cs-CZ" sz="3200" b="1" dirty="0" smtClean="0">
                <a:solidFill>
                  <a:srgbClr val="FFFF00"/>
                </a:solidFill>
              </a:rPr>
              <a:t> western </a:t>
            </a:r>
            <a:r>
              <a:rPr lang="cs-CZ" sz="3200" b="1" dirty="0" err="1" smtClean="0">
                <a:solidFill>
                  <a:srgbClr val="FFFF00"/>
                </a:solidFill>
              </a:rPr>
              <a:t>side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762829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8" name="Picture 2" descr="Soubor:Observatory Skalnate ples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9512" y="260648"/>
            <a:ext cx="44510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solidFill>
                  <a:srgbClr val="FFC000"/>
                </a:solidFill>
              </a:rPr>
              <a:t>Observatory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Skalnate</a:t>
            </a:r>
            <a:r>
              <a:rPr lang="cs-CZ" sz="2800" b="1" dirty="0" smtClean="0">
                <a:solidFill>
                  <a:srgbClr val="FFC000"/>
                </a:solidFill>
              </a:rPr>
              <a:t> pleso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69399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2" name="Picture 2" descr="Soubor:Strbske pleso lak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9512" y="6021288"/>
            <a:ext cx="285905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Štrbské pleso</a:t>
            </a:r>
            <a:endParaRPr lang="cs-CZ" sz="36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780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914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Národní park Nízké Tatry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052736"/>
            <a:ext cx="7772400" cy="530282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Leží na středním Slovensku mezi údolími řek </a:t>
            </a:r>
            <a:r>
              <a:rPr lang="cs-CZ" b="1" dirty="0" smtClean="0">
                <a:solidFill>
                  <a:srgbClr val="00B0F0"/>
                </a:solidFill>
              </a:rPr>
              <a:t>Váh a Hron</a:t>
            </a:r>
          </a:p>
          <a:p>
            <a:endParaRPr lang="cs-CZ" dirty="0" smtClean="0"/>
          </a:p>
          <a:p>
            <a:r>
              <a:rPr lang="cs-CZ" dirty="0" smtClean="0"/>
              <a:t>Národní park a jeho ochranné pásmo chrání celé horské pásmo </a:t>
            </a:r>
            <a:r>
              <a:rPr lang="cs-CZ" b="1" dirty="0" smtClean="0">
                <a:solidFill>
                  <a:srgbClr val="FF0000"/>
                </a:solidFill>
              </a:rPr>
              <a:t>Nízkých Tater</a:t>
            </a:r>
          </a:p>
          <a:p>
            <a:endParaRPr lang="cs-CZ" dirty="0" smtClean="0"/>
          </a:p>
          <a:p>
            <a:r>
              <a:rPr lang="cs-CZ" dirty="0" smtClean="0"/>
              <a:t>Má rozlohu 72 842 ha</a:t>
            </a:r>
          </a:p>
          <a:p>
            <a:endParaRPr lang="cs-CZ" dirty="0" smtClean="0"/>
          </a:p>
          <a:p>
            <a:r>
              <a:rPr lang="cs-CZ" dirty="0" smtClean="0"/>
              <a:t>Nejvyšším bodem parku je hora </a:t>
            </a:r>
            <a:r>
              <a:rPr lang="cs-CZ" b="1" dirty="0" err="1" smtClean="0">
                <a:solidFill>
                  <a:srgbClr val="FFC000"/>
                </a:solidFill>
              </a:rPr>
              <a:t>Ďumbier</a:t>
            </a:r>
            <a:r>
              <a:rPr lang="cs-CZ" b="1" dirty="0" smtClean="0">
                <a:solidFill>
                  <a:srgbClr val="FFC000"/>
                </a:solidFill>
              </a:rPr>
              <a:t>  2043 m n. m.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Nejznámějším lyžařským  střediskem je na Slovensku </a:t>
            </a:r>
            <a:r>
              <a:rPr lang="cs-CZ" dirty="0" smtClean="0"/>
              <a:t> 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Jasná -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Chopok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1579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066" name="Picture 2" descr="Soubor:Pohled na zimni Chopo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6732240" y="260648"/>
            <a:ext cx="195758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i="1" dirty="0" err="1" smtClean="0">
                <a:solidFill>
                  <a:srgbClr val="FFC000"/>
                </a:solidFill>
              </a:rPr>
              <a:t>Chopok</a:t>
            </a:r>
            <a:endParaRPr lang="cs-CZ" sz="44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382775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Picture 2" descr="Soubor:Chata Gen. Stefani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9512" y="188640"/>
            <a:ext cx="30534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Štefánikova</a:t>
            </a:r>
            <a:r>
              <a:rPr lang="cs-CZ" sz="2800" b="1" dirty="0" smtClean="0">
                <a:solidFill>
                  <a:srgbClr val="C00000"/>
                </a:solidFill>
              </a:rPr>
              <a:t> chata 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110191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7772400" cy="914400"/>
          </a:xfrm>
        </p:spPr>
        <p:txBody>
          <a:bodyPr/>
          <a:lstStyle/>
          <a:p>
            <a:r>
              <a:rPr lang="cs-CZ" dirty="0" smtClean="0"/>
              <a:t>Slovensko 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764704"/>
            <a:ext cx="8280920" cy="609329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Slovensko se nachází v </a:t>
            </a:r>
            <a:r>
              <a:rPr lang="cs-CZ" b="1" dirty="0" smtClean="0">
                <a:solidFill>
                  <a:srgbClr val="C00000"/>
                </a:solidFill>
              </a:rPr>
              <a:t>mírném podnebném pásu</a:t>
            </a:r>
          </a:p>
          <a:p>
            <a:r>
              <a:rPr lang="cs-CZ" dirty="0" smtClean="0"/>
              <a:t>Většinou na jeho území </a:t>
            </a:r>
            <a:r>
              <a:rPr lang="cs-CZ" b="1" dirty="0" smtClean="0">
                <a:solidFill>
                  <a:srgbClr val="00B0F0"/>
                </a:solidFill>
              </a:rPr>
              <a:t>převládají studenější léta a chladné vlhké zimy s vysokou oblačností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Průměrná teplota </a:t>
            </a:r>
            <a:r>
              <a:rPr lang="cs-CZ" dirty="0" smtClean="0"/>
              <a:t>ve vyšších polohách, především v Tatrách, činí kolem -4°C a naopak v nížinách se pohybuje kolem 10°C</a:t>
            </a:r>
          </a:p>
          <a:p>
            <a:r>
              <a:rPr lang="cs-CZ" dirty="0" smtClean="0"/>
              <a:t>V červenci se v nížinách teploty v průměru blíží či přesahují hodnotu i 20°C</a:t>
            </a:r>
          </a:p>
          <a:p>
            <a:r>
              <a:rPr lang="cs-CZ" dirty="0" smtClean="0"/>
              <a:t>Zatímco v nížinách při Dunaji průměrné srážky dosahují </a:t>
            </a:r>
            <a:r>
              <a:rPr lang="cs-CZ" b="1" dirty="0" smtClean="0">
                <a:solidFill>
                  <a:srgbClr val="FFC000"/>
                </a:solidFill>
              </a:rPr>
              <a:t>570 mm</a:t>
            </a:r>
            <a:r>
              <a:rPr lang="cs-CZ" dirty="0" smtClean="0"/>
              <a:t>, při návětrných stranách hor se šplhají až na </a:t>
            </a:r>
            <a:r>
              <a:rPr lang="cs-CZ" b="1" dirty="0" smtClean="0">
                <a:solidFill>
                  <a:srgbClr val="FFC000"/>
                </a:solidFill>
              </a:rPr>
              <a:t>1100 mm</a:t>
            </a:r>
          </a:p>
          <a:p>
            <a:r>
              <a:rPr lang="cs-CZ" dirty="0" smtClean="0"/>
              <a:t>Na vyšších vrcholcích hor zůstává sníh až do letních měsíců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293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0" name="Picture 2" descr="Soubor:Chopok stanic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9512" y="188640"/>
            <a:ext cx="72254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Meteorologická stanice pod vrcholem </a:t>
            </a:r>
            <a:r>
              <a:rPr lang="cs-CZ" sz="2800" b="1" dirty="0" err="1" smtClean="0">
                <a:solidFill>
                  <a:srgbClr val="C00000"/>
                </a:solidFill>
              </a:rPr>
              <a:t>Chopku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586806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72400" cy="914400"/>
          </a:xfrm>
        </p:spPr>
        <p:txBody>
          <a:bodyPr/>
          <a:lstStyle/>
          <a:p>
            <a:r>
              <a:rPr lang="cs-CZ" dirty="0" smtClean="0"/>
              <a:t>Slovensko - politika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Slovensko je </a:t>
            </a:r>
            <a:r>
              <a:rPr lang="cs-CZ" b="1" dirty="0" smtClean="0">
                <a:solidFill>
                  <a:srgbClr val="92D050"/>
                </a:solidFill>
              </a:rPr>
              <a:t>parlamentní republikou</a:t>
            </a:r>
          </a:p>
          <a:p>
            <a:r>
              <a:rPr lang="cs-CZ" dirty="0" smtClean="0"/>
              <a:t> Výkonnou moc představuje vláda, v jejímž čele stojí premiér</a:t>
            </a:r>
          </a:p>
          <a:p>
            <a:r>
              <a:rPr lang="cs-CZ" dirty="0" smtClean="0"/>
              <a:t>Hlavou státu je prezident, volený přímou volbou občanů na 5 let</a:t>
            </a:r>
          </a:p>
          <a:p>
            <a:r>
              <a:rPr lang="cs-CZ" dirty="0" smtClean="0"/>
              <a:t>Zákonodárnou moc vykonává jednokomorový parlament zvaný </a:t>
            </a:r>
            <a:r>
              <a:rPr lang="cs-CZ" b="1" dirty="0" smtClean="0">
                <a:solidFill>
                  <a:srgbClr val="FF0000"/>
                </a:solidFill>
              </a:rPr>
              <a:t>Národní rada Slovenské republiky</a:t>
            </a:r>
            <a:r>
              <a:rPr lang="cs-CZ" dirty="0" smtClean="0"/>
              <a:t>, v němž zasedá 150 poslanců</a:t>
            </a:r>
            <a:endParaRPr lang="cs-CZ" dirty="0"/>
          </a:p>
        </p:txBody>
      </p:sp>
      <p:pic>
        <p:nvPicPr>
          <p:cNvPr id="5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188640"/>
            <a:ext cx="1080120" cy="1356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36212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914400"/>
          </a:xfrm>
        </p:spPr>
        <p:txBody>
          <a:bodyPr/>
          <a:lstStyle/>
          <a:p>
            <a:r>
              <a:rPr lang="cs-CZ" dirty="0" smtClean="0"/>
              <a:t>Slovensko - politika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556792"/>
            <a:ext cx="7978080" cy="511256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Poslední volby do Národní rady se konaly 10. března 2012</a:t>
            </a:r>
          </a:p>
          <a:p>
            <a:endParaRPr lang="cs-CZ" dirty="0" smtClean="0"/>
          </a:p>
          <a:p>
            <a:r>
              <a:rPr lang="cs-CZ" dirty="0" smtClean="0"/>
              <a:t>S výrazným náskokem oproti ostatním stranám a se ziskem 44,4 % hlasů je vyhrála </a:t>
            </a:r>
            <a:r>
              <a:rPr lang="cs-CZ" b="1" dirty="0" smtClean="0">
                <a:solidFill>
                  <a:srgbClr val="FF0000"/>
                </a:solidFill>
              </a:rPr>
              <a:t>strana</a:t>
            </a:r>
            <a:r>
              <a:rPr lang="cs-CZ" b="1" baseline="30000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SMER - sociálna </a:t>
            </a:r>
            <a:r>
              <a:rPr lang="cs-CZ" b="1" dirty="0" err="1" smtClean="0">
                <a:solidFill>
                  <a:srgbClr val="FF0000"/>
                </a:solidFill>
              </a:rPr>
              <a:t>demokracia</a:t>
            </a:r>
            <a:r>
              <a:rPr lang="cs-CZ" b="1" dirty="0" smtClean="0">
                <a:solidFill>
                  <a:srgbClr val="FF0000"/>
                </a:solidFill>
              </a:rPr>
              <a:t>, vedená premiérem Robertem Ficem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F0"/>
                </a:solidFill>
              </a:rPr>
              <a:t>SMER má momentálně ve slovenském parlamentu většinu (83 ze 150 poslanců),</a:t>
            </a:r>
            <a:r>
              <a:rPr lang="cs-CZ" b="1" baseline="30000" dirty="0" smtClean="0">
                <a:solidFill>
                  <a:srgbClr val="00B0F0"/>
                </a:solidFill>
              </a:rPr>
              <a:t> </a:t>
            </a:r>
            <a:r>
              <a:rPr lang="cs-CZ" b="1" dirty="0" smtClean="0">
                <a:solidFill>
                  <a:srgbClr val="00B0F0"/>
                </a:solidFill>
              </a:rPr>
              <a:t>takže nesestavoval vládu spolu s žádnou politickou stranou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188640"/>
            <a:ext cx="1080120" cy="1356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5554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72400" cy="914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Slovensko – administrativní uspořádání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80920" cy="51125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současnosti se Slovensko dělí na </a:t>
            </a:r>
            <a:r>
              <a:rPr lang="cs-CZ" b="1" dirty="0" smtClean="0">
                <a:solidFill>
                  <a:srgbClr val="FF0000"/>
                </a:solidFill>
              </a:rPr>
              <a:t>8 samosprávných krajů</a:t>
            </a:r>
            <a:r>
              <a:rPr lang="cs-CZ" dirty="0" smtClean="0"/>
              <a:t>, jimiž jsou </a:t>
            </a:r>
            <a:r>
              <a:rPr lang="cs-CZ" b="1" dirty="0" smtClean="0">
                <a:solidFill>
                  <a:srgbClr val="00B0F0"/>
                </a:solidFill>
              </a:rPr>
              <a:t>Bratislavský, Košický, Nitranský, Prešovský, Žilinský, Trenčínský, Trnavský a Banskobystrický</a:t>
            </a:r>
          </a:p>
          <a:p>
            <a:r>
              <a:rPr lang="cs-CZ" dirty="0" smtClean="0"/>
              <a:t>Mimoto je na Slovensku celkem 79 okresů 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Hlavním městem je Bratislava</a:t>
            </a:r>
            <a:r>
              <a:rPr lang="cs-CZ" dirty="0" smtClean="0"/>
              <a:t>, jejíž populace dosahovala k roku 2010 celkem 446 819 obyvatel</a:t>
            </a:r>
          </a:p>
          <a:p>
            <a:r>
              <a:rPr lang="cs-CZ" dirty="0" smtClean="0"/>
              <a:t>Mezi další velká města patří </a:t>
            </a:r>
            <a:r>
              <a:rPr lang="cs-CZ" b="1" dirty="0" smtClean="0">
                <a:solidFill>
                  <a:srgbClr val="92D050"/>
                </a:solidFill>
              </a:rPr>
              <a:t>Košice</a:t>
            </a:r>
            <a:r>
              <a:rPr lang="cs-CZ" dirty="0" smtClean="0"/>
              <a:t> (240 915 obyvatel), </a:t>
            </a:r>
            <a:r>
              <a:rPr lang="cs-CZ" b="1" dirty="0" smtClean="0">
                <a:solidFill>
                  <a:srgbClr val="92D050"/>
                </a:solidFill>
              </a:rPr>
              <a:t>Prešov</a:t>
            </a:r>
            <a:r>
              <a:rPr lang="cs-CZ" dirty="0" smtClean="0"/>
              <a:t> (92 687), </a:t>
            </a:r>
            <a:r>
              <a:rPr lang="cs-CZ" b="1" dirty="0" smtClean="0">
                <a:solidFill>
                  <a:srgbClr val="92D050"/>
                </a:solidFill>
              </a:rPr>
              <a:t>Nitra</a:t>
            </a:r>
            <a:r>
              <a:rPr lang="cs-CZ" dirty="0" smtClean="0"/>
              <a:t> (87 357), </a:t>
            </a:r>
            <a:r>
              <a:rPr lang="cs-CZ" b="1" dirty="0" smtClean="0">
                <a:solidFill>
                  <a:srgbClr val="92D050"/>
                </a:solidFill>
              </a:rPr>
              <a:t>Žilina </a:t>
            </a:r>
            <a:r>
              <a:rPr lang="cs-CZ" dirty="0" smtClean="0"/>
              <a:t>(86 685),) a </a:t>
            </a:r>
            <a:r>
              <a:rPr lang="cs-CZ" b="1" dirty="0" smtClean="0">
                <a:solidFill>
                  <a:srgbClr val="92D050"/>
                </a:solidFill>
              </a:rPr>
              <a:t>Banská Bystrica</a:t>
            </a:r>
            <a:r>
              <a:rPr lang="cs-CZ" dirty="0" smtClean="0"/>
              <a:t> (84 919)</a:t>
            </a:r>
            <a:endParaRPr lang="cs-CZ" dirty="0"/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908720"/>
            <a:ext cx="1080120" cy="1356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3266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210" name="Picture 2" descr="Soubor:Bratislava view from Crown Tow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68341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0"/>
            <a:ext cx="61786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Bratislava </a:t>
            </a:r>
            <a:r>
              <a:rPr lang="cs-CZ" sz="3200" b="1" dirty="0" err="1" smtClean="0">
                <a:solidFill>
                  <a:srgbClr val="C00000"/>
                </a:solidFill>
              </a:rPr>
              <a:t>view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from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Crown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Tower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4" name="Picture 4" descr="Znak Slovenska">
            <a:hlinkClick r:id="rId3" tooltip="Znak Slovenska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63880" y="0"/>
            <a:ext cx="1080120" cy="1356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86024241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58" name="Picture 2" descr="Soubor:BratislavaDona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9512" y="188640"/>
            <a:ext cx="48839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nb-NO" sz="2800" b="1" dirty="0" smtClean="0">
                <a:solidFill>
                  <a:srgbClr val="C00000"/>
                </a:solidFill>
              </a:rPr>
              <a:t>Hrad a Slovenská národní rada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4" name="Picture 4" descr="Znak Slovenska">
            <a:hlinkClick r:id="rId3" tooltip="Znak Slovenska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63880" y="0"/>
            <a:ext cx="1080120" cy="1356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41762425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82" name="Picture 2" descr="Soubor:Grassalkovich Pala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9512" y="188640"/>
            <a:ext cx="34125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Grassalkovich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Palace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4" name="Picture 4" descr="Znak Slovenska">
            <a:hlinkClick r:id="rId3" tooltip="Znak Slovenska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63880" y="0"/>
            <a:ext cx="1080120" cy="1356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5014706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772400" cy="914400"/>
          </a:xfrm>
        </p:spPr>
        <p:txBody>
          <a:bodyPr/>
          <a:lstStyle/>
          <a:p>
            <a:r>
              <a:rPr lang="cs-CZ" dirty="0" smtClean="0"/>
              <a:t>Slovensko - demografie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352928" cy="5616624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Populace Slovenska čítala k 31. březnu 2012 přibližně 5 404 555 obyvatel</a:t>
            </a:r>
          </a:p>
          <a:p>
            <a:r>
              <a:rPr lang="cs-CZ" dirty="0" smtClean="0"/>
              <a:t>Ve městech žije celkem 55 % populace</a:t>
            </a:r>
          </a:p>
          <a:p>
            <a:r>
              <a:rPr lang="cs-CZ" dirty="0" smtClean="0"/>
              <a:t> Hustota osídlení se pohybuje kolem 110 obyvatel na km</a:t>
            </a:r>
            <a:r>
              <a:rPr lang="cs-CZ" baseline="30000" dirty="0" smtClean="0"/>
              <a:t>2</a:t>
            </a:r>
          </a:p>
          <a:p>
            <a:r>
              <a:rPr lang="cs-CZ" dirty="0" smtClean="0"/>
              <a:t>V roce 2010 se celkem </a:t>
            </a:r>
            <a:r>
              <a:rPr lang="cs-CZ" b="1" dirty="0" smtClean="0">
                <a:solidFill>
                  <a:srgbClr val="00B050"/>
                </a:solidFill>
              </a:rPr>
              <a:t>85 % obyvatelstva hlásilo ke slovenské národnosti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rgbClr val="00B0F0"/>
                </a:solidFill>
              </a:rPr>
              <a:t>9,7 % k maďarské</a:t>
            </a:r>
            <a:r>
              <a:rPr lang="cs-CZ" dirty="0" smtClean="0"/>
              <a:t>, 1,7 % k romské, 0,8 % k české, 0,4 % k rusínské a 0,2 % k ukrajinské</a:t>
            </a:r>
          </a:p>
          <a:p>
            <a:r>
              <a:rPr lang="cs-CZ" dirty="0" smtClean="0"/>
              <a:t>Úředním jazykem je </a:t>
            </a:r>
            <a:r>
              <a:rPr lang="cs-CZ" b="1" dirty="0" smtClean="0">
                <a:solidFill>
                  <a:srgbClr val="FFC000"/>
                </a:solidFill>
              </a:rPr>
              <a:t>slovenština</a:t>
            </a:r>
            <a:r>
              <a:rPr lang="cs-CZ" dirty="0" smtClean="0"/>
              <a:t>, z dalších jazyků je především na jihu rozšířená </a:t>
            </a:r>
            <a:r>
              <a:rPr lang="cs-CZ" b="1" dirty="0" smtClean="0">
                <a:solidFill>
                  <a:srgbClr val="FFC000"/>
                </a:solidFill>
              </a:rPr>
              <a:t>maďarština</a:t>
            </a:r>
          </a:p>
          <a:p>
            <a:r>
              <a:rPr lang="cs-CZ" dirty="0" smtClean="0"/>
              <a:t>V některých oblastech se mluví i rusínsky, romsky a česky</a:t>
            </a:r>
            <a:endParaRPr lang="cs-CZ" dirty="0"/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63880" y="5501848"/>
            <a:ext cx="1080120" cy="1356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46432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772400" cy="914400"/>
          </a:xfrm>
        </p:spPr>
        <p:txBody>
          <a:bodyPr/>
          <a:lstStyle/>
          <a:p>
            <a:r>
              <a:rPr lang="cs-CZ" dirty="0" smtClean="0"/>
              <a:t>Slovensko - demografie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8075240" cy="5544616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Přetrvávají problémy s  romskou  a v některých ohledech i maďarskou menšinou</a:t>
            </a:r>
          </a:p>
          <a:p>
            <a:endParaRPr lang="cs-CZ" dirty="0" smtClean="0"/>
          </a:p>
          <a:p>
            <a:r>
              <a:rPr lang="cs-CZ" dirty="0" smtClean="0"/>
              <a:t>V praxi jsou Romové ve školství často segregováni</a:t>
            </a:r>
          </a:p>
          <a:p>
            <a:endParaRPr lang="cs-CZ" dirty="0" smtClean="0"/>
          </a:p>
          <a:p>
            <a:r>
              <a:rPr lang="cs-CZ" dirty="0" smtClean="0"/>
              <a:t>Rovněž má romská populace </a:t>
            </a:r>
            <a:r>
              <a:rPr lang="cs-CZ" b="1" dirty="0" smtClean="0">
                <a:solidFill>
                  <a:srgbClr val="FFC000"/>
                </a:solidFill>
              </a:rPr>
              <a:t>větší podíl nezaměstnaných než ostatní etnické skupiny</a:t>
            </a:r>
          </a:p>
          <a:p>
            <a:endParaRPr lang="cs-CZ" dirty="0" smtClean="0"/>
          </a:p>
          <a:p>
            <a:r>
              <a:rPr lang="cs-CZ" dirty="0" smtClean="0"/>
              <a:t>V praxi jsou Romové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ve školství často segregováni</a:t>
            </a:r>
            <a:r>
              <a:rPr lang="cs-CZ" dirty="0" smtClean="0"/>
              <a:t>, kolem romských sídlišť jsou stavěny zdi na oddělení neromské populace</a:t>
            </a:r>
          </a:p>
          <a:p>
            <a:endParaRPr lang="cs-CZ" dirty="0" smtClean="0"/>
          </a:p>
          <a:p>
            <a:r>
              <a:rPr lang="cs-CZ" dirty="0" smtClean="0"/>
              <a:t>Dle oficiálních údajů z roku 2001 žije na území Slovenska </a:t>
            </a:r>
            <a:r>
              <a:rPr lang="cs-CZ" b="1" dirty="0" smtClean="0">
                <a:solidFill>
                  <a:srgbClr val="FF0000"/>
                </a:solidFill>
              </a:rPr>
              <a:t>89 920 osob náležících k této menšině, tvořících tak 1,7% </a:t>
            </a:r>
            <a:r>
              <a:rPr lang="cs-CZ" dirty="0" smtClean="0"/>
              <a:t>celkového obyvatelstva</a:t>
            </a:r>
          </a:p>
          <a:p>
            <a:endParaRPr lang="cs-CZ" dirty="0"/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90836" y="0"/>
            <a:ext cx="953164" cy="11967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5445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378" name="Picture 2" descr="Soubor:Gypsy settlement near Letanovce 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0"/>
            <a:ext cx="59484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Romská osada poblíž obce </a:t>
            </a:r>
            <a:r>
              <a:rPr lang="cs-CZ" sz="2800" b="1" dirty="0" err="1" smtClean="0">
                <a:solidFill>
                  <a:srgbClr val="C00000"/>
                </a:solidFill>
              </a:rPr>
              <a:t>Letanovce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3484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Slovensko - demografie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Slovensku je na základě ústavy oddělena církev od státu</a:t>
            </a:r>
          </a:p>
          <a:p>
            <a:endParaRPr lang="cs-CZ" dirty="0" smtClean="0"/>
          </a:p>
          <a:p>
            <a:r>
              <a:rPr lang="cs-CZ" dirty="0" smtClean="0"/>
              <a:t>K </a:t>
            </a:r>
            <a:r>
              <a:rPr lang="cs-CZ" b="1" dirty="0" smtClean="0">
                <a:solidFill>
                  <a:srgbClr val="FF0000"/>
                </a:solidFill>
              </a:rPr>
              <a:t>římskokatolické církvi se v roce 2010 hlásilo 68,9 % obyvatel</a:t>
            </a:r>
            <a:r>
              <a:rPr lang="cs-CZ" dirty="0" smtClean="0"/>
              <a:t>, k evangelické církvi (luteránům) 6,9 %, k řeckokatolické církvi 4,1 %</a:t>
            </a:r>
          </a:p>
          <a:p>
            <a:endParaRPr lang="cs-CZ" dirty="0" smtClean="0"/>
          </a:p>
          <a:p>
            <a:r>
              <a:rPr lang="pl-PL" dirty="0" err="1" smtClean="0"/>
              <a:t>Celkem</a:t>
            </a:r>
            <a:r>
              <a:rPr lang="pl-PL" dirty="0" smtClean="0"/>
              <a:t> </a:t>
            </a:r>
            <a:r>
              <a:rPr lang="pl-PL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13 % </a:t>
            </a:r>
            <a:r>
              <a:rPr lang="pl-PL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obyvatel</a:t>
            </a:r>
            <a:r>
              <a:rPr lang="pl-PL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je bez </a:t>
            </a:r>
            <a:r>
              <a:rPr lang="pl-PL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vyznání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188640"/>
            <a:ext cx="953164" cy="11967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3199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7772400" cy="914400"/>
          </a:xfrm>
        </p:spPr>
        <p:txBody>
          <a:bodyPr/>
          <a:lstStyle/>
          <a:p>
            <a:r>
              <a:rPr lang="cs-CZ" dirty="0" smtClean="0"/>
              <a:t>Slovensko -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836712"/>
            <a:ext cx="7772400" cy="5832648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Zatímco v </a:t>
            </a:r>
            <a:r>
              <a:rPr lang="cs-CZ" b="1" dirty="0" smtClean="0">
                <a:solidFill>
                  <a:srgbClr val="FFC000"/>
                </a:solidFill>
              </a:rPr>
              <a:t>devadesátých letech </a:t>
            </a:r>
            <a:r>
              <a:rPr lang="cs-CZ" dirty="0" smtClean="0"/>
              <a:t>se země potýkala s velkým zahraničním dluhem, rostoucím schodkem rozpočtu, rozsáhlou nezaměstnaností a vysokou inflací, v době vstupu do Evropské unie </a:t>
            </a:r>
            <a:r>
              <a:rPr lang="cs-CZ" b="1" dirty="0" smtClean="0">
                <a:solidFill>
                  <a:srgbClr val="7030A0"/>
                </a:solidFill>
              </a:rPr>
              <a:t>v roce 2004 již Slovensko nastoupilo úspěšný hospodářský růst 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 současnosti je jednou z nejúspěšnějších zemí bývalého Východního bloku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Hlavními exportními partnery </a:t>
            </a:r>
            <a:r>
              <a:rPr lang="cs-CZ" dirty="0" smtClean="0"/>
              <a:t>v roce 2010 byly Německo (s podílem 19,2 % vývozu), Česko (13,7 %), Polsko (7,3 %), Francie (6,8 %), Rakousko (6,8 %), Maďarsko (6,6 %) 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8194" name="Picture 2" descr="Soubor:1 euro Slovak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268760"/>
            <a:ext cx="4464496" cy="4464498"/>
          </a:xfrm>
          <a:prstGeom prst="rect">
            <a:avLst/>
          </a:prstGeom>
          <a:noFill/>
        </p:spPr>
      </p:pic>
      <p:pic>
        <p:nvPicPr>
          <p:cNvPr id="5" name="Picture 4" descr="Znak Slovenska">
            <a:hlinkClick r:id="rId3" tooltip="Znak Slovenska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8384" y="188640"/>
            <a:ext cx="953164" cy="11967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79474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72400" cy="914400"/>
          </a:xfrm>
        </p:spPr>
        <p:txBody>
          <a:bodyPr/>
          <a:lstStyle/>
          <a:p>
            <a:r>
              <a:rPr lang="cs-CZ" dirty="0" smtClean="0"/>
              <a:t>Slovensko -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052736"/>
            <a:ext cx="7772400" cy="5616624"/>
          </a:xfrm>
        </p:spPr>
        <p:txBody>
          <a:bodyPr>
            <a:normAutofit/>
          </a:bodyPr>
          <a:lstStyle/>
          <a:p>
            <a:r>
              <a:rPr lang="cs-CZ" dirty="0" smtClean="0"/>
              <a:t>Na Slovensku se nacházejí zásoby </a:t>
            </a:r>
            <a:r>
              <a:rPr lang="cs-CZ" b="1" dirty="0" smtClean="0">
                <a:solidFill>
                  <a:srgbClr val="FF0000"/>
                </a:solidFill>
              </a:rPr>
              <a:t>hnědého uhlí a lignitu</a:t>
            </a:r>
          </a:p>
          <a:p>
            <a:r>
              <a:rPr lang="cs-CZ" dirty="0" smtClean="0"/>
              <a:t>Od roku 1985 se  těží </a:t>
            </a:r>
            <a:r>
              <a:rPr lang="cs-CZ" b="1" dirty="0" smtClean="0">
                <a:solidFill>
                  <a:srgbClr val="FFC000"/>
                </a:solidFill>
              </a:rPr>
              <a:t>zemní plyn</a:t>
            </a:r>
          </a:p>
          <a:p>
            <a:r>
              <a:rPr lang="cs-CZ" dirty="0" smtClean="0"/>
              <a:t>Dále jsou k dispozici menší naleziště </a:t>
            </a:r>
            <a:r>
              <a:rPr lang="cs-CZ" b="1" dirty="0" smtClean="0">
                <a:solidFill>
                  <a:srgbClr val="00B050"/>
                </a:solidFill>
              </a:rPr>
              <a:t>železné rudy, manganu, mědi,  rtuti, olova, zinku, vápence a uranu</a:t>
            </a:r>
            <a:r>
              <a:rPr lang="cs-CZ" dirty="0" smtClean="0"/>
              <a:t>, jehož ložiska jsou však prozatím převážně nevyužita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Průmyslová centra představují především Bratislava a Košice spolu s dalšími městy kolem povodí řeky Váhu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188640"/>
            <a:ext cx="953164" cy="11967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74714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dirty="0" smtClean="0"/>
              <a:t>Slovensko -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80920" cy="594928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Na počátku 21. století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zaměstnává úspěšně se rozvíjející slovenský průmysl </a:t>
            </a:r>
            <a:r>
              <a:rPr lang="cs-CZ" dirty="0" smtClean="0"/>
              <a:t>značnou část pracovní síly – k roku 2009 se jednalo o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27 %</a:t>
            </a:r>
          </a:p>
          <a:p>
            <a:r>
              <a:rPr lang="cs-CZ" dirty="0" smtClean="0"/>
              <a:t>Významné odvětví představuje </a:t>
            </a:r>
            <a:r>
              <a:rPr lang="cs-CZ" b="1" dirty="0" smtClean="0">
                <a:solidFill>
                  <a:srgbClr val="FF0000"/>
                </a:solidFill>
              </a:rPr>
              <a:t>automobilový průmysl, v němž dominují tři největší firmy bratislavská Volkswagen </a:t>
            </a:r>
            <a:r>
              <a:rPr lang="cs-CZ" b="1" dirty="0" err="1" smtClean="0">
                <a:solidFill>
                  <a:srgbClr val="FF0000"/>
                </a:solidFill>
              </a:rPr>
              <a:t>Slovakia</a:t>
            </a:r>
            <a:r>
              <a:rPr lang="cs-CZ" b="1" dirty="0" smtClean="0">
                <a:solidFill>
                  <a:srgbClr val="FF0000"/>
                </a:solidFill>
              </a:rPr>
              <a:t>, trnavská PSA </a:t>
            </a:r>
            <a:r>
              <a:rPr lang="cs-CZ" b="1" dirty="0" err="1" smtClean="0">
                <a:solidFill>
                  <a:srgbClr val="FF0000"/>
                </a:solidFill>
              </a:rPr>
              <a:t>Peugeot</a:t>
            </a:r>
            <a:r>
              <a:rPr lang="cs-CZ" b="1" dirty="0" smtClean="0">
                <a:solidFill>
                  <a:srgbClr val="FF0000"/>
                </a:solidFill>
              </a:rPr>
              <a:t> Citroen a žilinská KIA </a:t>
            </a:r>
            <a:r>
              <a:rPr lang="cs-CZ" b="1" dirty="0" err="1" smtClean="0">
                <a:solidFill>
                  <a:srgbClr val="FF0000"/>
                </a:solidFill>
              </a:rPr>
              <a:t>Motors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Slovakia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Ve východní části země postupně obnovily svou výrobu </a:t>
            </a:r>
            <a:r>
              <a:rPr lang="cs-CZ" b="1" dirty="0" smtClean="0">
                <a:solidFill>
                  <a:srgbClr val="FFC000"/>
                </a:solidFill>
              </a:rPr>
              <a:t>Východoslovenské železárny v Košicích</a:t>
            </a:r>
            <a:r>
              <a:rPr lang="cs-CZ" dirty="0" smtClean="0"/>
              <a:t>, jeden z pozůstatků sovětského průmyslového plánování ve střední Evropě, které koupila v roce 2000 americká firma U.S. </a:t>
            </a:r>
            <a:r>
              <a:rPr lang="cs-CZ" dirty="0" err="1" smtClean="0"/>
              <a:t>Steel</a:t>
            </a:r>
            <a:endParaRPr lang="cs-CZ" dirty="0" smtClean="0"/>
          </a:p>
          <a:p>
            <a:r>
              <a:rPr lang="cs-CZ" dirty="0" smtClean="0"/>
              <a:t>Vedle těchto významných firem mají na Slovensku zastoupení také </a:t>
            </a:r>
            <a:r>
              <a:rPr lang="cs-CZ" b="1" dirty="0" smtClean="0">
                <a:solidFill>
                  <a:srgbClr val="00B0F0"/>
                </a:solidFill>
              </a:rPr>
              <a:t>chemický a elektrochemický, ropný,potravinářský, papírenský a strojírenský průmysl</a:t>
            </a:r>
          </a:p>
          <a:p>
            <a:endParaRPr lang="cs-CZ" dirty="0"/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90836" y="0"/>
            <a:ext cx="953164" cy="11967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30407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Refinery of Slovnaft in Bratislava, view from Nový most viewpoi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5658" cy="6858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51520" y="260648"/>
            <a:ext cx="52407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Refinery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of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Slovnaft</a:t>
            </a:r>
            <a:r>
              <a:rPr lang="cs-CZ" sz="2800" b="1" dirty="0" smtClean="0">
                <a:solidFill>
                  <a:srgbClr val="C00000"/>
                </a:solidFill>
              </a:rPr>
              <a:t> in Bratislava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67938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Soubor:Ussteel kosice slovak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51520" y="260648"/>
            <a:ext cx="57681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Pohled na výrobní závod U. S. </a:t>
            </a:r>
            <a:r>
              <a:rPr lang="cs-CZ" sz="2400" b="1" dirty="0" err="1" smtClean="0">
                <a:solidFill>
                  <a:srgbClr val="C00000"/>
                </a:solidFill>
              </a:rPr>
              <a:t>Steel</a:t>
            </a:r>
            <a:r>
              <a:rPr lang="cs-CZ" sz="2400" b="1" dirty="0" smtClean="0">
                <a:solidFill>
                  <a:srgbClr val="C00000"/>
                </a:solidFill>
              </a:rPr>
              <a:t> Košice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03498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dirty="0" smtClean="0"/>
              <a:t>Slovensko -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676456" cy="594928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K roku 2009 </a:t>
            </a:r>
            <a:r>
              <a:rPr lang="cs-CZ" b="1" dirty="0" smtClean="0">
                <a:solidFill>
                  <a:srgbClr val="C00000"/>
                </a:solidFill>
              </a:rPr>
              <a:t>zaměstnávalo zemědělství celkem 3,5 % </a:t>
            </a:r>
            <a:r>
              <a:rPr lang="cs-CZ" dirty="0" smtClean="0"/>
              <a:t>slovenské pracovní síly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Nejvíce je zemědělská činnost rozšířená na jihu a jihovýchodě země, především v Podunajské a Východoslovenské nížině</a:t>
            </a:r>
          </a:p>
          <a:p>
            <a:r>
              <a:rPr lang="cs-CZ" dirty="0" smtClean="0"/>
              <a:t>V rostlinné výrobě převažuje zejména </a:t>
            </a:r>
            <a:r>
              <a:rPr lang="cs-CZ" b="1" dirty="0" smtClean="0">
                <a:solidFill>
                  <a:srgbClr val="00B0F0"/>
                </a:solidFill>
              </a:rPr>
              <a:t>pšenice a kukuřice</a:t>
            </a:r>
          </a:p>
          <a:p>
            <a:r>
              <a:rPr lang="cs-CZ" dirty="0" smtClean="0"/>
              <a:t>Dále se pěstují brambory, cukrová řepa, ječmen, ovoce, vinná réva</a:t>
            </a:r>
          </a:p>
          <a:p>
            <a:r>
              <a:rPr lang="cs-CZ" dirty="0" smtClean="0"/>
              <a:t>V údolí řeky Váh se pěstuje tabák</a:t>
            </a: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Produkce vína</a:t>
            </a:r>
            <a:r>
              <a:rPr lang="cs-CZ" dirty="0" smtClean="0"/>
              <a:t> je značně rozšířená v podhůří Karpat,</a:t>
            </a:r>
            <a:r>
              <a:rPr lang="cs-CZ" baseline="30000" dirty="0" smtClean="0"/>
              <a:t> </a:t>
            </a:r>
            <a:r>
              <a:rPr lang="cs-CZ" dirty="0" smtClean="0"/>
              <a:t>vedle toho je co do pěstování vinné révy významným regionem 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Tokajská oblast</a:t>
            </a:r>
          </a:p>
          <a:p>
            <a:endParaRPr lang="cs-CZ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/>
              <a:t>V rámci živočišné výroby jsou chována prasata, skot a drůbež, ve vyšších polohách převažuje chov ovcí</a:t>
            </a:r>
            <a:endParaRPr lang="cs-CZ" dirty="0"/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8186" y="0"/>
            <a:ext cx="895813" cy="11247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1866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dirty="0" smtClean="0"/>
              <a:t>Slovensko -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8280920" cy="554461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Doprava na Slovensku má do značné míry moderní strukturu, avšak </a:t>
            </a:r>
            <a:r>
              <a:rPr lang="cs-CZ" b="1" dirty="0" smtClean="0">
                <a:solidFill>
                  <a:srgbClr val="FF0000"/>
                </a:solidFill>
              </a:rPr>
              <a:t>především důsledkem členitého terénu je dopravní síť relativně řídce rozložená</a:t>
            </a:r>
          </a:p>
          <a:p>
            <a:r>
              <a:rPr lang="cs-CZ" dirty="0" smtClean="0"/>
              <a:t>První dálnice, dostavěná roku 1980, spojovala Bratislavu s Brnem a Prahou</a:t>
            </a:r>
          </a:p>
          <a:p>
            <a:r>
              <a:rPr lang="cs-CZ" dirty="0" smtClean="0"/>
              <a:t>Do roku </a:t>
            </a:r>
            <a:r>
              <a:rPr lang="cs-CZ" b="1" dirty="0" smtClean="0">
                <a:solidFill>
                  <a:srgbClr val="7030A0"/>
                </a:solidFill>
              </a:rPr>
              <a:t>2014 se plánuje dokončení dálničního spojení mezi Bratislavou a Košicemi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Významným dopravním uzlem je především Bratislava</a:t>
            </a:r>
            <a:r>
              <a:rPr lang="cs-CZ" dirty="0" smtClean="0"/>
              <a:t>, zejména díky své poloze na řece Dunaji, letišti, napojení na silniční a dálniční síť a </a:t>
            </a:r>
            <a:r>
              <a:rPr lang="cs-CZ" b="1" dirty="0" smtClean="0">
                <a:solidFill>
                  <a:srgbClr val="FFC000"/>
                </a:solidFill>
              </a:rPr>
              <a:t>blízkosti k maďarským i rakouským hranicím</a:t>
            </a:r>
          </a:p>
          <a:p>
            <a:r>
              <a:rPr lang="cs-CZ" dirty="0" smtClean="0"/>
              <a:t>Významným přístavem je také město </a:t>
            </a:r>
            <a:r>
              <a:rPr lang="cs-CZ" b="1" dirty="0" smtClean="0">
                <a:solidFill>
                  <a:srgbClr val="00B0F0"/>
                </a:solidFill>
              </a:rPr>
              <a:t>Komárno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5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0"/>
            <a:ext cx="971600" cy="12198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01220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Soubor:Highways Slovakia sk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692696"/>
            <a:ext cx="8352928" cy="4896544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467544" y="5877272"/>
            <a:ext cx="70342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Dálnice v provozu a plánované</a:t>
            </a:r>
            <a:endParaRPr lang="cs-CZ" sz="4000" b="1" dirty="0">
              <a:solidFill>
                <a:srgbClr val="FFC000"/>
              </a:solidFill>
            </a:endParaRPr>
          </a:p>
        </p:txBody>
      </p:sp>
      <p:pic>
        <p:nvPicPr>
          <p:cNvPr id="4" name="Picture 4" descr="Znak Slovenska">
            <a:hlinkClick r:id="rId3" tooltip="Znak Slovenska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188640"/>
            <a:ext cx="1080120" cy="1356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0124266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dirty="0" smtClean="0"/>
              <a:t>Slovensko - energetika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80920" cy="568863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Ve výrobě elektřiny zastávají přední místo jaderné elektrárny, následované tepelnými a vodními</a:t>
            </a:r>
          </a:p>
          <a:p>
            <a:endParaRPr lang="cs-CZ" dirty="0" smtClean="0"/>
          </a:p>
          <a:p>
            <a:r>
              <a:rPr lang="cs-CZ" dirty="0" smtClean="0"/>
              <a:t> V případě jaderné energetiky se především plánuje </a:t>
            </a:r>
            <a:r>
              <a:rPr lang="cs-CZ" b="1" dirty="0" smtClean="0">
                <a:solidFill>
                  <a:srgbClr val="FF0000"/>
                </a:solidFill>
              </a:rPr>
              <a:t>dostavba elektrárny </a:t>
            </a:r>
            <a:r>
              <a:rPr lang="cs-CZ" b="1" dirty="0" err="1" smtClean="0">
                <a:solidFill>
                  <a:srgbClr val="FF0000"/>
                </a:solidFill>
              </a:rPr>
              <a:t>Mochovce</a:t>
            </a:r>
            <a:endParaRPr lang="cs-CZ" b="1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F0"/>
                </a:solidFill>
              </a:rPr>
              <a:t>Vodní elektrárny </a:t>
            </a:r>
            <a:r>
              <a:rPr lang="cs-CZ" dirty="0" smtClean="0"/>
              <a:t>se nalézají na řekách Váh, Orava, </a:t>
            </a:r>
            <a:r>
              <a:rPr lang="cs-CZ" dirty="0" err="1" smtClean="0"/>
              <a:t>Hornád</a:t>
            </a:r>
            <a:r>
              <a:rPr lang="cs-CZ" dirty="0" smtClean="0"/>
              <a:t> a rovněž také na Dunaji 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Z Ruska se dováží ropa a zemní plyn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4" name="Picture 4" descr="Znak Slovenska">
            <a:hlinkClick r:id="rId2" tooltip="Znak Sloven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188640"/>
            <a:ext cx="1080120" cy="1356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5204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08720"/>
            <a:ext cx="8208912" cy="5688632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9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9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II. v kostce. Praha: Fragment.</a:t>
            </a:r>
          </a:p>
          <a:p>
            <a:pPr marL="36576" indent="0">
              <a:buNone/>
            </a:pPr>
            <a:r>
              <a:rPr lang="cs-CZ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Tomeš, K. (2000): Zeměpis světa. Praha: </a:t>
            </a:r>
            <a:r>
              <a:rPr lang="cs-CZ" sz="19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36576" indent="0">
              <a:buNone/>
            </a:pPr>
            <a:r>
              <a:rPr lang="cs-CZ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9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9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</a:t>
            </a:r>
            <a:r>
              <a:rPr lang="cs-CZ" sz="19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36576" indent="0">
              <a:buNone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cs.wikipedia.org/wiki/D%C4%9Bjiny_Slovenska</a:t>
            </a:r>
            <a:endParaRPr lang="cs-CZ" sz="2000" dirty="0" smtClean="0"/>
          </a:p>
          <a:p>
            <a:pPr marL="36576" indent="0">
              <a:buNone/>
            </a:pP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cs.wikipedia.org/wiki/Z%C3%A1padn%C3%AD_Karpaty</a:t>
            </a:r>
            <a:endParaRPr lang="cs-CZ" sz="2000" dirty="0" smtClean="0"/>
          </a:p>
          <a:p>
            <a:pPr marL="36576" indent="0">
              <a:buNone/>
            </a:pP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cs.wikipedia.org/wiki/Ekonomika_Slovenska</a:t>
            </a:r>
            <a:endParaRPr lang="cs-CZ" sz="2000" dirty="0" smtClean="0"/>
          </a:p>
          <a:p>
            <a:pPr marL="36576" indent="0">
              <a:buNone/>
            </a:pPr>
            <a:r>
              <a:rPr lang="cs-CZ" sz="2000" dirty="0">
                <a:hlinkClick r:id="rId5"/>
              </a:rPr>
              <a:t>http://cs.wikipedia.org/wiki/Slovensk%C3%A1_republika_(1939-1945)</a:t>
            </a:r>
            <a:endParaRPr lang="cs-CZ" sz="19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6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623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908720"/>
            <a:ext cx="8208912" cy="5688632"/>
          </a:xfrm>
        </p:spPr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sz="1800" u="sng" dirty="0"/>
              <a:t>Obrazové materiály</a:t>
            </a:r>
            <a:r>
              <a:rPr lang="cs-CZ" sz="1800" u="sng" dirty="0" smtClean="0"/>
              <a:t>:</a:t>
            </a:r>
          </a:p>
          <a:p>
            <a:pPr marL="68580" indent="0">
              <a:buNone/>
            </a:pPr>
            <a:r>
              <a:rPr lang="cs-CZ" sz="1800" dirty="0"/>
              <a:t>TLUSŤA. </a:t>
            </a:r>
            <a:r>
              <a:rPr lang="cs-CZ" sz="1800" i="1" dirty="0"/>
              <a:t>wikipedie</a:t>
            </a:r>
            <a:r>
              <a:rPr lang="cs-CZ" sz="1800" dirty="0"/>
              <a:t> [online]. [cit. </a:t>
            </a:r>
            <a:r>
              <a:rPr lang="cs-CZ" sz="1800" dirty="0" smtClean="0"/>
              <a:t>26.9.2012].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cs.wikipedia.org/wiki/Soubor:Coat_of_Arms_of_Slovakia.svg</a:t>
            </a:r>
            <a:r>
              <a:rPr lang="cs-CZ" sz="1800" dirty="0" smtClean="0"/>
              <a:t> </a:t>
            </a:r>
            <a:endParaRPr lang="cs-CZ" sz="1800" u="sng" dirty="0"/>
          </a:p>
          <a:p>
            <a:pPr marL="68580" indent="0">
              <a:buNone/>
            </a:pPr>
            <a:r>
              <a:rPr lang="it-IT" sz="1800" dirty="0"/>
              <a:t>LIUZZO, David. </a:t>
            </a:r>
            <a:r>
              <a:rPr lang="it-IT" sz="1800" i="1" dirty="0"/>
              <a:t>wikipedie</a:t>
            </a:r>
            <a:r>
              <a:rPr lang="it-IT" sz="1800" dirty="0"/>
              <a:t> [online]. [</a:t>
            </a:r>
            <a:r>
              <a:rPr lang="it-IT" sz="1800" dirty="0" smtClean="0"/>
              <a:t>cit</a:t>
            </a:r>
            <a:r>
              <a:rPr lang="cs-CZ" sz="1800" dirty="0"/>
              <a:t> 26.9.2012</a:t>
            </a:r>
            <a:r>
              <a:rPr lang="it-IT" sz="1800" dirty="0" smtClean="0"/>
              <a:t>]. </a:t>
            </a:r>
            <a:r>
              <a:rPr lang="it-IT" sz="1800" dirty="0"/>
              <a:t>Dostupný na WWW: </a:t>
            </a:r>
            <a:r>
              <a:rPr lang="it-IT" sz="1800" dirty="0">
                <a:hlinkClick r:id="rId3"/>
              </a:rPr>
              <a:t>http://</a:t>
            </a:r>
            <a:r>
              <a:rPr lang="it-IT" sz="1800" dirty="0" smtClean="0">
                <a:hlinkClick r:id="rId3"/>
              </a:rPr>
              <a:t>cs.wikipedia.org/wiki/Soubor:EU_location_SVK.png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PD-ART. </a:t>
            </a:r>
            <a:r>
              <a:rPr lang="cs-CZ" sz="1800" i="1" dirty="0"/>
              <a:t>wikipedie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26.9.2012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cs.wikipedia.org/wiki/Soubor:Jozef_Tiso.jpg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VOJENSKÝ ZEMĚPISNÝ ÚSTAV V PRAZE. </a:t>
            </a:r>
            <a:r>
              <a:rPr lang="cs-CZ" sz="1800" i="1" dirty="0"/>
              <a:t>wikipedie</a:t>
            </a:r>
            <a:r>
              <a:rPr lang="cs-CZ" sz="1800" dirty="0"/>
              <a:t> [online]. [cit. 6.5.2013]. Dostupný na WWW: </a:t>
            </a:r>
            <a:r>
              <a:rPr lang="cs-CZ" sz="1800" dirty="0">
                <a:hlinkClick r:id="rId5"/>
              </a:rPr>
              <a:t>http://cs.wikipedia.org/wiki/Soubor:R%C4%8Cs._</a:t>
            </a:r>
            <a:r>
              <a:rPr lang="cs-CZ" sz="1800" dirty="0" smtClean="0">
                <a:hlinkClick r:id="rId5"/>
              </a:rPr>
              <a:t>Pom%C4%9Bry_n%C3%A1rodnostn%C3%AD.jpg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PAVELD. </a:t>
            </a:r>
            <a:r>
              <a:rPr lang="cs-CZ" sz="1800" i="1" dirty="0"/>
              <a:t>wikipedie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26.9.2012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cs.wikipedia.org/wiki/Soubor:Czechoslovakia_COA_1961-1989.svg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MEICHS. </a:t>
            </a:r>
            <a:r>
              <a:rPr lang="cs-CZ" sz="1800" i="1" dirty="0"/>
              <a:t>wikipedie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26.9.2012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cs.wikipedia.org/wiki/Soubor:Westkarpaten_Gliederung_Skizze.jpg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en-US" sz="1800" dirty="0"/>
              <a:t>BLOOD, Captain. </a:t>
            </a:r>
            <a:r>
              <a:rPr lang="en-US" sz="1800" i="1" dirty="0" err="1"/>
              <a:t>wikipedie</a:t>
            </a:r>
            <a:r>
              <a:rPr lang="en-US" sz="1800" dirty="0"/>
              <a:t> [online]. [cit</a:t>
            </a:r>
            <a:r>
              <a:rPr lang="en-US" sz="1800" dirty="0" smtClean="0"/>
              <a:t>.</a:t>
            </a:r>
            <a:r>
              <a:rPr lang="cs-CZ" sz="1800" dirty="0"/>
              <a:t> 26.9.2012</a:t>
            </a:r>
            <a:r>
              <a:rPr lang="en-US" sz="1800" dirty="0" smtClean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</a:t>
            </a:r>
            <a:r>
              <a:rPr lang="en-US" sz="1800" dirty="0" err="1"/>
              <a:t>na</a:t>
            </a:r>
            <a:r>
              <a:rPr lang="en-US" sz="1800" dirty="0"/>
              <a:t> WWW: </a:t>
            </a:r>
            <a:r>
              <a:rPr lang="en-US" sz="1800" dirty="0">
                <a:hlinkClick r:id="rId8"/>
              </a:rPr>
              <a:t>http://</a:t>
            </a:r>
            <a:r>
              <a:rPr lang="en-US" sz="1800" dirty="0" smtClean="0">
                <a:hlinkClick r:id="rId8"/>
              </a:rPr>
              <a:t>cs.wikipedia.org/wiki/Soubor:Slovensko_topo_blank.jpg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GSOUTHFACE. </a:t>
            </a:r>
            <a:r>
              <a:rPr lang="cs-CZ" sz="1800" i="1" dirty="0"/>
              <a:t>wikipedie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26.9.2012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cs.wikipedia.org/wiki/Soubor:Gerlach_south_face_B.jpg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KRISTO. </a:t>
            </a:r>
            <a:r>
              <a:rPr lang="cs-CZ" sz="1800" i="1" dirty="0"/>
              <a:t>wikipedie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26.9.2012</a:t>
            </a:r>
            <a:r>
              <a:rPr lang="cs-CZ" sz="1800" dirty="0" smtClean="0"/>
              <a:t> ]. </a:t>
            </a:r>
            <a:r>
              <a:rPr lang="cs-CZ" sz="1800" dirty="0"/>
              <a:t>Dostupný na WWW: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cs.wikipedia.org/wiki/Soubor:Slovensky_raj_from_Havrania_skala.jpg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endParaRPr lang="cs-CZ" sz="1800" dirty="0" smtClean="0"/>
          </a:p>
          <a:p>
            <a:pPr marL="68580" indent="0">
              <a:buNone/>
            </a:pPr>
            <a:endParaRPr lang="cs-CZ" sz="1800" dirty="0" smtClean="0"/>
          </a:p>
          <a:p>
            <a:pPr marL="68580" indent="0">
              <a:buNone/>
            </a:pPr>
            <a:endParaRPr lang="cs-CZ" sz="1800" dirty="0" smtClean="0"/>
          </a:p>
          <a:p>
            <a:pPr marL="68580" indent="0">
              <a:buNone/>
            </a:pPr>
            <a:endParaRPr lang="cs-CZ" sz="1800" dirty="0" smtClean="0"/>
          </a:p>
          <a:p>
            <a:pPr marL="68580" indent="0">
              <a:buNone/>
            </a:pPr>
            <a:endParaRPr lang="cs-CZ" sz="1800" dirty="0" smtClean="0"/>
          </a:p>
          <a:p>
            <a:pPr marL="6858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953997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836712"/>
            <a:ext cx="7772400" cy="5832648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sz="1800" dirty="0"/>
              <a:t>PRAZAK. </a:t>
            </a:r>
            <a:r>
              <a:rPr lang="cs-CZ" sz="1800" i="1" dirty="0"/>
              <a:t>wikipedie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26.9.2012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http://cs.wikipedia.org/wiki/Soubor:Stre%C4%8Dno2_-_</a:t>
            </a:r>
            <a:r>
              <a:rPr lang="cs-CZ" sz="1800" dirty="0" smtClean="0">
                <a:hlinkClick r:id="rId2"/>
              </a:rPr>
              <a:t>rann%C3%AD_mlhy.jpg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PIOTR_J. </a:t>
            </a:r>
            <a:r>
              <a:rPr lang="cs-CZ" sz="1800" i="1" dirty="0"/>
              <a:t>wikipedie</a:t>
            </a:r>
            <a:r>
              <a:rPr lang="cs-CZ" sz="1800" dirty="0"/>
              <a:t> [online]. [cit. 26.9.2012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cs.wikipedia.org/wiki/Soubor:Tatra_mountains_western_side_2.jpg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KRISTO. </a:t>
            </a:r>
            <a:r>
              <a:rPr lang="cs-CZ" sz="1800" i="1" dirty="0"/>
              <a:t>wikipedie</a:t>
            </a:r>
            <a:r>
              <a:rPr lang="cs-CZ" sz="1800" dirty="0"/>
              <a:t> [online]. [</a:t>
            </a:r>
            <a:r>
              <a:rPr lang="cs-CZ" sz="1800" dirty="0" smtClean="0"/>
              <a:t>cit</a:t>
            </a:r>
            <a:r>
              <a:rPr lang="cs-CZ" sz="1800" dirty="0"/>
              <a:t> 26.9.2012</a:t>
            </a:r>
            <a:r>
              <a:rPr lang="cs-CZ" sz="1800" dirty="0" smtClean="0"/>
              <a:t>.].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cs.wikipedia.org/wiki/Soubor:Observatory_Skalnate_pleso.jpg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pt-BR" sz="1800" dirty="0"/>
              <a:t>VILGUS, Petr. </a:t>
            </a:r>
            <a:r>
              <a:rPr lang="pt-BR" sz="1800" i="1" dirty="0"/>
              <a:t>wikipedie</a:t>
            </a:r>
            <a:r>
              <a:rPr lang="pt-BR" sz="1800" dirty="0"/>
              <a:t> [online]. [cit. </a:t>
            </a:r>
            <a:r>
              <a:rPr lang="cs-CZ" sz="1800" dirty="0"/>
              <a:t>26.9.2012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5"/>
              </a:rPr>
              <a:t>http://</a:t>
            </a:r>
            <a:r>
              <a:rPr lang="pt-BR" sz="1800" dirty="0" smtClean="0">
                <a:hlinkClick r:id="rId5"/>
              </a:rPr>
              <a:t>cs.wikipedia.org/wiki/Soubor:Strbske_pleso_Solisko.JPG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ZATOPEK, Emil. </a:t>
            </a:r>
            <a:r>
              <a:rPr lang="cs-CZ" sz="1800" i="1" dirty="0"/>
              <a:t>wikipedie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26.9.2012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cs.wikipedia.org/wiki/Soubor:Pohled_na_zimni_Chopok.jpg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ACHERNAR.SK. </a:t>
            </a:r>
            <a:r>
              <a:rPr lang="cs-CZ" sz="1800" i="1" dirty="0"/>
              <a:t>wikipedie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26.9.2012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cs.wikipedia.org/wiki/Soubor:Chopok_stanica.JPG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KRIIS733. </a:t>
            </a:r>
            <a:r>
              <a:rPr lang="cs-CZ" sz="1800" i="1" dirty="0"/>
              <a:t>wikipedie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26.9.2012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8"/>
              </a:rPr>
              <a:t>http://cs.wikipedia.org/wiki/Soubor:Chata_Gen._</a:t>
            </a:r>
            <a:r>
              <a:rPr lang="cs-CZ" sz="1800" dirty="0" smtClean="0">
                <a:hlinkClick r:id="rId8"/>
              </a:rPr>
              <a:t>Stefanika.JPG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nl-NL" sz="1800" dirty="0"/>
              <a:t>BARTHEL, Denis. </a:t>
            </a:r>
            <a:r>
              <a:rPr lang="nl-NL" sz="1800" i="1" dirty="0"/>
              <a:t>wikipedie</a:t>
            </a:r>
            <a:r>
              <a:rPr lang="nl-NL" sz="1800" dirty="0"/>
              <a:t> [online]. [cit</a:t>
            </a:r>
            <a:r>
              <a:rPr lang="nl-NL" sz="1800" dirty="0" smtClean="0"/>
              <a:t>.</a:t>
            </a:r>
            <a:r>
              <a:rPr lang="cs-CZ" sz="1800" dirty="0"/>
              <a:t> 26.9.2012</a:t>
            </a:r>
            <a:r>
              <a:rPr lang="nl-NL" sz="1800" dirty="0" smtClean="0"/>
              <a:t>]. </a:t>
            </a:r>
            <a:r>
              <a:rPr lang="nl-NL" sz="1800" dirty="0"/>
              <a:t>Dostupný na WWW: </a:t>
            </a:r>
            <a:r>
              <a:rPr lang="nl-NL" sz="1800" dirty="0">
                <a:hlinkClick r:id="rId9"/>
              </a:rPr>
              <a:t>http://</a:t>
            </a:r>
            <a:r>
              <a:rPr lang="nl-NL" sz="1800" dirty="0" smtClean="0">
                <a:hlinkClick r:id="rId9"/>
              </a:rPr>
              <a:t>cs.wikipedia.org/wiki/Soubor:BratislavaDonau.JPG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KUBICA, Juraj. </a:t>
            </a:r>
            <a:r>
              <a:rPr lang="cs-CZ" sz="1800" i="1" dirty="0"/>
              <a:t>wikipedie</a:t>
            </a:r>
            <a:r>
              <a:rPr lang="cs-CZ" sz="1800" dirty="0"/>
              <a:t> [online]. [cit. 26.9.2012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cs.wikipedia.org/wiki/Soubor:Grassalkovich_Palace.jpg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KOTULIČ, Jozef. </a:t>
            </a:r>
            <a:r>
              <a:rPr lang="cs-CZ" sz="1800" i="1" dirty="0"/>
              <a:t>wikipedie</a:t>
            </a:r>
            <a:r>
              <a:rPr lang="cs-CZ" sz="1800" dirty="0"/>
              <a:t> [online]. [cit. 26.9.2012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cs.wikipedia.org/wiki/Soubor:Richnava11Spis2.JPG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endParaRPr lang="cs-CZ" sz="1800" dirty="0" smtClean="0"/>
          </a:p>
          <a:p>
            <a:pPr marL="6858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64949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052736"/>
            <a:ext cx="7772400" cy="5302824"/>
          </a:xfrm>
        </p:spPr>
        <p:txBody>
          <a:bodyPr/>
          <a:lstStyle/>
          <a:p>
            <a:pPr marL="68580" indent="0">
              <a:buNone/>
            </a:pPr>
            <a:r>
              <a:rPr lang="nl-NL" sz="1800" dirty="0"/>
              <a:t>EUROMAN3. </a:t>
            </a:r>
            <a:r>
              <a:rPr lang="nl-NL" sz="1800" i="1" dirty="0"/>
              <a:t>wikipedie</a:t>
            </a:r>
            <a:r>
              <a:rPr lang="nl-NL" sz="1800" dirty="0"/>
              <a:t> [online]. [cit</a:t>
            </a:r>
            <a:r>
              <a:rPr lang="nl-NL" sz="1800" dirty="0" smtClean="0"/>
              <a:t>.</a:t>
            </a:r>
            <a:r>
              <a:rPr lang="cs-CZ" sz="1800" dirty="0"/>
              <a:t> 26.9.2012</a:t>
            </a:r>
            <a:r>
              <a:rPr lang="nl-NL" sz="1800" dirty="0" smtClean="0"/>
              <a:t>]. </a:t>
            </a:r>
            <a:r>
              <a:rPr lang="nl-NL" sz="1800" dirty="0"/>
              <a:t>Dostupný na WWW: </a:t>
            </a:r>
            <a:r>
              <a:rPr lang="nl-NL" sz="1800" dirty="0">
                <a:hlinkClick r:id="rId2"/>
              </a:rPr>
              <a:t>http://</a:t>
            </a:r>
            <a:r>
              <a:rPr lang="nl-NL" sz="1800" dirty="0" smtClean="0">
                <a:hlinkClick r:id="rId2"/>
              </a:rPr>
              <a:t>cs.wikipedia.org/wiki/Soubor:1_euro_Slovakia.jpg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FRETTIE. </a:t>
            </a:r>
            <a:r>
              <a:rPr lang="cs-CZ" sz="1800" i="1" dirty="0"/>
              <a:t>wikipedie</a:t>
            </a:r>
            <a:r>
              <a:rPr lang="cs-CZ" sz="1800" dirty="0"/>
              <a:t> [online]. [cit. 26.9.2012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http://cs.wikipedia.org/wiki/Soubor:Refinery_of_Slovnaft_in_Bratislava,_</a:t>
            </a:r>
            <a:r>
              <a:rPr lang="cs-CZ" sz="1800" dirty="0" smtClean="0">
                <a:hlinkClick r:id="rId3"/>
              </a:rPr>
              <a:t>view_from_Nov%C3%BD_most_viewpoint.jpg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it-IT" sz="1800" dirty="0"/>
              <a:t>SACANIS, Pietros. </a:t>
            </a:r>
            <a:r>
              <a:rPr lang="it-IT" sz="1800" i="1" dirty="0"/>
              <a:t>wikipedie</a:t>
            </a:r>
            <a:r>
              <a:rPr lang="it-IT" sz="1800" dirty="0"/>
              <a:t> [online]. [cit</a:t>
            </a:r>
            <a:r>
              <a:rPr lang="it-IT" sz="1800" dirty="0" smtClean="0"/>
              <a:t>.</a:t>
            </a:r>
            <a:r>
              <a:rPr lang="cs-CZ" sz="1800" dirty="0"/>
              <a:t> 26.9.2012</a:t>
            </a:r>
            <a:r>
              <a:rPr lang="it-IT" sz="1800" dirty="0" smtClean="0"/>
              <a:t>]. </a:t>
            </a:r>
            <a:r>
              <a:rPr lang="it-IT" sz="1800" dirty="0"/>
              <a:t>Dostupný na WWW: </a:t>
            </a:r>
            <a:r>
              <a:rPr lang="it-IT" sz="1800" dirty="0">
                <a:hlinkClick r:id="rId4"/>
              </a:rPr>
              <a:t>http://</a:t>
            </a:r>
            <a:r>
              <a:rPr lang="it-IT" sz="1800" dirty="0" smtClean="0">
                <a:hlinkClick r:id="rId4"/>
              </a:rPr>
              <a:t>cs.wikipedia.org/wiki/Soubor:Ussteel_kosice_slovakia.JPG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nl-NL" sz="1800" dirty="0"/>
              <a:t>VOLAND77. </a:t>
            </a:r>
            <a:r>
              <a:rPr lang="nl-NL" sz="1800" i="1" dirty="0"/>
              <a:t>wikipedie</a:t>
            </a:r>
            <a:r>
              <a:rPr lang="nl-NL" sz="1800" dirty="0"/>
              <a:t> [online]. [cit</a:t>
            </a:r>
            <a:r>
              <a:rPr lang="nl-NL" sz="1800" dirty="0" smtClean="0"/>
              <a:t>.</a:t>
            </a:r>
            <a:r>
              <a:rPr lang="cs-CZ" sz="1800" dirty="0"/>
              <a:t> 26.9.2012</a:t>
            </a:r>
            <a:r>
              <a:rPr lang="nl-NL" sz="1800" dirty="0" smtClean="0"/>
              <a:t>]. </a:t>
            </a:r>
            <a:r>
              <a:rPr lang="nl-NL" sz="1800" dirty="0"/>
              <a:t>Dostupný na WWW: </a:t>
            </a:r>
            <a:r>
              <a:rPr lang="nl-NL" sz="1800" dirty="0">
                <a:hlinkClick r:id="rId5"/>
              </a:rPr>
              <a:t>http://</a:t>
            </a:r>
            <a:r>
              <a:rPr lang="nl-NL" sz="1800" dirty="0" smtClean="0">
                <a:hlinkClick r:id="rId5"/>
              </a:rPr>
              <a:t>cs.wikipedia.org/wiki/Soubor:Highways_Slovakia_sk.svg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PUDELEK. </a:t>
            </a:r>
            <a:r>
              <a:rPr lang="cs-CZ" sz="1800" i="1" dirty="0"/>
              <a:t>wikipedie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</a:t>
            </a:r>
            <a:r>
              <a:rPr lang="cs-CZ" sz="1800"/>
              <a:t>26.9.2012</a:t>
            </a:r>
            <a:r>
              <a:rPr lang="cs-CZ" sz="180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commons.wikimedia.org/wiki/File:Bratislava_view_from_Crown_Tower.jpg</a:t>
            </a:r>
            <a:r>
              <a:rPr lang="cs-CZ" sz="1800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742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0859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1138</Words>
  <Application>Microsoft Office PowerPoint</Application>
  <PresentationFormat>Předvádění na obrazovce (4:3)</PresentationFormat>
  <Paragraphs>258</Paragraphs>
  <Slides>51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51</vt:i4>
      </vt:variant>
    </vt:vector>
  </HeadingPairs>
  <TitlesOfParts>
    <vt:vector size="52" baseType="lpstr">
      <vt:lpstr>Metro</vt:lpstr>
      <vt:lpstr>Prezentace aplikace PowerPoint</vt:lpstr>
      <vt:lpstr>Slovensko</vt:lpstr>
      <vt:lpstr>Slovensko</vt:lpstr>
      <vt:lpstr>Historie</vt:lpstr>
      <vt:lpstr>Historie</vt:lpstr>
      <vt:lpstr>Historie</vt:lpstr>
      <vt:lpstr>Historie</vt:lpstr>
      <vt:lpstr>Historie</vt:lpstr>
      <vt:lpstr>Historie</vt:lpstr>
      <vt:lpstr>Historie</vt:lpstr>
      <vt:lpstr>Slovensko – přírodní podmínky</vt:lpstr>
      <vt:lpstr>Slovensko – přírodní podmínky</vt:lpstr>
      <vt:lpstr>Prezentace aplikace PowerPoint</vt:lpstr>
      <vt:lpstr>Prezentace aplikace PowerPoint</vt:lpstr>
      <vt:lpstr>Prezentace aplikace PowerPoint</vt:lpstr>
      <vt:lpstr>Slovensko – přírodní podmínky</vt:lpstr>
      <vt:lpstr>Prezentace aplikace PowerPoint</vt:lpstr>
      <vt:lpstr>Slovensko – ochrana přírody</vt:lpstr>
      <vt:lpstr>Tatranský národný park</vt:lpstr>
      <vt:lpstr>Prezentace aplikace PowerPoint</vt:lpstr>
      <vt:lpstr>Prezentace aplikace PowerPoint</vt:lpstr>
      <vt:lpstr>Prezentace aplikace PowerPoint</vt:lpstr>
      <vt:lpstr>Národní park Nízké Tatry </vt:lpstr>
      <vt:lpstr>Prezentace aplikace PowerPoint</vt:lpstr>
      <vt:lpstr>Prezentace aplikace PowerPoint</vt:lpstr>
      <vt:lpstr>Slovensko podnebí</vt:lpstr>
      <vt:lpstr>Prezentace aplikace PowerPoint</vt:lpstr>
      <vt:lpstr>Slovensko - politika</vt:lpstr>
      <vt:lpstr>Slovensko - politika</vt:lpstr>
      <vt:lpstr>Slovensko – administrativní uspořádání</vt:lpstr>
      <vt:lpstr>Prezentace aplikace PowerPoint</vt:lpstr>
      <vt:lpstr>Prezentace aplikace PowerPoint</vt:lpstr>
      <vt:lpstr>Prezentace aplikace PowerPoint</vt:lpstr>
      <vt:lpstr>Slovensko - demografie</vt:lpstr>
      <vt:lpstr>Slovensko - demografie</vt:lpstr>
      <vt:lpstr>Prezentace aplikace PowerPoint</vt:lpstr>
      <vt:lpstr>Slovensko - demografie</vt:lpstr>
      <vt:lpstr>Slovensko - hospodářství</vt:lpstr>
      <vt:lpstr>Slovensko - hospodářství</vt:lpstr>
      <vt:lpstr>Slovensko - hospodářství</vt:lpstr>
      <vt:lpstr>Prezentace aplikace PowerPoint</vt:lpstr>
      <vt:lpstr>Prezentace aplikace PowerPoint</vt:lpstr>
      <vt:lpstr>Slovensko - hospodářství</vt:lpstr>
      <vt:lpstr>Slovensko - doprava</vt:lpstr>
      <vt:lpstr>Prezentace aplikace PowerPoint</vt:lpstr>
      <vt:lpstr>Slovensko - energetika</vt:lpstr>
      <vt:lpstr>Použité zdroje a literatura</vt:lpstr>
      <vt:lpstr>Použité zdroje a literatura</vt:lpstr>
      <vt:lpstr>Použité zdroje a literatura</vt:lpstr>
      <vt:lpstr>Použité zdroje a literatura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19</cp:revision>
  <dcterms:created xsi:type="dcterms:W3CDTF">2013-05-03T22:21:07Z</dcterms:created>
  <dcterms:modified xsi:type="dcterms:W3CDTF">2013-05-17T18:07:01Z</dcterms:modified>
</cp:coreProperties>
</file>