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9" r:id="rId6"/>
    <p:sldId id="258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VY_32_INOVACE_171_MATEMATIKA_HMOTNOST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HMOTNOST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842F36-DE3A-448F-AB8C-61042E45BC62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4FEBF12-D619-48F1-8C8B-9B1EB5CC39DB}" type="presOf" srcId="{757F3AB3-0718-4624-B441-E567A8F0AB56}" destId="{333A1088-737F-45CB-B68E-254E46348037}" srcOrd="0" destOrd="0" presId="urn:microsoft.com/office/officeart/2005/8/layout/target3"/>
    <dgm:cxn modelId="{A62D1017-FB4D-4A24-A5C1-C2A70A62FE30}" type="presOf" srcId="{D1B46980-6531-4606-95E6-44980827E919}" destId="{2BE915AB-18AA-4053-B92C-3BFC9ED204BB}" srcOrd="1" destOrd="0" presId="urn:microsoft.com/office/officeart/2005/8/layout/target3"/>
    <dgm:cxn modelId="{A003B2FE-8C64-442A-9391-6B6DBE490971}" type="presOf" srcId="{B651F6E3-6281-48DB-9319-2AEAFDAE7572}" destId="{6BB5E863-4638-4E1D-BFDE-399D028AC4ED}" srcOrd="1" destOrd="0" presId="urn:microsoft.com/office/officeart/2005/8/layout/target3"/>
    <dgm:cxn modelId="{05E1F1F8-D756-4C34-8895-D72607492721}" type="presOf" srcId="{D1D4F407-5343-4D3F-B5B9-D407B03CAEB4}" destId="{D005CE8C-CC26-4C3E-AC11-E15060ECD759}" srcOrd="0" destOrd="0" presId="urn:microsoft.com/office/officeart/2005/8/layout/target3"/>
    <dgm:cxn modelId="{3BDAB825-0E83-4B1D-BB20-1795A7C62E63}" type="presOf" srcId="{D8197B8C-B260-4A16-BDF4-0947B075E274}" destId="{5A5FFA88-C948-4069-8E93-59FA12366E83}" srcOrd="1" destOrd="0" presId="urn:microsoft.com/office/officeart/2005/8/layout/target3"/>
    <dgm:cxn modelId="{6F57AA85-F1D1-46E4-B70E-01CF66F8E25D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3155897-DE15-4CA1-ABEA-93E15248F620}" type="presOf" srcId="{B651F6E3-6281-48DB-9319-2AEAFDAE7572}" destId="{619D679B-A015-4ECF-8348-D1034C574F40}" srcOrd="0" destOrd="0" presId="urn:microsoft.com/office/officeart/2005/8/layout/target3"/>
    <dgm:cxn modelId="{1C19B54D-C8B8-40F5-9263-8981F8011E2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B614B82-88FF-42D1-ACCE-B587D4C7ED15}" type="presOf" srcId="{D1B46980-6531-4606-95E6-44980827E919}" destId="{6140AFEC-043D-4C43-A2F9-D0F5331DF3A3}" srcOrd="0" destOrd="0" presId="urn:microsoft.com/office/officeart/2005/8/layout/target3"/>
    <dgm:cxn modelId="{65968524-F545-4789-87A2-CF61A0B59603}" type="presOf" srcId="{D8197B8C-B260-4A16-BDF4-0947B075E274}" destId="{25B08C86-7E15-44DC-BE7F-FFB55DD49D12}" srcOrd="0" destOrd="0" presId="urn:microsoft.com/office/officeart/2005/8/layout/target3"/>
    <dgm:cxn modelId="{81400FEB-6A69-4BE8-A41A-192857765C6C}" type="presParOf" srcId="{333A1088-737F-45CB-B68E-254E46348037}" destId="{F5ABB229-8D3B-4694-996A-96F23CF14429}" srcOrd="0" destOrd="0" presId="urn:microsoft.com/office/officeart/2005/8/layout/target3"/>
    <dgm:cxn modelId="{6F9C07E9-99E2-4726-9E97-2BD975FAEACA}" type="presParOf" srcId="{333A1088-737F-45CB-B68E-254E46348037}" destId="{F41139FD-01EE-4571-8B17-4FB00FC51163}" srcOrd="1" destOrd="0" presId="urn:microsoft.com/office/officeart/2005/8/layout/target3"/>
    <dgm:cxn modelId="{A0FD5FCB-A5EA-43D1-8286-752FD952324C}" type="presParOf" srcId="{333A1088-737F-45CB-B68E-254E46348037}" destId="{D005CE8C-CC26-4C3E-AC11-E15060ECD759}" srcOrd="2" destOrd="0" presId="urn:microsoft.com/office/officeart/2005/8/layout/target3"/>
    <dgm:cxn modelId="{D1E562BF-E9F8-4007-94CF-33B5AE49BE0A}" type="presParOf" srcId="{333A1088-737F-45CB-B68E-254E46348037}" destId="{2C702D82-9B77-49B7-9568-BB8EB47C3372}" srcOrd="3" destOrd="0" presId="urn:microsoft.com/office/officeart/2005/8/layout/target3"/>
    <dgm:cxn modelId="{E5335FA1-940A-4191-8C37-AB2C470605A8}" type="presParOf" srcId="{333A1088-737F-45CB-B68E-254E46348037}" destId="{A52A0455-90FF-4808-ABD0-F02540D31D5A}" srcOrd="4" destOrd="0" presId="urn:microsoft.com/office/officeart/2005/8/layout/target3"/>
    <dgm:cxn modelId="{06ABCBB9-846F-43D7-8D4A-E91606C14C7B}" type="presParOf" srcId="{333A1088-737F-45CB-B68E-254E46348037}" destId="{6140AFEC-043D-4C43-A2F9-D0F5331DF3A3}" srcOrd="5" destOrd="0" presId="urn:microsoft.com/office/officeart/2005/8/layout/target3"/>
    <dgm:cxn modelId="{9FDBA83E-51AB-4CE2-9FBF-7ACACBFD237E}" type="presParOf" srcId="{333A1088-737F-45CB-B68E-254E46348037}" destId="{9358AC05-5D7D-4327-9F80-1AD486AEA664}" srcOrd="6" destOrd="0" presId="urn:microsoft.com/office/officeart/2005/8/layout/target3"/>
    <dgm:cxn modelId="{D897A549-B381-4FB9-A691-944B5E44B186}" type="presParOf" srcId="{333A1088-737F-45CB-B68E-254E46348037}" destId="{313FC574-E1CD-4FB4-B054-0B805CE0447D}" srcOrd="7" destOrd="0" presId="urn:microsoft.com/office/officeart/2005/8/layout/target3"/>
    <dgm:cxn modelId="{1F968CC6-3689-43FB-9D27-33F280A81E7D}" type="presParOf" srcId="{333A1088-737F-45CB-B68E-254E46348037}" destId="{619D679B-A015-4ECF-8348-D1034C574F40}" srcOrd="8" destOrd="0" presId="urn:microsoft.com/office/officeart/2005/8/layout/target3"/>
    <dgm:cxn modelId="{821E9CD7-C590-43D9-86B1-93368E3292A6}" type="presParOf" srcId="{333A1088-737F-45CB-B68E-254E46348037}" destId="{322283A8-4A27-4CDA-BAE3-F381106A9174}" srcOrd="9" destOrd="0" presId="urn:microsoft.com/office/officeart/2005/8/layout/target3"/>
    <dgm:cxn modelId="{8C2E9848-577A-4849-8C79-309D8C137B65}" type="presParOf" srcId="{333A1088-737F-45CB-B68E-254E46348037}" destId="{FFC9F71D-1B4F-4AD9-A4A6-86ADEFC8AF5C}" srcOrd="10" destOrd="0" presId="urn:microsoft.com/office/officeart/2005/8/layout/target3"/>
    <dgm:cxn modelId="{0AD0657C-7D24-4182-9825-2B4217C40739}" type="presParOf" srcId="{333A1088-737F-45CB-B68E-254E46348037}" destId="{25B08C86-7E15-44DC-BE7F-FFB55DD49D12}" srcOrd="11" destOrd="0" presId="urn:microsoft.com/office/officeart/2005/8/layout/target3"/>
    <dgm:cxn modelId="{9515A32A-E84D-4291-9361-2D98DE372755}" type="presParOf" srcId="{333A1088-737F-45CB-B68E-254E46348037}" destId="{76644BE8-9D7C-4C09-B250-3D10AF48CBB7}" srcOrd="12" destOrd="0" presId="urn:microsoft.com/office/officeart/2005/8/layout/target3"/>
    <dgm:cxn modelId="{281EACE9-AAEF-4024-87BB-003030829947}" type="presParOf" srcId="{333A1088-737F-45CB-B68E-254E46348037}" destId="{EE85B701-7295-41C0-BA7A-34D3756A2AE6}" srcOrd="13" destOrd="0" presId="urn:microsoft.com/office/officeart/2005/8/layout/target3"/>
    <dgm:cxn modelId="{7CBEA95D-81D3-4E56-A42F-97DE5181B4F0}" type="presParOf" srcId="{333A1088-737F-45CB-B68E-254E46348037}" destId="{8BEBB6EC-1DAA-4CAC-8A25-BC0FCBD5DBD5}" srcOrd="14" destOrd="0" presId="urn:microsoft.com/office/officeart/2005/8/layout/target3"/>
    <dgm:cxn modelId="{26F7E77E-F0C4-48A9-8E06-D487ED6546D0}" type="presParOf" srcId="{333A1088-737F-45CB-B68E-254E46348037}" destId="{AED2198E-93D5-4001-81B4-73124B309672}" srcOrd="15" destOrd="0" presId="urn:microsoft.com/office/officeart/2005/8/layout/target3"/>
    <dgm:cxn modelId="{3F454919-6437-4858-9EB7-9A7D451C038E}" type="presParOf" srcId="{333A1088-737F-45CB-B68E-254E46348037}" destId="{2BE915AB-18AA-4053-B92C-3BFC9ED204BB}" srcOrd="16" destOrd="0" presId="urn:microsoft.com/office/officeart/2005/8/layout/target3"/>
    <dgm:cxn modelId="{88AAFE02-D42D-42C8-BB64-D2077D8BC8AC}" type="presParOf" srcId="{333A1088-737F-45CB-B68E-254E46348037}" destId="{6BB5E863-4638-4E1D-BFDE-399D028AC4ED}" srcOrd="17" destOrd="0" presId="urn:microsoft.com/office/officeart/2005/8/layout/target3"/>
    <dgm:cxn modelId="{A3E97DF2-2838-400D-B966-3A9CE8B6D436}" type="presParOf" srcId="{333A1088-737F-45CB-B68E-254E46348037}" destId="{5A5FFA88-C948-4069-8E93-59FA12366E83}" srcOrd="18" destOrd="0" presId="urn:microsoft.com/office/officeart/2005/8/layout/target3"/>
    <dgm:cxn modelId="{ABEB455C-DCC1-43E1-97DA-72301E42519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VY_32_INOVACE_171_MATEMATIKA_HMOTNOST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HMOTNOST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D7FD29-8A2D-4560-986E-8A47A87DCDB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8540A0-B1D0-48F4-8948-62C17F8FA5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145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Praktická</a:t>
            </a:r>
            <a:r>
              <a:rPr lang="cs-CZ" baseline="0" dirty="0" smtClean="0"/>
              <a:t> část žáci hledali ve škole různé váhy.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Klepnutím na obrázek spustíte krátké video.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</a:t>
            </a:r>
            <a:r>
              <a:rPr lang="cs-CZ" baseline="0" dirty="0" smtClean="0"/>
              <a:t> jak ve své škole používáš jednotku hmotnosti v praxi. Naše třída se zvážila na osobní váze a zvážila 1kg mouky :o).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 předmět</a:t>
            </a:r>
            <a:r>
              <a:rPr lang="cs-CZ" baseline="0" dirty="0" smtClean="0"/>
              <a:t>, který váží … ve své škole (třídě). Používali jsme příklady z uvedených převodů (váha umožňovala zvážit předmět v kg nebo v g)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8540A0-B1D0-48F4-8948-62C17F8FA52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F71194-B9A7-4800-913F-90E38646A21D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D11C29-6FCF-4226-8202-4EB079E48B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ideo" Target="file:///C:\Users\Tom&#225;&#353;\Videos\Ptrik%20video\P1070269.avi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90811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743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žákům 9.třídy základní školy praktické.</a:t>
            </a:r>
          </a:p>
          <a:p>
            <a:r>
              <a:rPr lang="cs-CZ" dirty="0" smtClean="0"/>
              <a:t>Prezentace byla použita k zopakování a procvičení učiva. 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slova: hmotnost, kilogram, gram, dekagram</a:t>
            </a:r>
          </a:p>
          <a:p>
            <a:r>
              <a:rPr lang="cs-CZ" smtClean="0"/>
              <a:t>Vytvořeno 14.04.2013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9041794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393367" y="1340768"/>
            <a:ext cx="1890261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b="1" dirty="0" smtClean="0">
                <a:solidFill>
                  <a:srgbClr val="FF0000"/>
                </a:solidFill>
              </a:rPr>
              <a:t>?</a:t>
            </a:r>
            <a:endParaRPr lang="cs-CZ" sz="28700" b="1" dirty="0">
              <a:solidFill>
                <a:srgbClr val="FF0000"/>
              </a:solidFill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1043608" y="2132856"/>
            <a:ext cx="7164288" cy="4025996"/>
            <a:chOff x="971600" y="1916832"/>
            <a:chExt cx="7164288" cy="4025996"/>
          </a:xfrm>
        </p:grpSpPr>
        <p:pic>
          <p:nvPicPr>
            <p:cNvPr id="31" name="Obrázek 30" descr="Váha osobní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71600" y="1916832"/>
              <a:ext cx="2459673" cy="4025996"/>
            </a:xfrm>
            <a:prstGeom prst="rect">
              <a:avLst/>
            </a:prstGeom>
          </p:spPr>
        </p:pic>
        <p:pic>
          <p:nvPicPr>
            <p:cNvPr id="32" name="Obrázek 31" descr="Váha potravinová.JPG"/>
            <p:cNvPicPr>
              <a:picLocks noChangeAspect="1"/>
            </p:cNvPicPr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419872" y="1916832"/>
              <a:ext cx="4716016" cy="2488600"/>
            </a:xfrm>
            <a:prstGeom prst="rect">
              <a:avLst/>
            </a:prstGeom>
          </p:spPr>
        </p:pic>
        <p:pic>
          <p:nvPicPr>
            <p:cNvPr id="33" name="Obrázek 32" descr="Váha osobní detail.JPG"/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3419872" y="4077072"/>
              <a:ext cx="3456384" cy="1851442"/>
            </a:xfrm>
            <a:prstGeom prst="rect">
              <a:avLst/>
            </a:prstGeom>
            <a:solidFill>
              <a:schemeClr val="bg1"/>
            </a:solidFill>
          </p:spPr>
        </p:pic>
      </p:grp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CO BUDEME PŘEVÁDĚT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699792" y="1124744"/>
            <a:ext cx="3600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JEDNOTKY</a:t>
            </a:r>
            <a:endParaRPr kumimoji="0" lang="cs-CZ" sz="60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683568" y="2708920"/>
            <a:ext cx="2664296" cy="1368152"/>
          </a:xfrm>
          <a:prstGeom prst="righ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OBJEMU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 rot="980378">
            <a:off x="5165045" y="4472933"/>
            <a:ext cx="3563888" cy="1656184"/>
          </a:xfrm>
          <a:prstGeom prst="lef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HMOTNOSTI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 rot="19108554">
            <a:off x="1162306" y="4572251"/>
            <a:ext cx="2664296" cy="1368152"/>
          </a:xfrm>
          <a:prstGeom prst="righ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DÉLKY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 rot="305468">
            <a:off x="5648462" y="2173086"/>
            <a:ext cx="2603246" cy="1656184"/>
          </a:xfrm>
          <a:prstGeom prst="lef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ČASU</a:t>
            </a:r>
            <a:endParaRPr lang="cs-CZ" sz="4400" b="1" dirty="0">
              <a:solidFill>
                <a:srgbClr val="FF0000"/>
              </a:solidFill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323528" y="2132856"/>
            <a:ext cx="8568952" cy="4536504"/>
            <a:chOff x="323528" y="-1251520"/>
            <a:chExt cx="8568952" cy="4536504"/>
          </a:xfrm>
        </p:grpSpPr>
        <p:sp>
          <p:nvSpPr>
            <p:cNvPr id="37" name="Obdélník 36"/>
            <p:cNvSpPr/>
            <p:nvPr/>
          </p:nvSpPr>
          <p:spPr>
            <a:xfrm>
              <a:off x="323528" y="-1251520"/>
              <a:ext cx="8568952" cy="453650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683568" y="-243408"/>
              <a:ext cx="7884368" cy="186204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500" b="1" dirty="0" smtClean="0">
                  <a:solidFill>
                    <a:srgbClr val="FF0000"/>
                  </a:solidFill>
                </a:rPr>
                <a:t>HMOTNOSTI</a:t>
              </a:r>
              <a:endParaRPr lang="cs-CZ" sz="11500" b="1" dirty="0">
                <a:solidFill>
                  <a:srgbClr val="FF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7" grpId="0" animBg="1"/>
      <p:bldP spid="10" grpId="0" animBg="1"/>
      <p:bldP spid="8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1070269.avi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3491880" y="1556792"/>
            <a:ext cx="2160240" cy="288032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699792" y="332656"/>
            <a:ext cx="31860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VÁŽÍME</a:t>
            </a:r>
            <a:endParaRPr lang="cs-CZ" sz="7200" b="1" dirty="0">
              <a:solidFill>
                <a:srgbClr val="FF0000"/>
              </a:solidFill>
            </a:endParaRPr>
          </a:p>
        </p:txBody>
      </p:sp>
      <p:grpSp>
        <p:nvGrpSpPr>
          <p:cNvPr id="20" name="Skupina 19"/>
          <p:cNvGrpSpPr/>
          <p:nvPr/>
        </p:nvGrpSpPr>
        <p:grpSpPr>
          <a:xfrm>
            <a:off x="395536" y="1628800"/>
            <a:ext cx="8429021" cy="4708396"/>
            <a:chOff x="395536" y="1628800"/>
            <a:chExt cx="8429021" cy="4708396"/>
          </a:xfrm>
        </p:grpSpPr>
        <p:sp>
          <p:nvSpPr>
            <p:cNvPr id="10" name="TextovéPole 9"/>
            <p:cNvSpPr txBox="1"/>
            <p:nvPr/>
          </p:nvSpPr>
          <p:spPr>
            <a:xfrm>
              <a:off x="5652120" y="4941168"/>
              <a:ext cx="1200970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err="1" smtClean="0">
                  <a:solidFill>
                    <a:srgbClr val="FF0000"/>
                  </a:solidFill>
                </a:rPr>
                <a:t>dcl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95536" y="4653136"/>
              <a:ext cx="108234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ml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755576" y="3284984"/>
              <a:ext cx="1563248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mm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7596336" y="1628800"/>
              <a:ext cx="1228221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cm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979712" y="5229200"/>
              <a:ext cx="99097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kg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67544" y="2348880"/>
              <a:ext cx="58541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g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004048" y="4869160"/>
              <a:ext cx="39305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l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164288" y="4653136"/>
              <a:ext cx="47801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t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419872" y="4797152"/>
              <a:ext cx="873957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m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804248" y="2996952"/>
              <a:ext cx="1444626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6600" b="1" dirty="0" smtClean="0">
                  <a:solidFill>
                    <a:srgbClr val="FF0000"/>
                  </a:solidFill>
                </a:rPr>
                <a:t>dkg</a:t>
              </a:r>
              <a:endParaRPr lang="cs-CZ" sz="6600" b="1" dirty="0">
                <a:solidFill>
                  <a:srgbClr val="FF0000"/>
                </a:solidFill>
              </a:endParaRPr>
            </a:p>
          </p:txBody>
        </p:sp>
      </p:grpSp>
      <p:pic>
        <p:nvPicPr>
          <p:cNvPr id="34" name="Obrázek 33" descr="P107026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5400000">
            <a:off x="2963821" y="1796819"/>
            <a:ext cx="3072340" cy="2304255"/>
          </a:xfrm>
          <a:prstGeom prst="rect">
            <a:avLst/>
          </a:prstGeom>
        </p:spPr>
      </p:pic>
      <p:cxnSp>
        <p:nvCxnSpPr>
          <p:cNvPr id="25" name="Přímá spojovací šipka 24"/>
          <p:cNvCxnSpPr/>
          <p:nvPr/>
        </p:nvCxnSpPr>
        <p:spPr>
          <a:xfrm>
            <a:off x="971600" y="2924944"/>
            <a:ext cx="2592288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2339752" y="3645024"/>
            <a:ext cx="1368152" cy="180020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 flipV="1">
            <a:off x="4427984" y="3645024"/>
            <a:ext cx="2808312" cy="144016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9" idx="1"/>
          </p:cNvCxnSpPr>
          <p:nvPr/>
        </p:nvCxnSpPr>
        <p:spPr>
          <a:xfrm flipH="1" flipV="1">
            <a:off x="4788024" y="3429000"/>
            <a:ext cx="2016224" cy="12195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bdélník 30"/>
          <p:cNvSpPr/>
          <p:nvPr/>
        </p:nvSpPr>
        <p:spPr>
          <a:xfrm>
            <a:off x="395536" y="1340768"/>
            <a:ext cx="8424936" cy="496855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>
                <a:solidFill>
                  <a:srgbClr val="FF0000"/>
                </a:solidFill>
              </a:rPr>
              <a:t>g  </a:t>
            </a:r>
            <a:r>
              <a:rPr lang="cs-CZ" sz="9600" b="1" dirty="0" smtClean="0">
                <a:solidFill>
                  <a:schemeClr val="tx1"/>
                </a:solidFill>
              </a:rPr>
              <a:t>dk</a:t>
            </a:r>
            <a:r>
              <a:rPr lang="cs-CZ" sz="9600" b="1" dirty="0" smtClean="0">
                <a:solidFill>
                  <a:srgbClr val="FF0000"/>
                </a:solidFill>
              </a:rPr>
              <a:t>g  </a:t>
            </a:r>
            <a:r>
              <a:rPr lang="cs-CZ" sz="9600" b="1" dirty="0" smtClean="0">
                <a:solidFill>
                  <a:schemeClr val="tx1"/>
                </a:solidFill>
              </a:rPr>
              <a:t>k</a:t>
            </a:r>
            <a:r>
              <a:rPr lang="cs-CZ" sz="9600" b="1" dirty="0" smtClean="0">
                <a:solidFill>
                  <a:srgbClr val="FF0000"/>
                </a:solidFill>
              </a:rPr>
              <a:t>g  m  t 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164288" y="1412776"/>
            <a:ext cx="1792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Dopiš názvy: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cmd type="call" cmd="stop">
                                      <p:cBhvr>
                                        <p:cTn id="11" dur="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6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video>
          </p:childTnLst>
        </p:cTn>
      </p:par>
    </p:tnLst>
    <p:bldLst>
      <p:bldP spid="31" grpId="0" animBg="1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2399065" y="260648"/>
            <a:ext cx="43458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</a:rPr>
              <a:t>URČI KOLIK VÁŽÍ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89778" y="2474894"/>
            <a:ext cx="13099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60 kg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83366" y="1340768"/>
            <a:ext cx="1322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200 g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43053" y="5877272"/>
            <a:ext cx="8034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5 g</a:t>
            </a:r>
            <a:endParaRPr lang="cs-CZ" sz="4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19621" y="3609020"/>
            <a:ext cx="10502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kg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51920" y="4743146"/>
            <a:ext cx="15856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20 dkg</a:t>
            </a:r>
            <a:endParaRPr lang="cs-CZ" sz="4000" b="1" dirty="0"/>
          </a:p>
        </p:txBody>
      </p:sp>
      <p:sp>
        <p:nvSpPr>
          <p:cNvPr id="26" name="Obdélník 25"/>
          <p:cNvSpPr/>
          <p:nvPr/>
        </p:nvSpPr>
        <p:spPr>
          <a:xfrm>
            <a:off x="2627784" y="1340768"/>
            <a:ext cx="6048672" cy="52565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627784" y="2852936"/>
            <a:ext cx="10502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kg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707904" y="285293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76056" y="2852936"/>
            <a:ext cx="950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dkg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012160" y="285293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668344" y="2852936"/>
            <a:ext cx="4283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g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372200" y="2852936"/>
            <a:ext cx="13388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1 000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139952" y="2852936"/>
            <a:ext cx="9637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100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Tomáš\AppData\Local\Microsoft\Windows\Temporary Internet Files\Content.IE5\G73HAALN\MC9003253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2060848"/>
            <a:ext cx="2086668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6" grpId="0" animBg="1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399065" y="260648"/>
            <a:ext cx="43458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URČI KOLIK VÁŽÍ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77205" y="2474894"/>
            <a:ext cx="1322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600 g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77205" y="1340768"/>
            <a:ext cx="1322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100 g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15916" y="5877272"/>
            <a:ext cx="18453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150 dkg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213460" y="3609020"/>
            <a:ext cx="10502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kg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36892" y="4743146"/>
            <a:ext cx="8034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 g</a:t>
            </a:r>
            <a:endParaRPr lang="cs-CZ" sz="4000" b="1" dirty="0"/>
          </a:p>
        </p:txBody>
      </p:sp>
      <p:sp>
        <p:nvSpPr>
          <p:cNvPr id="25" name="Obdélník 24"/>
          <p:cNvSpPr/>
          <p:nvPr/>
        </p:nvSpPr>
        <p:spPr>
          <a:xfrm>
            <a:off x="2915816" y="1268760"/>
            <a:ext cx="5760640" cy="52565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563888" y="2852936"/>
            <a:ext cx="13227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100 g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88024" y="285293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24128" y="2852936"/>
            <a:ext cx="950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dkg</a:t>
            </a:r>
            <a:endParaRPr lang="cs-CZ" sz="4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88224" y="285293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740352" y="2852936"/>
            <a:ext cx="6751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kg</a:t>
            </a:r>
            <a:endParaRPr lang="cs-CZ" sz="4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948264" y="2852936"/>
            <a:ext cx="8370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0,1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148064" y="2852936"/>
            <a:ext cx="704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10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Tomáš\AppData\Local\Microsoft\Windows\Temporary Internet Files\Content.IE5\7HJ19D81\MC9002902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916832"/>
            <a:ext cx="2387097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5" grpId="0" animBg="1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Skupina 29"/>
          <p:cNvGrpSpPr/>
          <p:nvPr/>
        </p:nvGrpSpPr>
        <p:grpSpPr>
          <a:xfrm>
            <a:off x="323528" y="836712"/>
            <a:ext cx="4073148" cy="707886"/>
            <a:chOff x="323528" y="836712"/>
            <a:chExt cx="4073148" cy="707886"/>
          </a:xfrm>
        </p:grpSpPr>
        <p:sp>
          <p:nvSpPr>
            <p:cNvPr id="2" name="TextovéPole 1"/>
            <p:cNvSpPr txBox="1"/>
            <p:nvPr/>
          </p:nvSpPr>
          <p:spPr>
            <a:xfrm>
              <a:off x="323528" y="836712"/>
              <a:ext cx="185820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 3 kg</a:t>
              </a:r>
              <a:endParaRPr lang="cs-CZ" sz="4000" b="1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835696" y="836712"/>
              <a:ext cx="67037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=</a:t>
              </a:r>
              <a:endParaRPr lang="cs-CZ" sz="4000" b="1" dirty="0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275856" y="836712"/>
              <a:ext cx="112082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</a:t>
              </a:r>
              <a:r>
                <a:rPr lang="cs-CZ" sz="4000" b="1" dirty="0"/>
                <a:t> </a:t>
              </a:r>
              <a:r>
                <a:rPr lang="cs-CZ" sz="4000" b="1" dirty="0" smtClean="0"/>
                <a:t>   g</a:t>
              </a:r>
              <a:endParaRPr lang="cs-CZ" sz="4000" b="1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467544" y="2042846"/>
            <a:ext cx="3929132" cy="707886"/>
            <a:chOff x="539552" y="1916832"/>
            <a:chExt cx="3929132" cy="707886"/>
          </a:xfrm>
        </p:grpSpPr>
        <p:sp>
          <p:nvSpPr>
            <p:cNvPr id="6" name="TextovéPole 5"/>
            <p:cNvSpPr txBox="1"/>
            <p:nvPr/>
          </p:nvSpPr>
          <p:spPr>
            <a:xfrm>
              <a:off x="539552" y="1916832"/>
              <a:ext cx="162736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2 kg</a:t>
              </a:r>
              <a:endParaRPr lang="cs-CZ" sz="40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091484" y="1916832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347864" y="1916832"/>
              <a:ext cx="112082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g</a:t>
              </a:r>
              <a:endParaRPr lang="cs-CZ" sz="4000" b="1" dirty="0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467544" y="2645913"/>
            <a:ext cx="3929132" cy="707886"/>
            <a:chOff x="611560" y="2564904"/>
            <a:chExt cx="3929132" cy="707886"/>
          </a:xfrm>
        </p:grpSpPr>
        <p:sp>
          <p:nvSpPr>
            <p:cNvPr id="9" name="TextovéPole 8"/>
            <p:cNvSpPr txBox="1"/>
            <p:nvPr/>
          </p:nvSpPr>
          <p:spPr>
            <a:xfrm>
              <a:off x="611560" y="2564904"/>
              <a:ext cx="165622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83 kg</a:t>
              </a:r>
              <a:endParaRPr lang="cs-CZ" sz="4000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163492" y="2564904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419872" y="2564904"/>
              <a:ext cx="112082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g</a:t>
              </a:r>
              <a:endParaRPr lang="cs-CZ" sz="40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467544" y="3248980"/>
            <a:ext cx="3945162" cy="707886"/>
            <a:chOff x="643804" y="3212976"/>
            <a:chExt cx="3945162" cy="707886"/>
          </a:xfrm>
        </p:grpSpPr>
        <p:sp>
          <p:nvSpPr>
            <p:cNvPr id="12" name="TextovéPole 11"/>
            <p:cNvSpPr txBox="1"/>
            <p:nvPr/>
          </p:nvSpPr>
          <p:spPr>
            <a:xfrm>
              <a:off x="643804" y="3212976"/>
              <a:ext cx="164019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30 g</a:t>
              </a:r>
              <a:endParaRPr lang="cs-CZ" sz="40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195736" y="3212976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452116" y="3212976"/>
              <a:ext cx="113685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kg</a:t>
              </a:r>
              <a:endParaRPr lang="cs-CZ" sz="4000" b="1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67544" y="3852047"/>
            <a:ext cx="3945162" cy="707886"/>
            <a:chOff x="571796" y="3789040"/>
            <a:chExt cx="3945162" cy="707886"/>
          </a:xfrm>
        </p:grpSpPr>
        <p:sp>
          <p:nvSpPr>
            <p:cNvPr id="15" name="TextovéPole 14"/>
            <p:cNvSpPr txBox="1"/>
            <p:nvPr/>
          </p:nvSpPr>
          <p:spPr>
            <a:xfrm>
              <a:off x="571796" y="3789040"/>
              <a:ext cx="166904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240 g</a:t>
              </a:r>
              <a:endParaRPr lang="cs-CZ" sz="40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2123728" y="3789040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380108" y="3789040"/>
              <a:ext cx="113685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kg</a:t>
              </a:r>
              <a:endParaRPr lang="cs-CZ" sz="4000" b="1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67544" y="4455114"/>
            <a:ext cx="3945162" cy="707886"/>
            <a:chOff x="643804" y="4509120"/>
            <a:chExt cx="3945162" cy="707886"/>
          </a:xfrm>
        </p:grpSpPr>
        <p:sp>
          <p:nvSpPr>
            <p:cNvPr id="18" name="TextovéPole 17"/>
            <p:cNvSpPr txBox="1"/>
            <p:nvPr/>
          </p:nvSpPr>
          <p:spPr>
            <a:xfrm>
              <a:off x="643804" y="4509120"/>
              <a:ext cx="16113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 7 g</a:t>
              </a:r>
              <a:endParaRPr lang="cs-CZ" sz="4000" b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195736" y="4509120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452116" y="4509120"/>
              <a:ext cx="113685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kg</a:t>
              </a:r>
              <a:endParaRPr lang="cs-CZ" sz="4000" b="1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467544" y="5058181"/>
            <a:ext cx="3945162" cy="707886"/>
            <a:chOff x="611560" y="5085184"/>
            <a:chExt cx="3945162" cy="707886"/>
          </a:xfrm>
        </p:grpSpPr>
        <p:sp>
          <p:nvSpPr>
            <p:cNvPr id="21" name="TextovéPole 20"/>
            <p:cNvSpPr txBox="1"/>
            <p:nvPr/>
          </p:nvSpPr>
          <p:spPr>
            <a:xfrm>
              <a:off x="611560" y="5085184"/>
              <a:ext cx="155363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600 g</a:t>
              </a:r>
              <a:endParaRPr lang="cs-CZ" sz="4000" b="1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163492" y="5085184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419872" y="5085184"/>
              <a:ext cx="113685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kg</a:t>
              </a:r>
              <a:endParaRPr lang="cs-CZ" sz="4000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0" y="5661248"/>
            <a:ext cx="4412706" cy="707886"/>
            <a:chOff x="72008" y="5661248"/>
            <a:chExt cx="4412706" cy="707886"/>
          </a:xfrm>
        </p:grpSpPr>
        <p:sp>
          <p:nvSpPr>
            <p:cNvPr id="24" name="TextovéPole 23"/>
            <p:cNvSpPr txBox="1"/>
            <p:nvPr/>
          </p:nvSpPr>
          <p:spPr>
            <a:xfrm>
              <a:off x="72008" y="5661248"/>
              <a:ext cx="1928733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1 500 g</a:t>
              </a:r>
              <a:endParaRPr lang="cs-CZ" sz="4000" b="1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091484" y="5661248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3347864" y="5661248"/>
              <a:ext cx="113685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/>
                <a:t> </a:t>
              </a:r>
              <a:r>
                <a:rPr lang="cs-CZ" sz="4000" b="1" dirty="0" smtClean="0"/>
                <a:t>   kg</a:t>
              </a:r>
              <a:endParaRPr lang="cs-CZ" sz="4000" b="1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67544" y="1439779"/>
            <a:ext cx="3929132" cy="707886"/>
            <a:chOff x="467544" y="1340768"/>
            <a:chExt cx="3929132" cy="707886"/>
          </a:xfrm>
        </p:grpSpPr>
        <p:sp>
          <p:nvSpPr>
            <p:cNvPr id="27" name="TextovéPole 26"/>
            <p:cNvSpPr txBox="1"/>
            <p:nvPr/>
          </p:nvSpPr>
          <p:spPr>
            <a:xfrm>
              <a:off x="467544" y="1340768"/>
              <a:ext cx="1771639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65 kg</a:t>
              </a:r>
              <a:endParaRPr lang="cs-CZ" sz="4000" b="1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2019476" y="1340768"/>
              <a:ext cx="43954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=</a:t>
              </a:r>
              <a:endParaRPr lang="cs-CZ" sz="4000" b="1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275856" y="1340768"/>
              <a:ext cx="1120820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      g</a:t>
              </a:r>
              <a:endParaRPr lang="cs-CZ" sz="4000" b="1" dirty="0"/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4355976" y="83671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355976" y="141277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4355976" y="2060848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355976" y="263691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355976" y="321297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355976" y="3861048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4355976" y="443711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355976" y="501317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355976" y="5661248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588224" y="836712"/>
            <a:ext cx="950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dkg</a:t>
            </a:r>
            <a:endParaRPr lang="cs-CZ" sz="40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588224" y="1430778"/>
            <a:ext cx="950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dkg</a:t>
            </a:r>
            <a:endParaRPr lang="cs-CZ" sz="40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588224" y="2024844"/>
            <a:ext cx="950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dkg</a:t>
            </a:r>
            <a:endParaRPr lang="cs-CZ" sz="40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6588224" y="4401108"/>
            <a:ext cx="950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dkg</a:t>
            </a:r>
            <a:endParaRPr lang="cs-CZ" sz="40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588224" y="4995174"/>
            <a:ext cx="950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dkg</a:t>
            </a:r>
            <a:endParaRPr lang="cs-CZ" sz="40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6588224" y="5589240"/>
            <a:ext cx="950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dkg</a:t>
            </a:r>
            <a:endParaRPr lang="cs-CZ" sz="40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588224" y="2618910"/>
            <a:ext cx="950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dkg</a:t>
            </a:r>
            <a:endParaRPr lang="cs-CZ" sz="40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6588224" y="3212976"/>
            <a:ext cx="950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dkg</a:t>
            </a:r>
            <a:endParaRPr lang="cs-CZ" sz="40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6588224" y="3807042"/>
            <a:ext cx="9509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dkg</a:t>
            </a:r>
            <a:endParaRPr lang="cs-CZ" sz="40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611143" y="908720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3 000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2611143" y="2132856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2 000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2560648" y="1520788"/>
            <a:ext cx="1098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65000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519772" y="2744924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83 000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2696904" y="396906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0,24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2696904" y="335699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0,03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2605533" y="4581128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0,007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2788275" y="580526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1,5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788275" y="5193196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304631" y="908720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5304631" y="2132856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5172383" y="1520788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6 500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5172383" y="2744924"/>
            <a:ext cx="9973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8 300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5396002" y="396906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5487373" y="33569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5349515" y="4581128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5304631" y="5805264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150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5396002" y="519319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60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5652120" y="2852936"/>
            <a:ext cx="304800" cy="3048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67544" y="3861048"/>
            <a:ext cx="1305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20 dkg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476672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200 g</a:t>
            </a:r>
            <a:endParaRPr lang="cs-CZ" sz="3200" b="1" dirty="0"/>
          </a:p>
        </p:txBody>
      </p:sp>
      <p:pic>
        <p:nvPicPr>
          <p:cNvPr id="2" name="Picture 2" descr="C:\Users\Tomáš\AppData\Local\Microsoft\Windows\Temporary Internet Files\Content.IE5\W3JV4GZ5\MC9004324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19" y="1124744"/>
            <a:ext cx="5073079" cy="3024336"/>
          </a:xfrm>
          <a:prstGeom prst="rect">
            <a:avLst/>
          </a:prstGeom>
          <a:noFill/>
        </p:spPr>
      </p:pic>
      <p:cxnSp>
        <p:nvCxnSpPr>
          <p:cNvPr id="4" name="Přímá spojovací šipka 3"/>
          <p:cNvCxnSpPr/>
          <p:nvPr/>
        </p:nvCxnSpPr>
        <p:spPr>
          <a:xfrm flipV="1">
            <a:off x="1115616" y="2708920"/>
            <a:ext cx="1656184" cy="108012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3275856" y="980728"/>
            <a:ext cx="1368152" cy="108012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6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908720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359</Words>
  <Application>Microsoft Office PowerPoint</Application>
  <PresentationFormat>Předvádění na obrazovce (4:3)</PresentationFormat>
  <Paragraphs>135</Paragraphs>
  <Slides>9</Slides>
  <Notes>5</Notes>
  <HiddenSlides>2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CO BUDEME PŘEVÁDĚT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BUDEME PŘEVÁDĚT</dc:title>
  <dc:creator>Tomáš</dc:creator>
  <cp:lastModifiedBy>Dorota Šáchová</cp:lastModifiedBy>
  <cp:revision>32</cp:revision>
  <dcterms:created xsi:type="dcterms:W3CDTF">2013-04-02T19:22:29Z</dcterms:created>
  <dcterms:modified xsi:type="dcterms:W3CDTF">2013-04-30T12:43:20Z</dcterms:modified>
</cp:coreProperties>
</file>