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E86E6-8544-4583-B283-37EB127D3A12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B2948-2138-455D-8EFB-CA6BE45119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2F1E7-0023-4683-ABA2-BECB22AE0117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8942B-561F-4F32-A752-20C95AAEC3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C17B8-5F47-4181-8284-303C44E81F5E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2D1F0-DEFD-4705-80FD-0B0FC94EF7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186AE-0C8C-4522-823D-1F6B17D03C24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7FA76-E3A3-4E86-8B58-4001F02BD2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19616-C3F8-481F-B779-D074E58C6B87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F69FE-0091-447D-B70D-1E80671A4D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E5012-9E76-419C-BD65-EB7D6E677A26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C1B51-7266-4489-AF4B-D5D634B73E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D7408-E7CE-4799-A212-612C90E1807E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4DDE1-5957-4D2F-8E23-FC2605BC5D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30770-F3E8-4152-9B0C-A1BE5AA38C74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D204D-B577-4002-AF04-EDCEE0682C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07411-A8B6-4CA8-8DF4-E49DF3632B39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16D42-4530-4576-A0FA-EAD93860B2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0A163-7366-4CDB-9889-1610DAB280FF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56332-07FD-4137-A658-7EE3636EF9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0970A-E3D8-4167-96D7-6D8198189541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D255A-B958-4D5F-8C19-08A5A2A1C7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C454E0-F54E-4575-8109-54AC951125E9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5263F31-2FEE-4BF5-A2C6-4F3AFFFD2E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wmf"/><Relationship Id="rId9" Type="http://schemas.openxmlformats.org/officeDocument/2006/relationships/image" Target="../media/image18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1628775"/>
            <a:ext cx="7067550" cy="3529013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ČÍSLO PROJEKTU: 1.4 OP VK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NÁZEV: VY_42_INOVACE_25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OBDOBÍ: 2012-13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ROČNÍK: 8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 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VZDĚLÁVACÍ OBLAST: Matematika a její aplikace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VZDĚLÁVACÍ OBOR: Matematika a její aplikace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TÉMATICKÝ OKRUH: Geometrie v rovině a prostoru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TÉMA: Objem válce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 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ANOTACE: Prezentace slouží jako pomůcka k procvičení tématu objem válce. Nutí žáky přemýšlet o velikostech nádob a množství vody, které se do nich vejde. Procvičuje vzorce.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1600" dirty="0" smtClean="0"/>
          </a:p>
        </p:txBody>
      </p:sp>
      <p:pic>
        <p:nvPicPr>
          <p:cNvPr id="1331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5300663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971550" y="511175"/>
            <a:ext cx="7231063" cy="110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>
                <a:latin typeface="Calibri" pitchFamily="34" charset="0"/>
              </a:rPr>
              <a:t>                                     </a:t>
            </a:r>
            <a:r>
              <a:rPr lang="cs-CZ" sz="1600" b="1">
                <a:latin typeface="Calibri" pitchFamily="34" charset="0"/>
              </a:rPr>
              <a:t>Základní  škola a mateřská škola J.A.Komenského</a:t>
            </a:r>
            <a:endParaRPr lang="cs-CZ" sz="1600">
              <a:latin typeface="Calibri" pitchFamily="34" charset="0"/>
            </a:endParaRPr>
          </a:p>
          <a:p>
            <a:pPr algn="ctr"/>
            <a:r>
              <a:rPr lang="cs-CZ" sz="1600" b="1">
                <a:latin typeface="Calibri" pitchFamily="34" charset="0"/>
              </a:rPr>
              <a:t>                                                          v Novém  Strašecí</a:t>
            </a:r>
            <a:r>
              <a:rPr lang="cs-CZ" sz="1600">
                <a:latin typeface="Calibri" pitchFamily="34" charset="0"/>
              </a:rPr>
              <a:t>                     </a:t>
            </a:r>
          </a:p>
          <a:p>
            <a:pPr algn="ctr"/>
            <a:r>
              <a:rPr lang="cs-CZ" sz="1600">
                <a:latin typeface="Calibri" pitchFamily="34" charset="0"/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600">
                <a:latin typeface="Calibri" pitchFamily="34" charset="0"/>
              </a:rPr>
              <a:t>                                                tel. 311 240 401, 311 240 400, email: zsnovstra@email.cz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Objem válce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549275"/>
            <a:ext cx="9144000" cy="4603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Přemýšlej, kde všude jsi viděl válec, k čemu slouží.</a:t>
            </a:r>
            <a:endParaRPr lang="cs-CZ" sz="2400" b="1" dirty="0"/>
          </a:p>
        </p:txBody>
      </p:sp>
      <p:pic>
        <p:nvPicPr>
          <p:cNvPr id="1026" name="Picture 2" descr="C:\Documents and Settings\pc\Local Settings\Temporary Internet Files\Content.IE5\45UFG9UN\MC90023375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868863"/>
            <a:ext cx="2127250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Documents and Settings\pc\Local Settings\Temporary Internet Files\Content.IE5\0DIN4D6B\MC90034990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1412875"/>
            <a:ext cx="1320800" cy="17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C:\Documents and Settings\pc\Local Settings\Temporary Internet Files\Content.IE5\4XUNOX67\MC900320966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00338" y="4941888"/>
            <a:ext cx="295275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 descr="C:\Documents and Settings\pc\Local Settings\Temporary Internet Files\Content.IE5\0DIN4D6B\MC900348891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12088" y="2420938"/>
            <a:ext cx="8382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1" descr="C:\Documents and Settings\pc\Local Settings\Temporary Internet Files\Content.IE5\45UFG9UN\MC900233743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80063" y="1484313"/>
            <a:ext cx="1535112" cy="246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Picture 13" descr="C:\Documents and Settings\pc\Local Settings\Temporary Internet Files\Content.IE5\K1QNC56J\MC900018405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27763" y="4652963"/>
            <a:ext cx="2230437" cy="181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0" name="Picture 16" descr="C:\Documents and Settings\pc\Local Settings\Temporary Internet Files\Content.IE5\45UFG9UN\MC900404151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95288" y="2781300"/>
            <a:ext cx="1624012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1" name="Picture 17" descr="C:\Documents and Settings\pc\Local Settings\Temporary Internet Files\Content.IE5\K1QNC56J\MC900348869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132138" y="2924175"/>
            <a:ext cx="1825625" cy="118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Documents and Settings\pc\Local Settings\Temporary Internet Files\Content.IE5\4XUNOX67\MC90023724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4508500"/>
            <a:ext cx="2016125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Documents and Settings\pc\Local Settings\Temporary Internet Files\Content.IE5\45UFG9UN\MC90037101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4005263"/>
            <a:ext cx="1108075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C:\Documents and Settings\pc\Local Settings\Temporary Internet Files\Content.IE5\45UFG9UN\MC900090243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836613"/>
            <a:ext cx="2122487" cy="2173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 descr="C:\Documents and Settings\pc\Local Settings\Temporary Internet Files\Content.IE5\45UFG9UN\MP900289611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1412875"/>
            <a:ext cx="3095625" cy="207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 descr="C:\Documents and Settings\pc\Local Settings\Temporary Internet Files\Content.IE5\45UFG9UN\MP900390170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4437063"/>
            <a:ext cx="27654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0" descr="C:\Documents and Settings\pc\Local Settings\Temporary Internet Files\Content.IE5\4XUNOX67\MC900312142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56100" y="0"/>
            <a:ext cx="1879600" cy="154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2" descr="C:\Documents and Settings\pc\Local Settings\Temporary Internet Files\Content.IE5\0DIN4D6B\MC900305283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79838" y="2565400"/>
            <a:ext cx="1831975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14" descr="C:\Documents and Settings\pc\Local Settings\Temporary Internet Files\Content.IE5\45UFG9UN\MC900199368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651500" y="4221163"/>
            <a:ext cx="561975" cy="205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20713"/>
            <a:ext cx="9144000" cy="46196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Přiřaď objem k tělesu: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650" y="1484313"/>
            <a:ext cx="2700338" cy="46196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Hrnec v kuchyni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650" y="2276475"/>
            <a:ext cx="2700338" cy="4619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Várnice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650" y="3141663"/>
            <a:ext cx="2700338" cy="4603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Bazén na zahradě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650" y="4149725"/>
            <a:ext cx="2700338" cy="4603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Nádrž u čističky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650" y="5084763"/>
            <a:ext cx="2700338" cy="46196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Lékovka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650" y="5949950"/>
            <a:ext cx="2700338" cy="4603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Lahev pro kojence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04025" y="5157788"/>
            <a:ext cx="1655763" cy="4603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3 l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04025" y="4149725"/>
            <a:ext cx="1655763" cy="4603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25 l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04025" y="3213100"/>
            <a:ext cx="1655763" cy="4619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30 m</a:t>
            </a:r>
            <a:r>
              <a:rPr lang="cs-CZ" sz="2400" b="1" baseline="30000" dirty="0"/>
              <a:t>3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804025" y="2349500"/>
            <a:ext cx="1655763" cy="4603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100 ml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04025" y="1557338"/>
            <a:ext cx="1655763" cy="4603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0,5 l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804025" y="5949950"/>
            <a:ext cx="1655763" cy="4603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1200 m</a:t>
            </a:r>
            <a:r>
              <a:rPr lang="cs-CZ" sz="2400" b="1" baseline="30000" dirty="0"/>
              <a:t>3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3777E-6 L -0.33455 -0.5373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" y="-2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2031E-6 L -0.33455 -0.2750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" y="-13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90632E-6 L -0.33455 -0.0020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" y="-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63174E-6 L -0.33455 0.4071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" y="20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7319E-6 L -0.33455 0.6273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" y="31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03794E-6 L -0.33455 -0.264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" y="-1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20713"/>
            <a:ext cx="9144000" cy="46196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Vypočítej: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5900" y="1484313"/>
            <a:ext cx="3563938" cy="46196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Objem válce, je-li dáno: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08513" y="1484313"/>
            <a:ext cx="3563937" cy="46196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r = 20 cm, v = 3 cm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08513" y="2276475"/>
            <a:ext cx="3563937" cy="461963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V = 3 768 cm</a:t>
            </a:r>
            <a:r>
              <a:rPr lang="cs-CZ" sz="2400" b="1" baseline="30000" dirty="0"/>
              <a:t>3</a:t>
            </a:r>
            <a:endParaRPr lang="cs-CZ" sz="2400" b="1" dirty="0"/>
          </a:p>
        </p:txBody>
      </p:sp>
      <p:sp>
        <p:nvSpPr>
          <p:cNvPr id="1843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750" y="2349500"/>
            <a:ext cx="17907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215900" y="3357563"/>
            <a:ext cx="3563938" cy="4603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Objem válce, je-li dáno: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08513" y="3357563"/>
            <a:ext cx="3563937" cy="4603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d = 20 cm, v = 3 cm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08513" y="4149725"/>
            <a:ext cx="3563937" cy="46037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V = 942 cm</a:t>
            </a:r>
            <a:r>
              <a:rPr lang="cs-CZ" sz="2400" b="1" baseline="30000" dirty="0"/>
              <a:t>3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15900" y="5013325"/>
            <a:ext cx="3563938" cy="4619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Objem válce, je-li dáno: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08513" y="5013325"/>
            <a:ext cx="3563937" cy="4619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r = 1 m, v = 150 cm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608513" y="5805488"/>
            <a:ext cx="3563937" cy="46196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V = 4,71 m</a:t>
            </a:r>
            <a:r>
              <a:rPr lang="cs-CZ" sz="2400" b="1" baseline="30000" dirty="0"/>
              <a:t>3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333375"/>
            <a:ext cx="9144000" cy="4603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Vypočítej: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5900" y="1125538"/>
            <a:ext cx="3563938" cy="4603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Výšku válce, je-li dáno: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08513" y="1125538"/>
            <a:ext cx="3563937" cy="4603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r = 5 cm, V = 1570 cm</a:t>
            </a:r>
            <a:r>
              <a:rPr lang="cs-CZ" sz="2400" b="1" baseline="30000" dirty="0"/>
              <a:t>3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08513" y="2060575"/>
            <a:ext cx="3563937" cy="461963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v = 20 cm</a:t>
            </a:r>
            <a:endParaRPr lang="cs-CZ" sz="2400" b="1" dirty="0"/>
          </a:p>
        </p:txBody>
      </p:sp>
      <p:sp>
        <p:nvSpPr>
          <p:cNvPr id="1946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5900" y="2924175"/>
            <a:ext cx="3563938" cy="8318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Poloměr podstavy, je-li dáno: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08513" y="2924175"/>
            <a:ext cx="3563937" cy="4619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v = 10 cm, V = 16 cm</a:t>
            </a:r>
            <a:r>
              <a:rPr lang="cs-CZ" sz="2400" b="1" baseline="30000" dirty="0"/>
              <a:t>3</a:t>
            </a:r>
            <a:r>
              <a:rPr lang="cs-CZ" sz="2400" b="1" dirty="0"/>
              <a:t> 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08513" y="3860800"/>
            <a:ext cx="3563937" cy="461963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r = 0,7 cm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15900" y="5013325"/>
            <a:ext cx="3563938" cy="83026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Průměr podstavy, je-li dáno: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08513" y="5013325"/>
            <a:ext cx="3563937" cy="46196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v = 20 m, V = 6300 m</a:t>
            </a:r>
            <a:r>
              <a:rPr lang="cs-CZ" sz="2400" b="1" baseline="30000" dirty="0"/>
              <a:t>3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608513" y="5805488"/>
            <a:ext cx="3563937" cy="46196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d = 20 m</a:t>
            </a:r>
            <a:endParaRPr lang="cs-CZ" sz="2400" b="1" dirty="0"/>
          </a:p>
        </p:txBody>
      </p:sp>
      <p:sp>
        <p:nvSpPr>
          <p:cNvPr id="1946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550" y="1916113"/>
            <a:ext cx="134302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7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7450" y="3860800"/>
            <a:ext cx="142875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7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2988" y="6092825"/>
            <a:ext cx="119062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Veselý obličej 18"/>
          <p:cNvSpPr/>
          <p:nvPr/>
        </p:nvSpPr>
        <p:spPr>
          <a:xfrm>
            <a:off x="8388350" y="6237288"/>
            <a:ext cx="431800" cy="431800"/>
          </a:xfrm>
          <a:prstGeom prst="smileyFac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smtClean="0"/>
              <a:t>Použitá literatura: 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smtClean="0"/>
              <a:t>ROSECKÁ, Zdena a Arnošt MÍČEK. </a:t>
            </a:r>
            <a:r>
              <a:rPr lang="cs-CZ" sz="1600" i="1" smtClean="0"/>
              <a:t>Geometrie: učebnice pro 8. ročník</a:t>
            </a:r>
            <a:r>
              <a:rPr lang="cs-CZ" sz="1600" smtClean="0"/>
              <a:t>. Brno: Nová škola, 1999, 110 s. ISBN 80-856-0793-X.</a:t>
            </a:r>
          </a:p>
          <a:p>
            <a:r>
              <a:rPr lang="cs-CZ" sz="1600" smtClean="0"/>
              <a:t>PŮLPÁN, Zdeněk a Josef TREJBAL. </a:t>
            </a:r>
            <a:r>
              <a:rPr lang="cs-CZ" sz="1600" i="1" smtClean="0"/>
              <a:t>Matematika 8 pro základní školy</a:t>
            </a:r>
            <a:r>
              <a:rPr lang="cs-CZ" sz="1600" smtClean="0"/>
              <a:t>. 1. vyd. Praha: SPN - pedagogické nakladatelství, 2009, 95 s. ISBN 978-807-2354-214.</a:t>
            </a:r>
          </a:p>
          <a:p>
            <a:r>
              <a:rPr lang="cs-CZ" sz="1600" smtClean="0"/>
              <a:t>Obrázky </a:t>
            </a:r>
            <a:r>
              <a:rPr lang="cs-CZ" sz="1600" smtClean="0">
                <a:hlinkClick r:id="rId2"/>
              </a:rPr>
              <a:t>www.office.microsoft.com</a:t>
            </a:r>
            <a:endParaRPr lang="cs-CZ" sz="1600" smtClean="0"/>
          </a:p>
          <a:p>
            <a:endParaRPr lang="cs-CZ" sz="1600" smtClean="0"/>
          </a:p>
          <a:p>
            <a:endParaRPr lang="cs-CZ" sz="16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254</Words>
  <Application>Microsoft Office PowerPoint</Application>
  <PresentationFormat>Předvádění na obrazovce (4:3)</PresentationFormat>
  <Paragraphs>55</Paragraphs>
  <Slides>8</Slides>
  <Notes>0</Notes>
  <HiddenSlides>2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Calibri</vt:lpstr>
      <vt:lpstr>Arial</vt:lpstr>
      <vt:lpstr>Wingdings</vt:lpstr>
      <vt:lpstr>Motiv sady Office</vt:lpstr>
      <vt:lpstr>Snímek 1</vt:lpstr>
      <vt:lpstr>Objem válce</vt:lpstr>
      <vt:lpstr>Snímek 3</vt:lpstr>
      <vt:lpstr>Snímek 4</vt:lpstr>
      <vt:lpstr>Snímek 5</vt:lpstr>
      <vt:lpstr>Snímek 6</vt:lpstr>
      <vt:lpstr>Snímek 7</vt:lpstr>
      <vt:lpstr>Použitá literatura: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Maminka</cp:lastModifiedBy>
  <cp:revision>13</cp:revision>
  <dcterms:created xsi:type="dcterms:W3CDTF">2013-03-23T14:51:18Z</dcterms:created>
  <dcterms:modified xsi:type="dcterms:W3CDTF">2013-06-07T06:05:40Z</dcterms:modified>
</cp:coreProperties>
</file>