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9" r:id="rId3"/>
    <p:sldId id="257" r:id="rId4"/>
    <p:sldId id="256" r:id="rId5"/>
    <p:sldId id="263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3E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VY_32_INOVACE_180_MATEMATIKA_PROSTOROVÁ </a:t>
          </a:r>
          <a:r>
            <a:rPr lang="cs-CZ" sz="2000" baseline="0" dirty="0" smtClean="0"/>
            <a:t>TĚLESA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GEOMETRICKÉ TVARY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11048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854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7812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8F988A-8134-48D9-BDD0-0D35B2076746}" type="presOf" srcId="{B651F6E3-6281-48DB-9319-2AEAFDAE7572}" destId="{619D679B-A015-4ECF-8348-D1034C574F40}" srcOrd="0" destOrd="0" presId="urn:microsoft.com/office/officeart/2005/8/layout/target3"/>
    <dgm:cxn modelId="{CDC7FC4D-4F2E-4FDE-916F-4C6E7AEB136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EEBA3-7B75-4D6D-B8B3-2E95980AF0E9}" type="presOf" srcId="{D1B46980-6531-4606-95E6-44980827E919}" destId="{6140AFEC-043D-4C43-A2F9-D0F5331DF3A3}" srcOrd="0" destOrd="0" presId="urn:microsoft.com/office/officeart/2005/8/layout/target3"/>
    <dgm:cxn modelId="{1FAA08B1-2C1A-4835-A5A6-E3FA4005F699}" type="presOf" srcId="{757F3AB3-0718-4624-B441-E567A8F0AB56}" destId="{333A1088-737F-45CB-B68E-254E46348037}" srcOrd="0" destOrd="0" presId="urn:microsoft.com/office/officeart/2005/8/layout/target3"/>
    <dgm:cxn modelId="{E5616996-A288-47C8-B284-E3B41D32875A}" type="presOf" srcId="{D8197B8C-B260-4A16-BDF4-0947B075E274}" destId="{5A5FFA88-C948-4069-8E93-59FA12366E83}" srcOrd="1" destOrd="0" presId="urn:microsoft.com/office/officeart/2005/8/layout/target3"/>
    <dgm:cxn modelId="{C1036590-B262-4051-A91D-8E77AEEC3697}" type="presOf" srcId="{B651F6E3-6281-48DB-9319-2AEAFDAE7572}" destId="{6BB5E863-4638-4E1D-BFDE-399D028AC4ED}" srcOrd="1" destOrd="0" presId="urn:microsoft.com/office/officeart/2005/8/layout/target3"/>
    <dgm:cxn modelId="{E11748B8-AE84-42FF-9728-41F01C819A03}" type="presOf" srcId="{D1B46980-6531-4606-95E6-44980827E919}" destId="{2BE915AB-18AA-4053-B92C-3BFC9ED204BB}" srcOrd="1" destOrd="0" presId="urn:microsoft.com/office/officeart/2005/8/layout/target3"/>
    <dgm:cxn modelId="{A091992A-9E2A-4536-90A1-90560394A400}" type="presOf" srcId="{4C35D32F-0EAB-4CD7-82EE-45574DC2A586}" destId="{8BEBB6EC-1DAA-4CAC-8A25-BC0FCBD5DBD5}" srcOrd="0" destOrd="0" presId="urn:microsoft.com/office/officeart/2005/8/layout/target3"/>
    <dgm:cxn modelId="{20E7AE49-1A8D-4B7A-9355-F64942A73296}" type="presOf" srcId="{D8197B8C-B260-4A16-BDF4-0947B075E274}" destId="{25B08C86-7E15-44DC-BE7F-FFB55DD49D12}" srcOrd="0" destOrd="0" presId="urn:microsoft.com/office/officeart/2005/8/layout/target3"/>
    <dgm:cxn modelId="{182C53C3-AD44-4D57-80A7-6223FC3BEF0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57915A7-83BF-478D-B840-1574C10E32A8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716FDA-7E5B-422A-B416-A70D80C3E1C8}" type="presParOf" srcId="{333A1088-737F-45CB-B68E-254E46348037}" destId="{F5ABB229-8D3B-4694-996A-96F23CF14429}" srcOrd="0" destOrd="0" presId="urn:microsoft.com/office/officeart/2005/8/layout/target3"/>
    <dgm:cxn modelId="{22BA554D-C6FE-432F-92EF-92DD7661B292}" type="presParOf" srcId="{333A1088-737F-45CB-B68E-254E46348037}" destId="{F41139FD-01EE-4571-8B17-4FB00FC51163}" srcOrd="1" destOrd="0" presId="urn:microsoft.com/office/officeart/2005/8/layout/target3"/>
    <dgm:cxn modelId="{391A5472-CD28-4FF0-98F1-C59A7738D86F}" type="presParOf" srcId="{333A1088-737F-45CB-B68E-254E46348037}" destId="{D005CE8C-CC26-4C3E-AC11-E15060ECD759}" srcOrd="2" destOrd="0" presId="urn:microsoft.com/office/officeart/2005/8/layout/target3"/>
    <dgm:cxn modelId="{0889644E-9C7A-4940-9346-32B8190729CC}" type="presParOf" srcId="{333A1088-737F-45CB-B68E-254E46348037}" destId="{2C702D82-9B77-49B7-9568-BB8EB47C3372}" srcOrd="3" destOrd="0" presId="urn:microsoft.com/office/officeart/2005/8/layout/target3"/>
    <dgm:cxn modelId="{4E382E52-7837-4A06-A0B3-B1B125037F7F}" type="presParOf" srcId="{333A1088-737F-45CB-B68E-254E46348037}" destId="{A52A0455-90FF-4808-ABD0-F02540D31D5A}" srcOrd="4" destOrd="0" presId="urn:microsoft.com/office/officeart/2005/8/layout/target3"/>
    <dgm:cxn modelId="{5BC1AD43-570C-469D-844E-ED43565D49B5}" type="presParOf" srcId="{333A1088-737F-45CB-B68E-254E46348037}" destId="{6140AFEC-043D-4C43-A2F9-D0F5331DF3A3}" srcOrd="5" destOrd="0" presId="urn:microsoft.com/office/officeart/2005/8/layout/target3"/>
    <dgm:cxn modelId="{A485642B-0AFF-4941-A8DF-253D7E608FDA}" type="presParOf" srcId="{333A1088-737F-45CB-B68E-254E46348037}" destId="{9358AC05-5D7D-4327-9F80-1AD486AEA664}" srcOrd="6" destOrd="0" presId="urn:microsoft.com/office/officeart/2005/8/layout/target3"/>
    <dgm:cxn modelId="{EBEC2BD3-264E-42D5-BF88-F715127B41CC}" type="presParOf" srcId="{333A1088-737F-45CB-B68E-254E46348037}" destId="{313FC574-E1CD-4FB4-B054-0B805CE0447D}" srcOrd="7" destOrd="0" presId="urn:microsoft.com/office/officeart/2005/8/layout/target3"/>
    <dgm:cxn modelId="{19F9BC72-EEB1-4313-A9EE-DD8FF2FE6FA2}" type="presParOf" srcId="{333A1088-737F-45CB-B68E-254E46348037}" destId="{619D679B-A015-4ECF-8348-D1034C574F40}" srcOrd="8" destOrd="0" presId="urn:microsoft.com/office/officeart/2005/8/layout/target3"/>
    <dgm:cxn modelId="{F3E2B06B-EDC1-4131-BA2B-85E34C58D86F}" type="presParOf" srcId="{333A1088-737F-45CB-B68E-254E46348037}" destId="{322283A8-4A27-4CDA-BAE3-F381106A9174}" srcOrd="9" destOrd="0" presId="urn:microsoft.com/office/officeart/2005/8/layout/target3"/>
    <dgm:cxn modelId="{01399612-9C07-46F1-98B5-55668C7D01F7}" type="presParOf" srcId="{333A1088-737F-45CB-B68E-254E46348037}" destId="{FFC9F71D-1B4F-4AD9-A4A6-86ADEFC8AF5C}" srcOrd="10" destOrd="0" presId="urn:microsoft.com/office/officeart/2005/8/layout/target3"/>
    <dgm:cxn modelId="{739233E8-EB86-4490-B939-E38A437DCFB7}" type="presParOf" srcId="{333A1088-737F-45CB-B68E-254E46348037}" destId="{25B08C86-7E15-44DC-BE7F-FFB55DD49D12}" srcOrd="11" destOrd="0" presId="urn:microsoft.com/office/officeart/2005/8/layout/target3"/>
    <dgm:cxn modelId="{1E7FEB9C-0852-48EC-87DB-66FD026066F9}" type="presParOf" srcId="{333A1088-737F-45CB-B68E-254E46348037}" destId="{76644BE8-9D7C-4C09-B250-3D10AF48CBB7}" srcOrd="12" destOrd="0" presId="urn:microsoft.com/office/officeart/2005/8/layout/target3"/>
    <dgm:cxn modelId="{916B5FA7-37E7-47B9-B412-8E643480BF05}" type="presParOf" srcId="{333A1088-737F-45CB-B68E-254E46348037}" destId="{EE85B701-7295-41C0-BA7A-34D3756A2AE6}" srcOrd="13" destOrd="0" presId="urn:microsoft.com/office/officeart/2005/8/layout/target3"/>
    <dgm:cxn modelId="{1C61EF1F-BD94-46E1-92C1-B3143426CB42}" type="presParOf" srcId="{333A1088-737F-45CB-B68E-254E46348037}" destId="{8BEBB6EC-1DAA-4CAC-8A25-BC0FCBD5DBD5}" srcOrd="14" destOrd="0" presId="urn:microsoft.com/office/officeart/2005/8/layout/target3"/>
    <dgm:cxn modelId="{AF0B5B4A-147F-481B-AA15-7351AD75A522}" type="presParOf" srcId="{333A1088-737F-45CB-B68E-254E46348037}" destId="{AED2198E-93D5-4001-81B4-73124B309672}" srcOrd="15" destOrd="0" presId="urn:microsoft.com/office/officeart/2005/8/layout/target3"/>
    <dgm:cxn modelId="{91E71689-B3E6-474C-92A8-4143951AD9A1}" type="presParOf" srcId="{333A1088-737F-45CB-B68E-254E46348037}" destId="{2BE915AB-18AA-4053-B92C-3BFC9ED204BB}" srcOrd="16" destOrd="0" presId="urn:microsoft.com/office/officeart/2005/8/layout/target3"/>
    <dgm:cxn modelId="{C4A113D5-D16C-4010-833F-D4C6E2503BD6}" type="presParOf" srcId="{333A1088-737F-45CB-B68E-254E46348037}" destId="{6BB5E863-4638-4E1D-BFDE-399D028AC4ED}" srcOrd="17" destOrd="0" presId="urn:microsoft.com/office/officeart/2005/8/layout/target3"/>
    <dgm:cxn modelId="{81C63FEC-67D8-457D-A3FF-A680EA6B7481}" type="presParOf" srcId="{333A1088-737F-45CB-B68E-254E46348037}" destId="{5A5FFA88-C948-4069-8E93-59FA12366E83}" srcOrd="18" destOrd="0" presId="urn:microsoft.com/office/officeart/2005/8/layout/target3"/>
    <dgm:cxn modelId="{634139F5-3938-48B2-A7FF-E0919A0ACB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2174" y="0"/>
          <a:ext cx="6548263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52174" y="0"/>
        <a:ext cx="6548263" cy="437808"/>
      </dsp:txXfrm>
    </dsp:sp>
    <dsp:sp modelId="{A52A0455-90FF-4808-ABD0-F02540D31D5A}">
      <dsp:nvSpPr>
        <dsp:cNvPr id="0" name=""/>
        <dsp:cNvSpPr/>
      </dsp:nvSpPr>
      <dsp:spPr>
        <a:xfrm>
          <a:off x="287311" y="437808"/>
          <a:ext cx="2161680" cy="21616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68152" y="324471"/>
          <a:ext cx="6548263" cy="2388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368152" y="324471"/>
        <a:ext cx="6548263" cy="483717"/>
      </dsp:txXfrm>
    </dsp:sp>
    <dsp:sp modelId="{313FC574-E1CD-4FB4-B054-0B805CE0447D}">
      <dsp:nvSpPr>
        <dsp:cNvPr id="0" name=""/>
        <dsp:cNvSpPr/>
      </dsp:nvSpPr>
      <dsp:spPr>
        <a:xfrm>
          <a:off x="574623" y="875617"/>
          <a:ext cx="1587056" cy="15870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68152" y="728481"/>
          <a:ext cx="6548263" cy="18813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VY_32_INOVACE_180_MATEMATIKA_PROSTOROVÁ </a:t>
          </a:r>
          <a:r>
            <a:rPr lang="cs-CZ" sz="2000" kern="1200" baseline="0" dirty="0" smtClean="0"/>
            <a:t>TĚLESA</a:t>
          </a:r>
          <a:endParaRPr lang="cs-CZ" sz="2000" kern="1200" dirty="0"/>
        </a:p>
      </dsp:txBody>
      <dsp:txXfrm>
        <a:off x="1368152" y="728481"/>
        <a:ext cx="6548263" cy="518987"/>
      </dsp:txXfrm>
    </dsp:sp>
    <dsp:sp modelId="{FFC9F71D-1B4F-4AD9-A4A6-86ADEFC8AF5C}">
      <dsp:nvSpPr>
        <dsp:cNvPr id="0" name=""/>
        <dsp:cNvSpPr/>
      </dsp:nvSpPr>
      <dsp:spPr>
        <a:xfrm>
          <a:off x="861935" y="1313425"/>
          <a:ext cx="1012432" cy="10124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68152" y="1424155"/>
          <a:ext cx="6548263" cy="7909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GEOMETRICKÉ TVARY</a:t>
          </a:r>
          <a:endParaRPr lang="cs-CZ" sz="2000" kern="1200" dirty="0"/>
        </a:p>
      </dsp:txBody>
      <dsp:txXfrm>
        <a:off x="1368152" y="1424155"/>
        <a:ext cx="6548263" cy="342042"/>
      </dsp:txXfrm>
    </dsp:sp>
    <dsp:sp modelId="{EE85B701-7295-41C0-BA7A-34D3756A2AE6}">
      <dsp:nvSpPr>
        <dsp:cNvPr id="0" name=""/>
        <dsp:cNvSpPr/>
      </dsp:nvSpPr>
      <dsp:spPr>
        <a:xfrm>
          <a:off x="1149247" y="1751234"/>
          <a:ext cx="437808" cy="4378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68152" y="1751234"/>
          <a:ext cx="6548263" cy="4378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68152" y="1751234"/>
        <a:ext cx="6548263" cy="437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DAE82-8572-410D-ACE0-1BCC10F2BD7B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448DC7-F820-4CE8-ADE3-EA0D8EF5D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4226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448DC7-F820-4CE8-ADE3-EA0D8EF5D45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hledali tělesa ve třídě. Názorně lze ukázat objem a</a:t>
            </a:r>
            <a:r>
              <a:rPr lang="cs-CZ" baseline="0" dirty="0" smtClean="0"/>
              <a:t> povrch.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448DC7-F820-4CE8-ADE3-EA0D8EF5D45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Poznávání a fotografování těles v okolí</a:t>
            </a:r>
            <a:r>
              <a:rPr lang="cs-CZ" baseline="0" dirty="0" smtClean="0"/>
              <a:t> školy.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448DC7-F820-4CE8-ADE3-EA0D8EF5D45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977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649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441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197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916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770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159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295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296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019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5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71DE6-55EA-42EA-9C0C-D76F59E36DCA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88EE7A-0823-4F33-9F20-AA7FC18BCB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6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3519081"/>
              </p:ext>
            </p:extLst>
          </p:nvPr>
        </p:nvGraphicFramePr>
        <p:xfrm>
          <a:off x="395536" y="908720"/>
          <a:ext cx="7916416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prostorová tělesa, válec, jehlan, krychle, kvádr</a:t>
            </a:r>
          </a:p>
          <a:p>
            <a:r>
              <a:rPr lang="cs-CZ" dirty="0" smtClean="0"/>
              <a:t>Vytvořeno 28.04.2013</a:t>
            </a:r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2931" y="476672"/>
            <a:ext cx="77181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PROSTOROVÁ TĚLESA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64288" y="1570248"/>
            <a:ext cx="1661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Napiš jaká znáš.</a:t>
            </a:r>
            <a:endParaRPr lang="cs-CZ" dirty="0"/>
          </a:p>
        </p:txBody>
      </p:sp>
      <p:sp>
        <p:nvSpPr>
          <p:cNvPr id="13" name="AutoShape 33"/>
          <p:cNvSpPr>
            <a:spLocks noChangeArrowheads="1"/>
          </p:cNvSpPr>
          <p:nvPr/>
        </p:nvSpPr>
        <p:spPr bwMode="auto">
          <a:xfrm>
            <a:off x="1403648" y="2492896"/>
            <a:ext cx="1225550" cy="1152525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AutoShape 33"/>
          <p:cNvSpPr>
            <a:spLocks noChangeArrowheads="1"/>
          </p:cNvSpPr>
          <p:nvPr/>
        </p:nvSpPr>
        <p:spPr bwMode="auto">
          <a:xfrm>
            <a:off x="395536" y="4437112"/>
            <a:ext cx="2808312" cy="1152525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Vývojový diagram: paměť s přímým přístupem 14"/>
          <p:cNvSpPr/>
          <p:nvPr/>
        </p:nvSpPr>
        <p:spPr>
          <a:xfrm rot="16200000">
            <a:off x="6732240" y="3717032"/>
            <a:ext cx="1944216" cy="1368152"/>
          </a:xfrm>
          <a:prstGeom prst="flowChartMagneticDrum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3" name="Picture 9" descr="C:\Users\Tomáš\AppData\Local\Microsoft\Windows\Temporary Internet Files\Content.IE5\3X5ZG6M1\MC9004370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844824"/>
            <a:ext cx="1714500" cy="1714500"/>
          </a:xfrm>
          <a:prstGeom prst="rect">
            <a:avLst/>
          </a:prstGeom>
          <a:noFill/>
        </p:spPr>
      </p:pic>
      <p:grpSp>
        <p:nvGrpSpPr>
          <p:cNvPr id="22" name="Skupina 21"/>
          <p:cNvGrpSpPr/>
          <p:nvPr/>
        </p:nvGrpSpPr>
        <p:grpSpPr>
          <a:xfrm>
            <a:off x="3995936" y="3933056"/>
            <a:ext cx="1691608" cy="2174179"/>
            <a:chOff x="4427984" y="4495181"/>
            <a:chExt cx="1691608" cy="2174179"/>
          </a:xfrm>
        </p:grpSpPr>
        <p:sp>
          <p:nvSpPr>
            <p:cNvPr id="20" name="Rovnoramenný trojúhelník 19"/>
            <p:cNvSpPr/>
            <p:nvPr/>
          </p:nvSpPr>
          <p:spPr>
            <a:xfrm rot="241009">
              <a:off x="4427984" y="4653136"/>
              <a:ext cx="1152128" cy="2016224"/>
            </a:xfrm>
            <a:prstGeom prst="triangle">
              <a:avLst/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Rovnoramenný trojúhelník 20"/>
            <p:cNvSpPr/>
            <p:nvPr/>
          </p:nvSpPr>
          <p:spPr>
            <a:xfrm rot="20052191">
              <a:off x="5044210" y="4495181"/>
              <a:ext cx="1075382" cy="2085507"/>
            </a:xfrm>
            <a:prstGeom prst="triangle">
              <a:avLst>
                <a:gd name="adj" fmla="val 46709"/>
              </a:avLst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Šipka doprava 22"/>
          <p:cNvSpPr/>
          <p:nvPr/>
        </p:nvSpPr>
        <p:spPr>
          <a:xfrm rot="2603047">
            <a:off x="395536" y="1628800"/>
            <a:ext cx="1440160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krychle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2603047">
            <a:off x="93932" y="3480494"/>
            <a:ext cx="1303678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kvádr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2603047">
            <a:off x="3249039" y="1801129"/>
            <a:ext cx="1224809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23E73"/>
                </a:solidFill>
              </a:rPr>
              <a:t>koule</a:t>
            </a:r>
            <a:endParaRPr lang="cs-CZ" sz="2400" b="1" dirty="0">
              <a:solidFill>
                <a:srgbClr val="823E73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2603047">
            <a:off x="3203856" y="3799379"/>
            <a:ext cx="1277143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jehlan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2603047">
            <a:off x="5857207" y="3852313"/>
            <a:ext cx="1123014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55976" y="1556792"/>
            <a:ext cx="47880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Která mají čtvercovou  (obdélníkovou) podstavu.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75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  <p:bldP spid="14" grpId="0" animBg="1"/>
      <p:bldP spid="15" grpId="0" animBg="1"/>
      <p:bldP spid="15" grpId="1" animBg="1"/>
      <p:bldP spid="23" grpId="0" animBg="1"/>
      <p:bldP spid="24" grpId="0" animBg="1"/>
      <p:bldP spid="25" grpId="0" animBg="1"/>
      <p:bldP spid="25" grpId="1" animBg="1"/>
      <p:bldP spid="26" grpId="0" animBg="1"/>
      <p:bldP spid="27" grpId="0" animBg="1"/>
      <p:bldP spid="27" grpId="1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2931" y="476672"/>
            <a:ext cx="771813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PROSTOROVÁ TĚLESA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1820" y="1556792"/>
            <a:ext cx="324036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ZJIŠŤUJEME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492896"/>
            <a:ext cx="237626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POVRCH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2492896"/>
            <a:ext cx="237626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OBJEM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1196752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S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1124744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C000"/>
                </a:solidFill>
              </a:rPr>
              <a:t>V</a:t>
            </a:r>
            <a:endParaRPr lang="cs-CZ" sz="96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2420888"/>
            <a:ext cx="21499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 = 6 . a²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564904"/>
            <a:ext cx="1523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 = a³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-531440"/>
            <a:ext cx="1604927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900" b="1" dirty="0" smtClean="0">
                <a:solidFill>
                  <a:srgbClr val="FF0000"/>
                </a:solidFill>
              </a:rPr>
              <a:t>?</a:t>
            </a:r>
            <a:endParaRPr lang="cs-CZ" sz="23900" b="1" dirty="0">
              <a:solidFill>
                <a:srgbClr val="FF0000"/>
              </a:solidFill>
            </a:endParaRPr>
          </a:p>
        </p:txBody>
      </p:sp>
      <p:sp>
        <p:nvSpPr>
          <p:cNvPr id="13" name="AutoShape 33"/>
          <p:cNvSpPr>
            <a:spLocks noChangeArrowheads="1"/>
          </p:cNvSpPr>
          <p:nvPr/>
        </p:nvSpPr>
        <p:spPr bwMode="auto">
          <a:xfrm>
            <a:off x="395536" y="4437112"/>
            <a:ext cx="2808312" cy="1152525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" name="Picture 9" descr="C:\Users\Tomáš\AppData\Local\Microsoft\Windows\Temporary Internet Files\Content.IE5\3X5ZG6M1\MC90043705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581128"/>
            <a:ext cx="1714500" cy="1714500"/>
          </a:xfrm>
          <a:prstGeom prst="rect">
            <a:avLst/>
          </a:prstGeom>
          <a:noFill/>
        </p:spPr>
      </p:pic>
      <p:sp>
        <p:nvSpPr>
          <p:cNvPr id="16" name="AutoShape 33"/>
          <p:cNvSpPr>
            <a:spLocks noChangeArrowheads="1"/>
          </p:cNvSpPr>
          <p:nvPr/>
        </p:nvSpPr>
        <p:spPr bwMode="auto">
          <a:xfrm>
            <a:off x="6876256" y="4509120"/>
            <a:ext cx="1225550" cy="1152525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0" y="3789040"/>
            <a:ext cx="49375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 = 2.(a.b + </a:t>
            </a:r>
            <a:r>
              <a:rPr lang="cs-CZ" sz="4400" b="1" dirty="0" err="1" smtClean="0"/>
              <a:t>b.c</a:t>
            </a:r>
            <a:r>
              <a:rPr lang="cs-CZ" sz="4400" b="1" dirty="0" smtClean="0"/>
              <a:t> + a.c)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3861048"/>
            <a:ext cx="21739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 = a.</a:t>
            </a:r>
            <a:r>
              <a:rPr lang="cs-CZ" sz="4400" b="1" dirty="0" err="1" smtClean="0"/>
              <a:t>b.c</a:t>
            </a:r>
            <a:endParaRPr lang="cs-CZ" sz="4400" b="1" dirty="0"/>
          </a:p>
        </p:txBody>
      </p:sp>
      <p:sp>
        <p:nvSpPr>
          <p:cNvPr id="19" name="AutoShape 33"/>
          <p:cNvSpPr>
            <a:spLocks noChangeArrowheads="1"/>
          </p:cNvSpPr>
          <p:nvPr/>
        </p:nvSpPr>
        <p:spPr bwMode="auto">
          <a:xfrm>
            <a:off x="395536" y="5187877"/>
            <a:ext cx="2808312" cy="1152525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Vývojový diagram: paměť s přímým přístupem 19"/>
          <p:cNvSpPr/>
          <p:nvPr/>
        </p:nvSpPr>
        <p:spPr>
          <a:xfrm rot="16200000">
            <a:off x="6588224" y="5115869"/>
            <a:ext cx="1944216" cy="1368152"/>
          </a:xfrm>
          <a:prstGeom prst="flowChartMagneticDrum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4211960" y="4437112"/>
            <a:ext cx="1691608" cy="2174179"/>
            <a:chOff x="4427984" y="4495181"/>
            <a:chExt cx="1691608" cy="2174179"/>
          </a:xfrm>
        </p:grpSpPr>
        <p:sp>
          <p:nvSpPr>
            <p:cNvPr id="22" name="Rovnoramenný trojúhelník 21"/>
            <p:cNvSpPr/>
            <p:nvPr/>
          </p:nvSpPr>
          <p:spPr>
            <a:xfrm rot="241009">
              <a:off x="4427984" y="4653136"/>
              <a:ext cx="1152128" cy="2016224"/>
            </a:xfrm>
            <a:prstGeom prst="triangle">
              <a:avLst/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Rovnoramenný trojúhelník 22"/>
            <p:cNvSpPr/>
            <p:nvPr/>
          </p:nvSpPr>
          <p:spPr>
            <a:xfrm rot="20052191">
              <a:off x="5044210" y="4495181"/>
              <a:ext cx="1075382" cy="2085507"/>
            </a:xfrm>
            <a:prstGeom prst="triangle">
              <a:avLst>
                <a:gd name="adj" fmla="val 46709"/>
              </a:avLst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7007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00243 -0.166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84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-1.94444E-6 -0.1856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3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44444E-6 L -0.00382 -0.1761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88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L -0.0026 -0.1564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L -0.34253 -0.2625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1065 L 0.43715 -0.02107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/>
      <p:bldP spid="8" grpId="1"/>
      <p:bldP spid="9" grpId="0"/>
      <p:bldP spid="9" grpId="1"/>
      <p:bldP spid="10" grpId="0"/>
      <p:bldP spid="11" grpId="0"/>
      <p:bldP spid="12" grpId="0"/>
      <p:bldP spid="13" grpId="0" animBg="1"/>
      <p:bldP spid="13" grpId="1" animBg="1"/>
      <p:bldP spid="16" grpId="0" animBg="1"/>
      <p:bldP spid="16" grpId="1" animBg="1"/>
      <p:bldP spid="17" grpId="0"/>
      <p:bldP spid="18" grpId="0"/>
      <p:bldP spid="19" grpId="0" animBg="1"/>
      <p:bldP spid="19" grpId="1" animBg="1"/>
      <p:bldP spid="20" grpId="0" animBg="1"/>
      <p:bldP spid="2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0648"/>
            <a:ext cx="615976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NAJDEŠ TĚLESA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32240" y="1268760"/>
            <a:ext cx="18722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My jsme našli…</a:t>
            </a:r>
            <a:endParaRPr lang="cs-CZ" dirty="0"/>
          </a:p>
        </p:txBody>
      </p:sp>
      <p:pic>
        <p:nvPicPr>
          <p:cNvPr id="4" name="Obrázek 3" descr="P10704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700808"/>
            <a:ext cx="7848872" cy="46636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87624" y="260648"/>
            <a:ext cx="6408712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POZNÁŠ TĚLESA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2603047">
            <a:off x="3279134" y="4823512"/>
            <a:ext cx="1440160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krychle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2603047">
            <a:off x="1785612" y="2616397"/>
            <a:ext cx="1303678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kvádr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2603047">
            <a:off x="5252770" y="4749551"/>
            <a:ext cx="1224809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23E73"/>
                </a:solidFill>
              </a:rPr>
              <a:t>koule</a:t>
            </a:r>
            <a:endParaRPr lang="cs-CZ" sz="2400" b="1" dirty="0">
              <a:solidFill>
                <a:srgbClr val="823E73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2603047">
            <a:off x="3034430" y="1978286"/>
            <a:ext cx="1123014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2603047">
            <a:off x="1145924" y="3848918"/>
            <a:ext cx="1303678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kvádr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2603047">
            <a:off x="443886" y="1977592"/>
            <a:ext cx="1123014" cy="79716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66379" y="476672"/>
            <a:ext cx="64112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POZNÁŠ TĚLESO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115616" y="2060847"/>
            <a:ext cx="7056784" cy="4104457"/>
            <a:chOff x="1115616" y="2060847"/>
            <a:chExt cx="5904656" cy="3612159"/>
          </a:xfrm>
        </p:grpSpPr>
        <p:pic>
          <p:nvPicPr>
            <p:cNvPr id="3" name="Obrázek 2" descr="P1070401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15616" y="2060848"/>
              <a:ext cx="2349079" cy="3600400"/>
            </a:xfrm>
            <a:prstGeom prst="rect">
              <a:avLst/>
            </a:prstGeom>
          </p:spPr>
        </p:pic>
        <p:pic>
          <p:nvPicPr>
            <p:cNvPr id="4" name="Obrázek 3" descr="P1070420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19872" y="3284984"/>
              <a:ext cx="3596080" cy="2388022"/>
            </a:xfrm>
            <a:prstGeom prst="rect">
              <a:avLst/>
            </a:prstGeom>
          </p:spPr>
        </p:pic>
        <p:pic>
          <p:nvPicPr>
            <p:cNvPr id="5" name="Obrázek 4" descr="P1070403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419872" y="2060848"/>
              <a:ext cx="2232248" cy="1482352"/>
            </a:xfrm>
            <a:prstGeom prst="rect">
              <a:avLst/>
            </a:prstGeom>
          </p:spPr>
        </p:pic>
        <p:pic>
          <p:nvPicPr>
            <p:cNvPr id="6" name="Obrázek 5" descr="P1070378.JP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652120" y="2060847"/>
              <a:ext cx="1368152" cy="1843405"/>
            </a:xfrm>
            <a:prstGeom prst="rect">
              <a:avLst/>
            </a:prstGeom>
          </p:spPr>
        </p:pic>
      </p:grpSp>
      <p:sp>
        <p:nvSpPr>
          <p:cNvPr id="8" name="Vývojový diagram: paměť s přímým přístupem 7"/>
          <p:cNvSpPr/>
          <p:nvPr/>
        </p:nvSpPr>
        <p:spPr>
          <a:xfrm rot="16200000">
            <a:off x="1151620" y="3465004"/>
            <a:ext cx="3024336" cy="1368152"/>
          </a:xfrm>
          <a:prstGeom prst="flowChartMagneticDrum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2603047">
            <a:off x="6490814" y="2122302"/>
            <a:ext cx="1123014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2603047">
            <a:off x="4474590" y="1834270"/>
            <a:ext cx="1123014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 rot="2603047">
            <a:off x="4546597" y="3778486"/>
            <a:ext cx="1123014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válec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66379" y="476672"/>
            <a:ext cx="64112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POZNÁŠ TĚLESO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187624" y="1700808"/>
            <a:ext cx="6984776" cy="4680520"/>
            <a:chOff x="1187624" y="1700808"/>
            <a:chExt cx="6741567" cy="4536504"/>
          </a:xfrm>
        </p:grpSpPr>
        <p:pic>
          <p:nvPicPr>
            <p:cNvPr id="3" name="Obrázek 2" descr="P1070429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87624" y="3717032"/>
              <a:ext cx="3960440" cy="2520280"/>
            </a:xfrm>
            <a:prstGeom prst="rect">
              <a:avLst/>
            </a:prstGeom>
          </p:spPr>
        </p:pic>
        <p:pic>
          <p:nvPicPr>
            <p:cNvPr id="4" name="Obrázek 3" descr="P1070433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076056" y="1700808"/>
              <a:ext cx="2853135" cy="4536504"/>
            </a:xfrm>
            <a:prstGeom prst="rect">
              <a:avLst/>
            </a:prstGeom>
          </p:spPr>
        </p:pic>
        <p:pic>
          <p:nvPicPr>
            <p:cNvPr id="5" name="Obrázek 4" descr="P1070428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87624" y="1700808"/>
              <a:ext cx="3923928" cy="2027982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2040308" y="4364090"/>
            <a:ext cx="1735364" cy="656462"/>
            <a:chOff x="2040308" y="4364090"/>
            <a:chExt cx="1735364" cy="656462"/>
          </a:xfrm>
        </p:grpSpPr>
        <p:sp>
          <p:nvSpPr>
            <p:cNvPr id="12" name="Rovnoramenný trojúhelník 11"/>
            <p:cNvSpPr/>
            <p:nvPr/>
          </p:nvSpPr>
          <p:spPr>
            <a:xfrm rot="3422828">
              <a:off x="2288616" y="4136384"/>
              <a:ext cx="524946" cy="1021561"/>
            </a:xfrm>
            <a:prstGeom prst="triangle">
              <a:avLst>
                <a:gd name="adj" fmla="val 44754"/>
              </a:avLst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 rot="21126117">
              <a:off x="2183141" y="4364090"/>
              <a:ext cx="1592531" cy="656462"/>
            </a:xfrm>
            <a:prstGeom prst="triangle">
              <a:avLst>
                <a:gd name="adj" fmla="val 49424"/>
              </a:avLst>
            </a:prstGeom>
            <a:solidFill>
              <a:srgbClr val="FFC0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Šipka doprava 16"/>
          <p:cNvSpPr/>
          <p:nvPr/>
        </p:nvSpPr>
        <p:spPr>
          <a:xfrm rot="2603047">
            <a:off x="925141" y="1455157"/>
            <a:ext cx="1277143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jehlan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 rot="2603047">
            <a:off x="5461645" y="2391261"/>
            <a:ext cx="1277143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jehlan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66379" y="476672"/>
            <a:ext cx="64112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POZNÁŠ TĚLESO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P10704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988840"/>
            <a:ext cx="6120680" cy="4064515"/>
          </a:xfrm>
          <a:prstGeom prst="rect">
            <a:avLst/>
          </a:prstGeom>
        </p:spPr>
      </p:pic>
      <p:pic>
        <p:nvPicPr>
          <p:cNvPr id="4" name="Picture 9" descr="C:\Users\Tomáš\AppData\Local\Microsoft\Windows\Temporary Internet Files\Content.IE5\3X5ZG6M1\MC9004370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996952"/>
            <a:ext cx="2376264" cy="2376264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2603047">
            <a:off x="2300442" y="2517303"/>
            <a:ext cx="1224809" cy="792088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23E73"/>
                </a:solidFill>
              </a:rPr>
              <a:t>koule</a:t>
            </a:r>
            <a:endParaRPr lang="cs-CZ" sz="2400" b="1" dirty="0">
              <a:solidFill>
                <a:srgbClr val="823E7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2771800" y="1556792"/>
            <a:ext cx="304800" cy="304800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1153536" y="1268760"/>
            <a:ext cx="3151470" cy="4030451"/>
            <a:chOff x="1153536" y="1268760"/>
            <a:chExt cx="3151470" cy="4030451"/>
          </a:xfrm>
        </p:grpSpPr>
        <p:pic>
          <p:nvPicPr>
            <p:cNvPr id="4" name="j0214098.wav">
              <a:hlinkClick r:id="" action="ppaction://media"/>
            </p:cNvPr>
            <p:cNvPicPr>
              <a:picLocks noRot="1" noChangeAspect="1"/>
            </p:cNvPicPr>
            <p:nvPr>
              <a:wavAudioFile r:embed="rId1" name="j0214098.wav"/>
            </p:nvPr>
          </p:nvPicPr>
          <p:blipFill>
            <a:blip r:embed="rId4" cstate="print"/>
            <a:stretch>
              <a:fillRect/>
            </a:stretch>
          </p:blipFill>
          <p:spPr>
            <a:xfrm>
              <a:off x="3203848" y="2636912"/>
              <a:ext cx="304800" cy="304800"/>
            </a:xfrm>
            <a:prstGeom prst="rect">
              <a:avLst/>
            </a:prstGeom>
          </p:spPr>
        </p:pic>
        <p:pic>
          <p:nvPicPr>
            <p:cNvPr id="19458" name="Picture 2" descr="C:\Users\Tomáš\AppData\Local\Microsoft\Windows\Temporary Internet Files\Content.IE5\E3IXCVFU\MC900437571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53536" y="1268760"/>
              <a:ext cx="3151470" cy="4030451"/>
            </a:xfrm>
            <a:prstGeom prst="rect">
              <a:avLst/>
            </a:prstGeom>
            <a:noFill/>
          </p:spPr>
        </p:pic>
      </p:grpSp>
      <p:sp>
        <p:nvSpPr>
          <p:cNvPr id="8" name="TextovéPole 7"/>
          <p:cNvSpPr txBox="1"/>
          <p:nvPr/>
        </p:nvSpPr>
        <p:spPr>
          <a:xfrm>
            <a:off x="6156176" y="2636912"/>
            <a:ext cx="2590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cesty sbalený kvádr.</a:t>
            </a:r>
            <a:endParaRPr lang="cs-CZ" sz="2000" dirty="0"/>
          </a:p>
        </p:txBody>
      </p:sp>
      <p:sp>
        <p:nvSpPr>
          <p:cNvPr id="10" name="AutoShape 33"/>
          <p:cNvSpPr>
            <a:spLocks noChangeArrowheads="1"/>
          </p:cNvSpPr>
          <p:nvPr/>
        </p:nvSpPr>
        <p:spPr bwMode="auto">
          <a:xfrm rot="19862992" flipH="1">
            <a:off x="1727486" y="3407506"/>
            <a:ext cx="2384975" cy="1512026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923928" y="2924944"/>
            <a:ext cx="2160240" cy="864096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8" grpId="0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224</Words>
  <Application>Microsoft Office PowerPoint</Application>
  <PresentationFormat>Předvádění na obrazovce (4:3)</PresentationFormat>
  <Paragraphs>58</Paragraphs>
  <Slides>10</Slides>
  <Notes>4</Notes>
  <HiddenSlides>2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Dorota Šáchová</dc:creator>
  <cp:lastModifiedBy>Dorota Šáchová</cp:lastModifiedBy>
  <cp:revision>16</cp:revision>
  <dcterms:created xsi:type="dcterms:W3CDTF">2013-04-29T07:08:11Z</dcterms:created>
  <dcterms:modified xsi:type="dcterms:W3CDTF">2013-04-30T12:48:07Z</dcterms:modified>
</cp:coreProperties>
</file>