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3" r:id="rId3"/>
    <p:sldId id="260" r:id="rId4"/>
    <p:sldId id="257" r:id="rId5"/>
    <p:sldId id="262" r:id="rId6"/>
    <p:sldId id="259" r:id="rId7"/>
    <p:sldId id="27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405" autoAdjust="0"/>
    <p:restoredTop sz="94660"/>
  </p:normalViewPr>
  <p:slideViewPr>
    <p:cSldViewPr>
      <p:cViewPr>
        <p:scale>
          <a:sx n="66" d="100"/>
          <a:sy n="66" d="100"/>
        </p:scale>
        <p:origin x="-612" y="6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EFED47-3099-44B1-ACFC-7A3917E82D6A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463970-72CA-487D-95D4-C64B93AF88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03563E-53C7-4D91-9F7B-98F96266197E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C6C7C-53C2-44ED-B463-409C3CFDE28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999E6A-FE89-41AA-AB32-B3EEE796FF65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02B2B2-90D4-414A-A371-DE23BC6B09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C0A16-4AE6-4EDF-A5C9-A6B720DB8158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7244A2-C870-4B43-8D82-01DA78E51D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0E98F-98A5-4D4B-A386-BB955179F409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A2B128-B6AE-4BEA-9771-88D597C7E6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2A4D81-80FF-4779-B20C-DBA2E57BE499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5C360A-1D59-4B86-988E-40D0345DBB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894DE8-8231-46CC-868E-4B4F7AB2673B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E6FC32-E243-4AFD-9B40-7531484230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94DC2-955E-4995-88C9-4FDBFECE9A29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B227B3-8C3D-414F-9E7D-C289A6DA24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3CADCC-01DB-404B-8470-5D231BB78A05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E970AC-E16B-46BA-88FC-259797E23E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FE56E8-7A20-4BBC-96B0-9EA5532A2D13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C076D7-6584-4962-871A-E0298F604C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2FF817-D909-4CBB-9CC8-4702592D4219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A86FAF-906B-440B-A55D-AE4F3D553C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000000"/>
            </a:gs>
            <a:gs pos="39999">
              <a:srgbClr val="C00000"/>
            </a:gs>
            <a:gs pos="70000">
              <a:srgbClr val="FF0000"/>
            </a:gs>
            <a:gs pos="100000">
              <a:srgbClr val="FF6600">
                <a:alpha val="67843"/>
              </a:srgbClr>
            </a:gs>
            <a:gs pos="100000">
              <a:schemeClr val="bg1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96E4E95-D882-47CF-8E28-81F82C243F99}" type="datetimeFigureOut">
              <a:rPr lang="cs-CZ"/>
              <a:pPr>
                <a:defRPr/>
              </a:pPr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0E130ED-595D-4FD7-AF8C-63E7F609FB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en.wikipedia.org/wiki/File:Dioxin-2D-skeletal.sv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0/04/Chloracne-in-herbicide-worker.gif/200px-Chloracne-in-herbicide-worker.gif" TargetMode="External"/><Relationship Id="rId2" Type="http://schemas.openxmlformats.org/officeDocument/2006/relationships/hyperlink" Target="http://www.nzdl.org/gsdl/collect/ccgi/archives/HASH01ec.dir/p088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ube.com/watch?v=HUv8_cdLsWE" TargetMode="External"/><Relationship Id="rId4" Type="http://schemas.openxmlformats.org/officeDocument/2006/relationships/hyperlink" Target="http://www.smh.com.au/ffximage/2004/11/24/rhs_yushchenko,0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6"/>
          <p:cNvGraphicFramePr>
            <a:graphicFrameLocks noGrp="1"/>
          </p:cNvGraphicFramePr>
          <p:nvPr/>
        </p:nvGraphicFramePr>
        <p:xfrm>
          <a:off x="428625" y="571500"/>
          <a:ext cx="8358188" cy="3470275"/>
        </p:xfrm>
        <a:graphic>
          <a:graphicData uri="http://schemas.openxmlformats.org/drawingml/2006/table">
            <a:tbl>
              <a:tblPr/>
              <a:tblGrid>
                <a:gridCol w="4006850"/>
                <a:gridCol w="4351338"/>
              </a:tblGrid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ZŠ a MŠ Verneřice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BACC6"/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 výukového materiálu: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Eduard Šram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CZ.1.07/1.4.00/21.1526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VY_32_INOVACE_V.NP19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Vytvořeno: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23. 4. 2013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okruh: 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Ekologie, průmyslové havárie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2286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Určeno pro: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9. ročník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79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Havárie chemického provozu v Sevesu: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příčiny a následky havárie v Sevesu.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</a:tr>
              <a:tr h="657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pokyn: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slouží k obeznámení žáků s jednou z vybraných havárií. K plnému využití učebního materiálu je třeba připojení k internetu, neboť prezentace obsahuje odkazy na videa. </a:t>
                      </a:r>
                    </a:p>
                  </a:txBody>
                  <a:tcPr marL="68580" marR="6858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36550">
                <a:tc gridSpan="2"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Autorem materiálu a všech jeho částí, není-li uvedeno jinak, je Eduard Šram.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BACC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F1F5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28813" y="4286250"/>
            <a:ext cx="54070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625" y="2500313"/>
            <a:ext cx="8229600" cy="1143000"/>
          </a:xfrm>
        </p:spPr>
        <p:txBody>
          <a:bodyPr/>
          <a:lstStyle/>
          <a:p>
            <a:r>
              <a:rPr lang="cs-CZ" sz="5400" b="1" u="sng" smtClean="0">
                <a:solidFill>
                  <a:srgbClr val="FFFF00"/>
                </a:solidFill>
              </a:rPr>
              <a:t>Průmyslové havárie: Seveso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u="sng" dirty="0" smtClean="0">
                <a:solidFill>
                  <a:srgbClr val="FFFF00"/>
                </a:solidFill>
              </a:rPr>
              <a:t>Průmyslové havárie: </a:t>
            </a:r>
            <a:r>
              <a:rPr lang="cs-CZ" sz="6000" b="1" u="sng" dirty="0" err="1" smtClean="0">
                <a:solidFill>
                  <a:srgbClr val="FFFF00"/>
                </a:solidFill>
              </a:rPr>
              <a:t>Seveso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3300" b="1" u="sng" smtClean="0">
                <a:solidFill>
                  <a:srgbClr val="FFFF00"/>
                </a:solidFill>
              </a:rPr>
              <a:t>Seveso</a:t>
            </a:r>
            <a:r>
              <a:rPr lang="cs-CZ" sz="3300" b="1" smtClean="0">
                <a:solidFill>
                  <a:srgbClr val="FFFF00"/>
                </a:solidFill>
              </a:rPr>
              <a:t> – město v severní Itálii nedaleko Milána (20 km), v době havárie 17 000 ob.</a:t>
            </a:r>
          </a:p>
          <a:p>
            <a:pPr>
              <a:lnSpc>
                <a:spcPct val="80000"/>
              </a:lnSpc>
            </a:pPr>
            <a:r>
              <a:rPr lang="cs-CZ" sz="3300" b="1" smtClean="0">
                <a:solidFill>
                  <a:srgbClr val="FFFF00"/>
                </a:solidFill>
              </a:rPr>
              <a:t>havárie: </a:t>
            </a:r>
            <a:r>
              <a:rPr lang="cs-CZ" sz="3300" b="1" u="sng" smtClean="0">
                <a:solidFill>
                  <a:srgbClr val="FFFF00"/>
                </a:solidFill>
              </a:rPr>
              <a:t>10. 7. 1976</a:t>
            </a:r>
            <a:r>
              <a:rPr lang="cs-CZ" sz="3300" b="1" smtClean="0">
                <a:solidFill>
                  <a:srgbClr val="FFFF00"/>
                </a:solidFill>
              </a:rPr>
              <a:t> v poledních hodinách</a:t>
            </a:r>
          </a:p>
          <a:p>
            <a:pPr>
              <a:lnSpc>
                <a:spcPct val="80000"/>
              </a:lnSpc>
            </a:pPr>
            <a:r>
              <a:rPr lang="cs-CZ" sz="3300" b="1" smtClean="0">
                <a:solidFill>
                  <a:srgbClr val="FFFF00"/>
                </a:solidFill>
              </a:rPr>
              <a:t>podnik: chemička švýcarské společnosti Givaudan vlastněné švýcarským koncernem Hoffmann La Roche, výroba herbicidů</a:t>
            </a:r>
          </a:p>
          <a:p>
            <a:pPr>
              <a:lnSpc>
                <a:spcPct val="80000"/>
              </a:lnSpc>
            </a:pPr>
            <a:r>
              <a:rPr lang="cs-CZ" sz="3300" b="1" smtClean="0">
                <a:solidFill>
                  <a:srgbClr val="FFFF00"/>
                </a:solidFill>
              </a:rPr>
              <a:t>únik přibližně 1 kg </a:t>
            </a:r>
            <a:r>
              <a:rPr lang="cs-CZ" sz="3300" b="1" u="sng" smtClean="0">
                <a:solidFill>
                  <a:srgbClr val="FFFF00"/>
                </a:solidFill>
              </a:rPr>
              <a:t>dioxinu</a:t>
            </a:r>
            <a:r>
              <a:rPr lang="cs-CZ" sz="3300" b="1" smtClean="0">
                <a:solidFill>
                  <a:srgbClr val="FFFF00"/>
                </a:solidFill>
              </a:rPr>
              <a:t> (</a:t>
            </a:r>
            <a:r>
              <a:rPr lang="cs-CZ" sz="3300" b="1" u="sng" smtClean="0">
                <a:solidFill>
                  <a:srgbClr val="FFFF00"/>
                </a:solidFill>
              </a:rPr>
              <a:t>TCDD</a:t>
            </a:r>
            <a:r>
              <a:rPr lang="cs-CZ" sz="3300" b="1" smtClean="0">
                <a:solidFill>
                  <a:srgbClr val="FFFF00"/>
                </a:solidFill>
              </a:rPr>
              <a:t>), jedné </a:t>
            </a:r>
            <a:r>
              <a:rPr lang="cs-CZ" sz="3300" b="1" smtClean="0">
                <a:solidFill>
                  <a:srgbClr val="FFFF00"/>
                </a:solidFill>
                <a:latin typeface="Arial" charset="0"/>
              </a:rPr>
              <a:t>                  </a:t>
            </a:r>
            <a:r>
              <a:rPr lang="cs-CZ" sz="3300" b="1" smtClean="0">
                <a:solidFill>
                  <a:srgbClr val="FFFF00"/>
                </a:solidFill>
              </a:rPr>
              <a:t>z nejtoxičtějších známých látek vůbec</a:t>
            </a:r>
          </a:p>
          <a:p>
            <a:pPr>
              <a:lnSpc>
                <a:spcPct val="80000"/>
              </a:lnSpc>
            </a:pPr>
            <a:r>
              <a:rPr lang="cs-CZ" sz="3300" b="1" smtClean="0">
                <a:solidFill>
                  <a:srgbClr val="FFFF00"/>
                </a:solidFill>
              </a:rPr>
              <a:t>významný impuls pro úpravu evropské legislativy</a:t>
            </a:r>
          </a:p>
          <a:p>
            <a:pPr>
              <a:lnSpc>
                <a:spcPct val="80000"/>
              </a:lnSpc>
            </a:pPr>
            <a:endParaRPr lang="cs-CZ" sz="3300" b="1" smtClean="0">
              <a:solidFill>
                <a:srgbClr val="FFFF00"/>
              </a:solidFill>
            </a:endParaRPr>
          </a:p>
          <a:p>
            <a:pPr>
              <a:lnSpc>
                <a:spcPct val="80000"/>
              </a:lnSpc>
            </a:pPr>
            <a:endParaRPr lang="cs-CZ" sz="3300" b="1" u="sng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u="sng" dirty="0" smtClean="0">
                <a:solidFill>
                  <a:srgbClr val="FFFF00"/>
                </a:solidFill>
              </a:rPr>
              <a:t>Průmyslové havárie: </a:t>
            </a:r>
            <a:r>
              <a:rPr lang="cs-CZ" sz="6000" b="1" u="sng" dirty="0" err="1" smtClean="0">
                <a:solidFill>
                  <a:srgbClr val="FFFF00"/>
                </a:solidFill>
              </a:rPr>
              <a:t>Seveso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100" b="1" smtClean="0">
                <a:solidFill>
                  <a:srgbClr val="FFFF00"/>
                </a:solidFill>
              </a:rPr>
              <a:t>výrobna, kde došlo k úniku, produkovala 2,4,5 – trichlorofenol (TCP, pokuste se napsat vzorec!) – surovinu pro výrobu herbicidů</a:t>
            </a:r>
          </a:p>
          <a:p>
            <a:r>
              <a:rPr lang="cs-CZ" sz="2100" b="1" smtClean="0">
                <a:solidFill>
                  <a:srgbClr val="FFFF00"/>
                </a:solidFill>
              </a:rPr>
              <a:t>z TCP se může za vyšších teplot tvořit extrémně toxický TCDD – </a:t>
            </a:r>
            <a:r>
              <a:rPr lang="cs-CZ" sz="2100" b="1" smtClean="0">
                <a:solidFill>
                  <a:srgbClr val="FFFF00"/>
                </a:solidFill>
                <a:hlinkClick r:id="rId2"/>
              </a:rPr>
              <a:t>struktura</a:t>
            </a:r>
            <a:r>
              <a:rPr lang="cs-CZ" sz="2100" b="1" smtClean="0">
                <a:solidFill>
                  <a:srgbClr val="FFFF00"/>
                </a:solidFill>
              </a:rPr>
              <a:t>, TCDD je nejtoxičtější látkou ze skupiny dioxinů</a:t>
            </a:r>
          </a:p>
          <a:p>
            <a:r>
              <a:rPr lang="cs-CZ" sz="2100" b="1" smtClean="0">
                <a:solidFill>
                  <a:srgbClr val="FFFF00"/>
                </a:solidFill>
              </a:rPr>
              <a:t>italská legislativa nařizovala vypnutí provozu na víkend (10. 7. byla sobota), v důsledku čehož nebyl úplně dokončen výrobní proces, míchání bylo zastaveno, systém nedochlazen</a:t>
            </a:r>
          </a:p>
          <a:p>
            <a:r>
              <a:rPr lang="cs-CZ" sz="2100" b="1" smtClean="0">
                <a:solidFill>
                  <a:srgbClr val="FFFF00"/>
                </a:solidFill>
              </a:rPr>
              <a:t>problém: v nádrži s TCP a NaOH rozvoj nežádoucí exotermické reakce – uvolnění pojistky – únik až 6 t materiálu obsahujícím přibližně 1 kg TCDD, rozptýleno na ploše 18 km</a:t>
            </a:r>
            <a:r>
              <a:rPr lang="cs-CZ" sz="2100" b="1" baseline="30000" smtClean="0">
                <a:solidFill>
                  <a:srgbClr val="FFFF00"/>
                </a:solidFill>
              </a:rPr>
              <a:t>2</a:t>
            </a:r>
          </a:p>
          <a:p>
            <a:r>
              <a:rPr lang="cs-CZ" sz="2100" b="1" smtClean="0">
                <a:solidFill>
                  <a:srgbClr val="FFFF00"/>
                </a:solidFill>
              </a:rPr>
              <a:t>informace o úniku TCDD byla zveřejněna s několikadenním zpožděním (10 dní)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u="sng" smtClean="0">
                <a:solidFill>
                  <a:srgbClr val="FFFF00"/>
                </a:solidFill>
              </a:rPr>
              <a:t>Průmyslové havárie: Seveso</a:t>
            </a:r>
            <a:endParaRPr lang="cs-CZ" smtClean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smtClean="0">
                <a:solidFill>
                  <a:srgbClr val="FFFF00"/>
                </a:solidFill>
              </a:rPr>
              <a:t>ke ztrátám na lidských životech nedošlo, bylo však nalezeno přes 3000 mrtvých zvířat, 80000 bylo utraceno</a:t>
            </a:r>
          </a:p>
          <a:p>
            <a:r>
              <a:rPr lang="cs-CZ" b="1" smtClean="0">
                <a:solidFill>
                  <a:srgbClr val="FFFF00"/>
                </a:solidFill>
              </a:rPr>
              <a:t>v zasažené oblasti žilo okolo 4000 lidí</a:t>
            </a:r>
          </a:p>
          <a:p>
            <a:r>
              <a:rPr lang="cs-CZ" b="1" smtClean="0">
                <a:solidFill>
                  <a:srgbClr val="FFFF00"/>
                </a:solidFill>
              </a:rPr>
              <a:t>chlorakné (projev otravy TCDD) se projevilo </a:t>
            </a:r>
            <a:r>
              <a:rPr lang="cs-CZ" b="1" smtClean="0">
                <a:solidFill>
                  <a:srgbClr val="FFFF00"/>
                </a:solidFill>
                <a:latin typeface="Arial" charset="0"/>
              </a:rPr>
              <a:t>     </a:t>
            </a:r>
            <a:r>
              <a:rPr lang="cs-CZ" b="1" smtClean="0">
                <a:solidFill>
                  <a:srgbClr val="FFFF00"/>
                </a:solidFill>
              </a:rPr>
              <a:t>u stovek lidí, velké množství žen (v řádu desítek) podstoupilo umělé přerušení těhotenství (výjimečně povolené zákonem)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6000" b="1" u="sng" dirty="0" smtClean="0">
                <a:solidFill>
                  <a:srgbClr val="FFFF00"/>
                </a:solidFill>
              </a:rPr>
              <a:t>Průmyslové havárie: </a:t>
            </a:r>
            <a:r>
              <a:rPr lang="cs-CZ" sz="6000" b="1" u="sng" dirty="0" err="1" smtClean="0">
                <a:solidFill>
                  <a:srgbClr val="FFFF00"/>
                </a:solidFill>
              </a:rPr>
              <a:t>Seveso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00063" y="1500188"/>
            <a:ext cx="8229600" cy="2357437"/>
          </a:xfrm>
          <a:ln w="38100">
            <a:solidFill>
              <a:srgbClr val="FFFF00"/>
            </a:solidFill>
          </a:ln>
        </p:spPr>
        <p:txBody>
          <a:bodyPr/>
          <a:lstStyle/>
          <a:p>
            <a:r>
              <a:rPr lang="cs-CZ" b="1" smtClean="0">
                <a:solidFill>
                  <a:srgbClr val="FFFF00"/>
                </a:solidFill>
              </a:rPr>
              <a:t>Seveso: poloha – </a:t>
            </a:r>
            <a:r>
              <a:rPr lang="cs-CZ" b="1" smtClean="0">
                <a:solidFill>
                  <a:srgbClr val="FFFF00"/>
                </a:solidFill>
                <a:hlinkClick r:id="rId2"/>
              </a:rPr>
              <a:t>obr. 1</a:t>
            </a:r>
            <a:endParaRPr lang="cs-CZ" b="1" u="sng" smtClean="0">
              <a:solidFill>
                <a:srgbClr val="FFFF00"/>
              </a:solidFill>
            </a:endParaRPr>
          </a:p>
          <a:p>
            <a:r>
              <a:rPr lang="cs-CZ" b="1" smtClean="0">
                <a:solidFill>
                  <a:srgbClr val="FFFF00"/>
                </a:solidFill>
              </a:rPr>
              <a:t>chlorakné – </a:t>
            </a:r>
            <a:r>
              <a:rPr lang="cs-CZ" b="1" smtClean="0">
                <a:solidFill>
                  <a:srgbClr val="FFFF00"/>
                </a:solidFill>
                <a:hlinkClick r:id="rId3"/>
              </a:rPr>
              <a:t>obr. 2</a:t>
            </a:r>
            <a:endParaRPr lang="cs-CZ" b="1" smtClean="0">
              <a:solidFill>
                <a:srgbClr val="FFFF00"/>
              </a:solidFill>
            </a:endParaRPr>
          </a:p>
          <a:p>
            <a:r>
              <a:rPr lang="cs-CZ" b="1" smtClean="0">
                <a:solidFill>
                  <a:srgbClr val="FFFF00"/>
                </a:solidFill>
              </a:rPr>
              <a:t>Viktor Juščenko – </a:t>
            </a:r>
            <a:r>
              <a:rPr lang="cs-CZ" b="1" smtClean="0">
                <a:solidFill>
                  <a:srgbClr val="FFFF00"/>
                </a:solidFill>
                <a:hlinkClick r:id="rId4"/>
              </a:rPr>
              <a:t>obr. 3</a:t>
            </a:r>
            <a:endParaRPr lang="cs-CZ" b="1" u="sng" smtClean="0">
              <a:solidFill>
                <a:srgbClr val="FFFF00"/>
              </a:solidFill>
            </a:endParaRPr>
          </a:p>
          <a:p>
            <a:r>
              <a:rPr lang="cs-CZ" b="1" smtClean="0">
                <a:solidFill>
                  <a:srgbClr val="FFFF00"/>
                </a:solidFill>
              </a:rPr>
              <a:t>krátký dokument – </a:t>
            </a:r>
            <a:r>
              <a:rPr lang="cs-CZ" b="1" smtClean="0">
                <a:solidFill>
                  <a:srgbClr val="FFFF00"/>
                </a:solidFill>
                <a:hlinkClick r:id="rId5"/>
              </a:rPr>
              <a:t>video</a:t>
            </a:r>
            <a:r>
              <a:rPr lang="cs-CZ" b="1" smtClean="0">
                <a:solidFill>
                  <a:srgbClr val="FFFF00"/>
                </a:solidFill>
              </a:rPr>
              <a:t> (anglické titulky)</a:t>
            </a:r>
          </a:p>
          <a:p>
            <a:endParaRPr lang="cs-CZ" sz="4000" b="1" smtClean="0">
              <a:solidFill>
                <a:srgbClr val="FFFF00"/>
              </a:solidFill>
            </a:endParaRPr>
          </a:p>
        </p:txBody>
      </p:sp>
      <p:sp>
        <p:nvSpPr>
          <p:cNvPr id="5" name="Zástupný symbol pro obsah 3"/>
          <p:cNvSpPr txBox="1">
            <a:spLocks/>
          </p:cNvSpPr>
          <p:nvPr/>
        </p:nvSpPr>
        <p:spPr bwMode="auto">
          <a:xfrm>
            <a:off x="500063" y="4071938"/>
            <a:ext cx="8229600" cy="2357437"/>
          </a:xfrm>
          <a:prstGeom prst="rect">
            <a:avLst/>
          </a:prstGeom>
          <a:noFill/>
          <a:ln w="38100">
            <a:solidFill>
              <a:srgbClr val="FFFF00"/>
            </a:solidFill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3200" b="1" u="sng">
                <a:solidFill>
                  <a:srgbClr val="FFFF00"/>
                </a:solidFill>
                <a:latin typeface="Calibri" pitchFamily="34" charset="0"/>
              </a:rPr>
              <a:t>Pro zájemce – zamoření dioxiny: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3200" b="1" u="sng">
                <a:solidFill>
                  <a:srgbClr val="FFFF00"/>
                </a:solidFill>
                <a:latin typeface="Calibri" pitchFamily="34" charset="0"/>
              </a:rPr>
              <a:t>Spolana</a:t>
            </a:r>
            <a:r>
              <a:rPr lang="cs-CZ" sz="3200" b="1">
                <a:solidFill>
                  <a:srgbClr val="FFFF00"/>
                </a:solidFill>
                <a:latin typeface="Calibri" pitchFamily="34" charset="0"/>
              </a:rPr>
              <a:t> Neratovice: výroba herbicidů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r>
              <a:rPr lang="cs-CZ" sz="3200" b="1">
                <a:solidFill>
                  <a:srgbClr val="FFFF00"/>
                </a:solidFill>
                <a:latin typeface="Calibri" pitchFamily="34" charset="0"/>
              </a:rPr>
              <a:t>Vietnamská válka: </a:t>
            </a:r>
            <a:r>
              <a:rPr lang="cs-CZ" sz="3200" b="1" u="sng">
                <a:solidFill>
                  <a:srgbClr val="FFFF00"/>
                </a:solidFill>
                <a:latin typeface="Calibri" pitchFamily="34" charset="0"/>
              </a:rPr>
              <a:t>Agent Orange</a:t>
            </a:r>
          </a:p>
          <a:p>
            <a:pPr marL="342900" indent="-342900">
              <a:spcBef>
                <a:spcPct val="20000"/>
              </a:spcBef>
              <a:buFont typeface="Arial" charset="0"/>
              <a:buChar char="•"/>
            </a:pPr>
            <a:endParaRPr lang="cs-CZ" sz="4000" b="1">
              <a:solidFill>
                <a:srgbClr val="FFFF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63" y="2643188"/>
            <a:ext cx="8229600" cy="1143000"/>
          </a:xfrm>
        </p:spPr>
        <p:txBody>
          <a:bodyPr/>
          <a:lstStyle/>
          <a:p>
            <a:r>
              <a:rPr lang="cs-CZ" sz="5400" b="1" u="sng" smtClean="0">
                <a:solidFill>
                  <a:srgbClr val="FFFF00"/>
                </a:solidFill>
              </a:rPr>
              <a:t>Za pozornost děkuji.</a:t>
            </a:r>
            <a:endParaRPr lang="cs-CZ" smtClean="0">
              <a:solidFill>
                <a:srgbClr val="FFFF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652</TotalTime>
  <Words>332</Words>
  <Application>Microsoft Office PowerPoint</Application>
  <PresentationFormat>On-screen Show (4:3)</PresentationFormat>
  <Paragraphs>49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Calibri</vt:lpstr>
      <vt:lpstr>Arial</vt:lpstr>
      <vt:lpstr>Times New Roman</vt:lpstr>
      <vt:lpstr>Motiv sady Office</vt:lpstr>
      <vt:lpstr>Snímek 1</vt:lpstr>
      <vt:lpstr>Průmyslové havárie: Seveso</vt:lpstr>
      <vt:lpstr>Průmyslové havárie: Seveso</vt:lpstr>
      <vt:lpstr>Průmyslové havárie: Seveso</vt:lpstr>
      <vt:lpstr>Průmyslové havárie: Seveso</vt:lpstr>
      <vt:lpstr>Průmyslové havárie: Seveso</vt:lpstr>
      <vt:lpstr>Za pozornost děkuji.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Havárie v Sevesu</dc:title>
  <dc:creator>User1</dc:creator>
  <cp:lastModifiedBy>DUM</cp:lastModifiedBy>
  <cp:revision>91</cp:revision>
  <dcterms:created xsi:type="dcterms:W3CDTF">2013-05-18T13:15:38Z</dcterms:created>
  <dcterms:modified xsi:type="dcterms:W3CDTF">2013-06-06T18:31:11Z</dcterms:modified>
</cp:coreProperties>
</file>