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C03F8-89AE-4D1D-9D1A-0435990C896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28655-6671-421F-BF1F-F5473BE326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C03F8-89AE-4D1D-9D1A-0435990C896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28655-6671-421F-BF1F-F5473BE326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C03F8-89AE-4D1D-9D1A-0435990C896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28655-6671-421F-BF1F-F5473BE326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C03F8-89AE-4D1D-9D1A-0435990C896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28655-6671-421F-BF1F-F5473BE326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C03F8-89AE-4D1D-9D1A-0435990C896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28655-6671-421F-BF1F-F5473BE326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C03F8-89AE-4D1D-9D1A-0435990C896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28655-6671-421F-BF1F-F5473BE326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C03F8-89AE-4D1D-9D1A-0435990C896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28655-6671-421F-BF1F-F5473BE326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C03F8-89AE-4D1D-9D1A-0435990C896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28655-6671-421F-BF1F-F5473BE326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C03F8-89AE-4D1D-9D1A-0435990C896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28655-6671-421F-BF1F-F5473BE326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C03F8-89AE-4D1D-9D1A-0435990C896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28655-6671-421F-BF1F-F5473BE326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C03F8-89AE-4D1D-9D1A-0435990C896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28655-6671-421F-BF1F-F5473BE326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C03F8-89AE-4D1D-9D1A-0435990C8969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28655-6671-421F-BF1F-F5473BE3263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4820" y="1628775"/>
            <a:ext cx="7067550" cy="3529013"/>
          </a:xfrm>
        </p:spPr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VY_42_INOVACE_35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7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Geometrie v rovině a prostoru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Rovnoběžníky – základní vlastnosti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</a:t>
            </a:r>
            <a:r>
              <a:rPr lang="cs-CZ" sz="1600" dirty="0" smtClean="0"/>
              <a:t>Úvod k rovnoběžníkům</a:t>
            </a:r>
            <a:r>
              <a:rPr lang="cs-CZ" sz="1600" dirty="0" smtClean="0"/>
              <a:t>. </a:t>
            </a:r>
            <a:r>
              <a:rPr lang="cs-CZ" sz="1600" dirty="0" smtClean="0"/>
              <a:t>Podle společné ukázky v prezentaci žáci samostatně </a:t>
            </a:r>
            <a:r>
              <a:rPr lang="cs-CZ" sz="1600" dirty="0" smtClean="0"/>
              <a:t>procvičují základní vlastnosti rovnoběžníků v pracovních sešitech.</a:t>
            </a: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2087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Rovnoběžníky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Základní pojmy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13665"/>
            <a:ext cx="9144000" cy="46166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Rovnoběžníky jsou takové čtyřúhelníky, které mají …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62110" y="1988840"/>
            <a:ext cx="2070230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každé dvě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556665" y="1133745"/>
            <a:ext cx="2655295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protější strany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16805" y="2798930"/>
            <a:ext cx="157517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smtClean="0"/>
              <a:t>a shodné.</a:t>
            </a:r>
            <a:endParaRPr lang="cs-CZ" sz="24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456764" y="1898830"/>
            <a:ext cx="2025225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 rovnoběžné</a:t>
            </a:r>
            <a:endParaRPr lang="cs-CZ" sz="2400" b="1" dirty="0"/>
          </a:p>
        </p:txBody>
      </p:sp>
      <p:sp>
        <p:nvSpPr>
          <p:cNvPr id="33" name="Obdélník 32"/>
          <p:cNvSpPr/>
          <p:nvPr/>
        </p:nvSpPr>
        <p:spPr>
          <a:xfrm>
            <a:off x="431540" y="3519010"/>
            <a:ext cx="2565285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OBDÉLNÍK</a:t>
            </a:r>
            <a:endParaRPr lang="cs-CZ" b="1" dirty="0"/>
          </a:p>
        </p:txBody>
      </p:sp>
      <p:sp>
        <p:nvSpPr>
          <p:cNvPr id="34" name="Obdélník 33"/>
          <p:cNvSpPr/>
          <p:nvPr/>
        </p:nvSpPr>
        <p:spPr>
          <a:xfrm>
            <a:off x="2141730" y="4914165"/>
            <a:ext cx="1440000" cy="144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ČTVEREC</a:t>
            </a:r>
            <a:endParaRPr lang="cs-CZ" b="1" dirty="0"/>
          </a:p>
        </p:txBody>
      </p:sp>
      <p:sp>
        <p:nvSpPr>
          <p:cNvPr id="35" name="Kosoúhelník 34"/>
          <p:cNvSpPr/>
          <p:nvPr/>
        </p:nvSpPr>
        <p:spPr>
          <a:xfrm>
            <a:off x="4391980" y="3654025"/>
            <a:ext cx="2250250" cy="1620181"/>
          </a:xfrm>
          <a:prstGeom prst="parallelogram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/>
              <a:t>KOSOČTVEREC</a:t>
            </a:r>
            <a:endParaRPr lang="cs-CZ" sz="1600" b="1" dirty="0"/>
          </a:p>
        </p:txBody>
      </p:sp>
      <p:sp>
        <p:nvSpPr>
          <p:cNvPr id="36" name="Kosoúhelník 35"/>
          <p:cNvSpPr/>
          <p:nvPr/>
        </p:nvSpPr>
        <p:spPr>
          <a:xfrm>
            <a:off x="5337085" y="5859270"/>
            <a:ext cx="2880320" cy="495055"/>
          </a:xfrm>
          <a:prstGeom prst="parallelogram">
            <a:avLst>
              <a:gd name="adj" fmla="val 8238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KOSODÉLNÍK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60328E-6 L 0.18455 -0.0006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24913E-6 L 0.43073 -0.1121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" y="-5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66551E-7 L 0.23871 -0.1121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" y="-5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46287E-6 L -0.5809 -0.1253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" y="-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32" grpId="0" animBg="1"/>
      <p:bldP spid="32" grpId="1" animBg="1"/>
      <p:bldP spid="33" grpId="0" animBg="1"/>
      <p:bldP spid="34" grpId="0" animBg="1"/>
      <p:bldP spid="35" grpId="0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13665"/>
            <a:ext cx="9144000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 obrázcích rovnoběžníků doplň délky všech jeho stran.</a:t>
            </a:r>
            <a:endParaRPr lang="cs-CZ" sz="2400" b="1" dirty="0"/>
          </a:p>
        </p:txBody>
      </p:sp>
      <p:sp>
        <p:nvSpPr>
          <p:cNvPr id="33" name="Kosoúhelník 32"/>
          <p:cNvSpPr/>
          <p:nvPr/>
        </p:nvSpPr>
        <p:spPr>
          <a:xfrm>
            <a:off x="836585" y="1628800"/>
            <a:ext cx="3420380" cy="675075"/>
          </a:xfrm>
          <a:prstGeom prst="parallelogram">
            <a:avLst>
              <a:gd name="adj" fmla="val 526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611560" y="2393885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761910" y="2393885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256965" y="126876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</a:t>
            </a:r>
            <a:endParaRPr lang="cs-CZ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971600" y="1223755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</a:t>
            </a:r>
            <a:endParaRPr lang="cs-CZ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1511660" y="2348880"/>
            <a:ext cx="1395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 = 3,9 cm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031940" y="1853825"/>
            <a:ext cx="1395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b = 1,5 cm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411760" y="126876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c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701570" y="171881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2" name="Kosoúhelník 41"/>
          <p:cNvSpPr/>
          <p:nvPr/>
        </p:nvSpPr>
        <p:spPr>
          <a:xfrm flipH="1">
            <a:off x="6102170" y="3248980"/>
            <a:ext cx="2115235" cy="1440160"/>
          </a:xfrm>
          <a:prstGeom prst="parallelogram">
            <a:avLst>
              <a:gd name="adj" fmla="val 25616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TextovéPole 43"/>
          <p:cNvSpPr txBox="1"/>
          <p:nvPr/>
        </p:nvSpPr>
        <p:spPr>
          <a:xfrm>
            <a:off x="6102170" y="4374105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8172400" y="4724853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7767355" y="2933945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</a:t>
            </a:r>
            <a:endParaRPr lang="cs-CZ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5832140" y="2933945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</a:t>
            </a:r>
            <a:endParaRPr lang="cs-CZ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6732240" y="4734145"/>
            <a:ext cx="1395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 = 6 cm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5247075" y="3609020"/>
            <a:ext cx="1395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 = 4,7 cm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6822250" y="288894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c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037385" y="3654025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b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611560" y="5094185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</a:t>
            </a:r>
            <a:endParaRPr lang="cs-CZ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2141730" y="477915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L</a:t>
            </a:r>
            <a:endParaRPr lang="cs-CZ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4436985" y="3023955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</a:t>
            </a:r>
            <a:endParaRPr lang="cs-CZ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2906815" y="324898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</a:t>
            </a:r>
            <a:endParaRPr lang="cs-CZ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1106615" y="5049180"/>
            <a:ext cx="1395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 = 3,2 cm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1196625" y="3924055"/>
            <a:ext cx="1395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 = 7,8 cm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3536885" y="306896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2951820" y="4194085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l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0" name="Kosoúhelník 59"/>
          <p:cNvSpPr/>
          <p:nvPr/>
        </p:nvSpPr>
        <p:spPr>
          <a:xfrm rot="20649402">
            <a:off x="756211" y="3720496"/>
            <a:ext cx="3915435" cy="945105"/>
          </a:xfrm>
          <a:prstGeom prst="parallelogram">
            <a:avLst>
              <a:gd name="adj" fmla="val 272044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13665"/>
            <a:ext cx="9144000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 obrázcích rovnoběžníků doplň velikosti vnitřních úhlů.</a:t>
            </a:r>
            <a:endParaRPr lang="cs-CZ" sz="2400" b="1" dirty="0"/>
          </a:p>
        </p:txBody>
      </p:sp>
      <p:sp>
        <p:nvSpPr>
          <p:cNvPr id="33" name="Kosoúhelník 32"/>
          <p:cNvSpPr/>
          <p:nvPr/>
        </p:nvSpPr>
        <p:spPr>
          <a:xfrm>
            <a:off x="836585" y="1628800"/>
            <a:ext cx="3420380" cy="1620180"/>
          </a:xfrm>
          <a:prstGeom prst="parallelogram">
            <a:avLst>
              <a:gd name="adj" fmla="val 52616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476545" y="3113965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256965" y="1349478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</a:t>
            </a:r>
            <a:endParaRPr lang="cs-CZ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1286636" y="2789638"/>
            <a:ext cx="9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dirty="0" smtClean="0">
                <a:solidFill>
                  <a:schemeClr val="accent1">
                    <a:lumMod val="75000"/>
                  </a:schemeClr>
                </a:solidFill>
              </a:rPr>
              <a:t>α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= 62°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906815" y="261891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dirty="0" smtClean="0">
                <a:solidFill>
                  <a:schemeClr val="accent1">
                    <a:lumMod val="75000"/>
                  </a:schemeClr>
                </a:solidFill>
              </a:rPr>
              <a:t>β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491880" y="171881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dirty="0" smtClean="0">
                <a:solidFill>
                  <a:schemeClr val="accent1">
                    <a:lumMod val="75000"/>
                  </a:schemeClr>
                </a:solidFill>
              </a:rPr>
              <a:t>γ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826695" y="189883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dirty="0" smtClean="0">
                <a:solidFill>
                  <a:schemeClr val="accent1">
                    <a:lumMod val="75000"/>
                  </a:schemeClr>
                </a:solidFill>
              </a:rPr>
              <a:t>δ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2" name="Oblouk 51"/>
          <p:cNvSpPr/>
          <p:nvPr/>
        </p:nvSpPr>
        <p:spPr>
          <a:xfrm rot="1311521">
            <a:off x="555618" y="2744043"/>
            <a:ext cx="792000" cy="764549"/>
          </a:xfrm>
          <a:prstGeom prst="arc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 rot="12013982">
            <a:off x="3762240" y="1382124"/>
            <a:ext cx="792000" cy="764549"/>
          </a:xfrm>
          <a:prstGeom prst="arc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59" name="Skupina 58"/>
          <p:cNvGrpSpPr/>
          <p:nvPr/>
        </p:nvGrpSpPr>
        <p:grpSpPr>
          <a:xfrm>
            <a:off x="2681790" y="2798930"/>
            <a:ext cx="1222379" cy="927055"/>
            <a:chOff x="2726795" y="2753925"/>
            <a:chExt cx="1222379" cy="927055"/>
          </a:xfrm>
        </p:grpSpPr>
        <p:grpSp>
          <p:nvGrpSpPr>
            <p:cNvPr id="57" name="Skupina 56"/>
            <p:cNvGrpSpPr/>
            <p:nvPr/>
          </p:nvGrpSpPr>
          <p:grpSpPr>
            <a:xfrm>
              <a:off x="2726795" y="2888940"/>
              <a:ext cx="1125125" cy="792040"/>
              <a:chOff x="2726795" y="2888940"/>
              <a:chExt cx="1125125" cy="792040"/>
            </a:xfrm>
          </p:grpSpPr>
          <p:sp>
            <p:nvSpPr>
              <p:cNvPr id="55" name="Elipsa 54"/>
              <p:cNvSpPr/>
              <p:nvPr/>
            </p:nvSpPr>
            <p:spPr>
              <a:xfrm>
                <a:off x="3041830" y="2888940"/>
                <a:ext cx="720080" cy="720080"/>
              </a:xfrm>
              <a:prstGeom prst="ellips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6" name="Obdélník 55"/>
              <p:cNvSpPr/>
              <p:nvPr/>
            </p:nvSpPr>
            <p:spPr>
              <a:xfrm>
                <a:off x="2726795" y="3248980"/>
                <a:ext cx="1125125" cy="432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58" name="Obdélník 57"/>
            <p:cNvSpPr/>
            <p:nvPr/>
          </p:nvSpPr>
          <p:spPr>
            <a:xfrm rot="1620000">
              <a:off x="3589134" y="2753925"/>
              <a:ext cx="360040" cy="5400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5" name="TextovéPole 34"/>
          <p:cNvSpPr txBox="1"/>
          <p:nvPr/>
        </p:nvSpPr>
        <p:spPr>
          <a:xfrm>
            <a:off x="3356865" y="3293985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grpSp>
        <p:nvGrpSpPr>
          <p:cNvPr id="60" name="Skupina 59"/>
          <p:cNvGrpSpPr/>
          <p:nvPr/>
        </p:nvGrpSpPr>
        <p:grpSpPr>
          <a:xfrm rot="10951047">
            <a:off x="1195169" y="1160135"/>
            <a:ext cx="1222379" cy="945105"/>
            <a:chOff x="2726795" y="2753925"/>
            <a:chExt cx="1222379" cy="945105"/>
          </a:xfrm>
        </p:grpSpPr>
        <p:grpSp>
          <p:nvGrpSpPr>
            <p:cNvPr id="61" name="Skupina 56"/>
            <p:cNvGrpSpPr/>
            <p:nvPr/>
          </p:nvGrpSpPr>
          <p:grpSpPr>
            <a:xfrm>
              <a:off x="2726795" y="2888940"/>
              <a:ext cx="1125125" cy="810090"/>
              <a:chOff x="2726795" y="2888940"/>
              <a:chExt cx="1125125" cy="810090"/>
            </a:xfrm>
          </p:grpSpPr>
          <p:sp>
            <p:nvSpPr>
              <p:cNvPr id="63" name="Elipsa 62"/>
              <p:cNvSpPr/>
              <p:nvPr/>
            </p:nvSpPr>
            <p:spPr>
              <a:xfrm>
                <a:off x="3041830" y="2888940"/>
                <a:ext cx="720080" cy="720000"/>
              </a:xfrm>
              <a:prstGeom prst="ellips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4" name="Obdélník 63"/>
              <p:cNvSpPr/>
              <p:nvPr/>
            </p:nvSpPr>
            <p:spPr>
              <a:xfrm>
                <a:off x="2726795" y="3267030"/>
                <a:ext cx="1125125" cy="432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62" name="Obdélník 61"/>
            <p:cNvSpPr/>
            <p:nvPr/>
          </p:nvSpPr>
          <p:spPr>
            <a:xfrm rot="1620000">
              <a:off x="3589134" y="2753925"/>
              <a:ext cx="360040" cy="5400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7" name="TextovéPole 36"/>
          <p:cNvSpPr txBox="1"/>
          <p:nvPr/>
        </p:nvSpPr>
        <p:spPr>
          <a:xfrm>
            <a:off x="1466655" y="126876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</a:t>
            </a:r>
            <a:endParaRPr lang="cs-CZ" b="1" dirty="0"/>
          </a:p>
        </p:txBody>
      </p:sp>
      <p:sp>
        <p:nvSpPr>
          <p:cNvPr id="65" name="Kosoúhelník 64"/>
          <p:cNvSpPr/>
          <p:nvPr/>
        </p:nvSpPr>
        <p:spPr>
          <a:xfrm flipH="1">
            <a:off x="3896925" y="3834045"/>
            <a:ext cx="3420380" cy="1980220"/>
          </a:xfrm>
          <a:prstGeom prst="parallelogram">
            <a:avLst>
              <a:gd name="adj" fmla="val 80412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TextovéPole 67"/>
          <p:cNvSpPr txBox="1"/>
          <p:nvPr/>
        </p:nvSpPr>
        <p:spPr>
          <a:xfrm>
            <a:off x="5652120" y="522920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dirty="0" smtClean="0">
                <a:solidFill>
                  <a:schemeClr val="accent1">
                    <a:lumMod val="75000"/>
                  </a:schemeClr>
                </a:solidFill>
              </a:rPr>
              <a:t>α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6462210" y="5184195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dirty="0" smtClean="0">
                <a:solidFill>
                  <a:schemeClr val="accent1">
                    <a:lumMod val="75000"/>
                  </a:schemeClr>
                </a:solidFill>
              </a:rPr>
              <a:t>β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0" name="TextovéPole 69"/>
          <p:cNvSpPr txBox="1"/>
          <p:nvPr/>
        </p:nvSpPr>
        <p:spPr>
          <a:xfrm>
            <a:off x="5292080" y="4104075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dirty="0" smtClean="0">
                <a:solidFill>
                  <a:schemeClr val="accent1">
                    <a:lumMod val="75000"/>
                  </a:schemeClr>
                </a:solidFill>
              </a:rPr>
              <a:t>γ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4572000" y="396906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dirty="0" smtClean="0">
                <a:solidFill>
                  <a:schemeClr val="accent1">
                    <a:lumMod val="75000"/>
                  </a:schemeClr>
                </a:solidFill>
              </a:rPr>
              <a:t>δ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2" name="Oblouk 71"/>
          <p:cNvSpPr/>
          <p:nvPr/>
        </p:nvSpPr>
        <p:spPr>
          <a:xfrm rot="4285245">
            <a:off x="3764424" y="3588892"/>
            <a:ext cx="792000" cy="764549"/>
          </a:xfrm>
          <a:prstGeom prst="arc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louk 72"/>
          <p:cNvSpPr/>
          <p:nvPr/>
        </p:nvSpPr>
        <p:spPr>
          <a:xfrm rot="14390739">
            <a:off x="6706873" y="5257590"/>
            <a:ext cx="792000" cy="764549"/>
          </a:xfrm>
          <a:prstGeom prst="arc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7" name="Skupina 86"/>
          <p:cNvGrpSpPr/>
          <p:nvPr/>
        </p:nvGrpSpPr>
        <p:grpSpPr>
          <a:xfrm>
            <a:off x="5038537" y="5447997"/>
            <a:ext cx="1018628" cy="912137"/>
            <a:chOff x="5038537" y="5447997"/>
            <a:chExt cx="1018628" cy="912137"/>
          </a:xfrm>
        </p:grpSpPr>
        <p:sp>
          <p:nvSpPr>
            <p:cNvPr id="77" name="Elipsa 76"/>
            <p:cNvSpPr/>
            <p:nvPr/>
          </p:nvSpPr>
          <p:spPr>
            <a:xfrm rot="4280685">
              <a:off x="5118263" y="5448037"/>
              <a:ext cx="720080" cy="72000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8" name="Obdélník 77"/>
            <p:cNvSpPr/>
            <p:nvPr/>
          </p:nvSpPr>
          <p:spPr>
            <a:xfrm rot="3060000">
              <a:off x="4812123" y="5701720"/>
              <a:ext cx="884828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6" name="Obdélník 75"/>
            <p:cNvSpPr/>
            <p:nvPr/>
          </p:nvSpPr>
          <p:spPr>
            <a:xfrm rot="5400000">
              <a:off x="5607115" y="5769260"/>
              <a:ext cx="360040" cy="5400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9" name="TextovéPole 78"/>
          <p:cNvSpPr txBox="1"/>
          <p:nvPr/>
        </p:nvSpPr>
        <p:spPr>
          <a:xfrm>
            <a:off x="7272300" y="576926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grpSp>
        <p:nvGrpSpPr>
          <p:cNvPr id="89" name="Skupina 88"/>
          <p:cNvGrpSpPr/>
          <p:nvPr/>
        </p:nvGrpSpPr>
        <p:grpSpPr>
          <a:xfrm>
            <a:off x="5255387" y="3325086"/>
            <a:ext cx="915526" cy="931462"/>
            <a:chOff x="5255387" y="3325086"/>
            <a:chExt cx="915526" cy="931462"/>
          </a:xfrm>
        </p:grpSpPr>
        <p:grpSp>
          <p:nvGrpSpPr>
            <p:cNvPr id="88" name="Skupina 87"/>
            <p:cNvGrpSpPr/>
            <p:nvPr/>
          </p:nvGrpSpPr>
          <p:grpSpPr>
            <a:xfrm>
              <a:off x="5364694" y="3325086"/>
              <a:ext cx="806219" cy="931462"/>
              <a:chOff x="5364694" y="3325086"/>
              <a:chExt cx="806219" cy="931462"/>
            </a:xfrm>
          </p:grpSpPr>
          <p:sp>
            <p:nvSpPr>
              <p:cNvPr id="84" name="Elipsa 83"/>
              <p:cNvSpPr/>
              <p:nvPr/>
            </p:nvSpPr>
            <p:spPr>
              <a:xfrm rot="14900145">
                <a:off x="5364654" y="3536508"/>
                <a:ext cx="720080" cy="720000"/>
              </a:xfrm>
              <a:prstGeom prst="ellips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5" name="Obdélník 84"/>
              <p:cNvSpPr/>
              <p:nvPr/>
            </p:nvSpPr>
            <p:spPr>
              <a:xfrm rot="13800000">
                <a:off x="5549572" y="3514427"/>
                <a:ext cx="810681" cy="432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83" name="Obdélník 82"/>
            <p:cNvSpPr/>
            <p:nvPr/>
          </p:nvSpPr>
          <p:spPr>
            <a:xfrm rot="16200000">
              <a:off x="5345397" y="3371269"/>
              <a:ext cx="360040" cy="5400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86" name="TextovéPole 85"/>
          <p:cNvSpPr txBox="1"/>
          <p:nvPr/>
        </p:nvSpPr>
        <p:spPr>
          <a:xfrm>
            <a:off x="3536885" y="369903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</a:t>
            </a:r>
            <a:endParaRPr lang="cs-CZ" b="1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5202070" y="576926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5742130" y="3519010"/>
            <a:ext cx="31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</a:t>
            </a:r>
            <a:endParaRPr lang="cs-CZ" b="1" dirty="0"/>
          </a:p>
        </p:txBody>
      </p:sp>
      <p:cxnSp>
        <p:nvCxnSpPr>
          <p:cNvPr id="91" name="Přímá spojovací čára 90"/>
          <p:cNvCxnSpPr>
            <a:stCxn id="65" idx="3"/>
          </p:cNvCxnSpPr>
          <p:nvPr/>
        </p:nvCxnSpPr>
        <p:spPr>
          <a:xfrm flipH="1">
            <a:off x="3626895" y="5814265"/>
            <a:ext cx="27763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Oblouk 93"/>
          <p:cNvSpPr/>
          <p:nvPr/>
        </p:nvSpPr>
        <p:spPr>
          <a:xfrm rot="15058638">
            <a:off x="4771027" y="5248207"/>
            <a:ext cx="855095" cy="855095"/>
          </a:xfrm>
          <a:prstGeom prst="arc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TextovéPole 94"/>
          <p:cNvSpPr txBox="1"/>
          <p:nvPr/>
        </p:nvSpPr>
        <p:spPr>
          <a:xfrm>
            <a:off x="4346975" y="5319210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54°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6" name="TextovéPole 95"/>
          <p:cNvSpPr txBox="1"/>
          <p:nvPr/>
        </p:nvSpPr>
        <p:spPr>
          <a:xfrm>
            <a:off x="5652120" y="1268760"/>
            <a:ext cx="1620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solidFill>
                  <a:schemeClr val="accent1">
                    <a:lumMod val="75000"/>
                  </a:schemeClr>
                </a:solidFill>
              </a:rPr>
              <a:t>β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= 118°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7" name="TextovéPole 96"/>
          <p:cNvSpPr txBox="1"/>
          <p:nvPr/>
        </p:nvSpPr>
        <p:spPr>
          <a:xfrm>
            <a:off x="5652120" y="1763815"/>
            <a:ext cx="1620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solidFill>
                  <a:schemeClr val="accent1">
                    <a:lumMod val="75000"/>
                  </a:schemeClr>
                </a:solidFill>
              </a:rPr>
              <a:t>γ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= 62°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8" name="TextovéPole 97"/>
          <p:cNvSpPr txBox="1"/>
          <p:nvPr/>
        </p:nvSpPr>
        <p:spPr>
          <a:xfrm>
            <a:off x="5652120" y="2303875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solidFill>
                  <a:schemeClr val="accent1">
                    <a:lumMod val="75000"/>
                  </a:schemeClr>
                </a:solidFill>
              </a:rPr>
              <a:t>δ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= 118°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9" name="TextovéPole 98"/>
          <p:cNvSpPr txBox="1"/>
          <p:nvPr/>
        </p:nvSpPr>
        <p:spPr>
          <a:xfrm>
            <a:off x="1286635" y="4499828"/>
            <a:ext cx="1620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solidFill>
                  <a:schemeClr val="accent1">
                    <a:lumMod val="75000"/>
                  </a:schemeClr>
                </a:solidFill>
              </a:rPr>
              <a:t>β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= 54°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0" name="TextovéPole 99"/>
          <p:cNvSpPr txBox="1"/>
          <p:nvPr/>
        </p:nvSpPr>
        <p:spPr>
          <a:xfrm>
            <a:off x="1286635" y="4994883"/>
            <a:ext cx="1620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solidFill>
                  <a:schemeClr val="accent1">
                    <a:lumMod val="75000"/>
                  </a:schemeClr>
                </a:solidFill>
              </a:rPr>
              <a:t>γ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= 126°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1" name="TextovéPole 100"/>
          <p:cNvSpPr txBox="1"/>
          <p:nvPr/>
        </p:nvSpPr>
        <p:spPr>
          <a:xfrm>
            <a:off x="1286635" y="5534943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solidFill>
                  <a:schemeClr val="accent1">
                    <a:lumMod val="75000"/>
                  </a:schemeClr>
                </a:solidFill>
              </a:rPr>
              <a:t>δ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= 54°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2" name="TextovéPole 101"/>
          <p:cNvSpPr txBox="1"/>
          <p:nvPr/>
        </p:nvSpPr>
        <p:spPr>
          <a:xfrm>
            <a:off x="1286635" y="4049778"/>
            <a:ext cx="126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solidFill>
                  <a:schemeClr val="accent1">
                    <a:lumMod val="75000"/>
                  </a:schemeClr>
                </a:solidFill>
              </a:rPr>
              <a:t>α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= 126°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3" name="Veselý obličej 102"/>
          <p:cNvSpPr/>
          <p:nvPr/>
        </p:nvSpPr>
        <p:spPr>
          <a:xfrm>
            <a:off x="8622450" y="6309320"/>
            <a:ext cx="360040" cy="413665"/>
          </a:xfrm>
          <a:prstGeom prst="smileyFac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/>
      <p:bldP spid="36" grpId="0"/>
      <p:bldP spid="38" grpId="0"/>
      <p:bldP spid="39" grpId="0"/>
      <p:bldP spid="40" grpId="0"/>
      <p:bldP spid="41" grpId="0"/>
      <p:bldP spid="52" grpId="0" animBg="1"/>
      <p:bldP spid="54" grpId="0" animBg="1"/>
      <p:bldP spid="35" grpId="0"/>
      <p:bldP spid="37" grpId="0"/>
      <p:bldP spid="65" grpId="0" animBg="1"/>
      <p:bldP spid="68" grpId="0"/>
      <p:bldP spid="69" grpId="0"/>
      <p:bldP spid="70" grpId="0"/>
      <p:bldP spid="71" grpId="0"/>
      <p:bldP spid="72" grpId="0" animBg="1"/>
      <p:bldP spid="73" grpId="0" animBg="1"/>
      <p:bldP spid="79" grpId="0"/>
      <p:bldP spid="86" grpId="0"/>
      <p:bldP spid="66" grpId="0"/>
      <p:bldP spid="67" grpId="0"/>
      <p:bldP spid="94" grpId="0" animBg="1"/>
      <p:bldP spid="95" grpId="0"/>
      <p:bldP spid="96" grpId="0"/>
      <p:bldP spid="96" grpId="1"/>
      <p:bldP spid="97" grpId="0"/>
      <p:bldP spid="97" grpId="1"/>
      <p:bldP spid="98" grpId="0"/>
      <p:bldP spid="98" grpId="1"/>
      <p:bldP spid="99" grpId="0"/>
      <p:bldP spid="100" grpId="0"/>
      <p:bldP spid="101" grpId="0"/>
      <p:bldP spid="10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dirty="0" smtClean="0"/>
              <a:t>Použitá literatura: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/>
              <a:t>BOUŠKOVÁ, Jitka, Milena BRZOŇOVÁ a Josef TREJBAL. </a:t>
            </a:r>
            <a:r>
              <a:rPr lang="cs-CZ" sz="1200" i="1" dirty="0" smtClean="0"/>
              <a:t>Matematika 7 pro základní školy: geometrie : pracovní sešit</a:t>
            </a:r>
            <a:r>
              <a:rPr lang="cs-CZ" sz="1200" dirty="0" smtClean="0"/>
              <a:t>. 1. </a:t>
            </a:r>
            <a:r>
              <a:rPr lang="cs-CZ" sz="1200" dirty="0" err="1" smtClean="0"/>
              <a:t>vyd</a:t>
            </a:r>
            <a:r>
              <a:rPr lang="cs-CZ" sz="1200" dirty="0" smtClean="0"/>
              <a:t>. Praha: SPN - pedagogické nakladatelství, 2008, 63 s. ISBN 978-807-2353-934.</a:t>
            </a:r>
          </a:p>
          <a:p>
            <a:r>
              <a:rPr lang="cs-CZ" sz="1200" dirty="0"/>
              <a:t>PŮLPÁN, Zdeněk. </a:t>
            </a:r>
            <a:r>
              <a:rPr lang="cs-CZ" sz="1200" i="1" dirty="0"/>
              <a:t>Matematika 7 pro základní školy</a:t>
            </a:r>
            <a:r>
              <a:rPr lang="cs-CZ" sz="1200" dirty="0"/>
              <a:t>. 1. </a:t>
            </a:r>
            <a:r>
              <a:rPr lang="cs-CZ" sz="1200" dirty="0" err="1"/>
              <a:t>vyd</a:t>
            </a:r>
            <a:r>
              <a:rPr lang="cs-CZ" sz="1200" dirty="0"/>
              <a:t>. Praha: SPN - pedagogické nakladatelství, 2008, 86 s. ISBN 978-80-7235-399-6.</a:t>
            </a:r>
          </a:p>
          <a:p>
            <a:r>
              <a:rPr lang="cs-CZ" sz="1200" dirty="0" smtClean="0"/>
              <a:t>Obrázky autorka</a:t>
            </a:r>
            <a:endParaRPr lang="cs-CZ" sz="1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264</Words>
  <Application>Microsoft Office PowerPoint</Application>
  <PresentationFormat>Předvádění na obrazovce (4:3)</PresentationFormat>
  <Paragraphs>81</Paragraphs>
  <Slides>6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Rovnoběžníky </vt:lpstr>
      <vt:lpstr>Snímek 3</vt:lpstr>
      <vt:lpstr>Snímek 4</vt:lpstr>
      <vt:lpstr>Snímek 5</vt:lpstr>
      <vt:lpstr>Použitá literatura: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10</cp:revision>
  <dcterms:created xsi:type="dcterms:W3CDTF">2013-05-11T11:23:28Z</dcterms:created>
  <dcterms:modified xsi:type="dcterms:W3CDTF">2013-06-06T17:28:45Z</dcterms:modified>
</cp:coreProperties>
</file>